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j7c9ZlJvYoseG9tVq4cFgyMPVR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B85D01-2825-4754-B9C1-4083BC1F104F}">
  <a:tblStyle styleId="{EEB85D01-2825-4754-B9C1-4083BC1F104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0122A9FF-44B3-4F2E-B4D6-51804F2FEECD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explicar o que é a aterosclerose, levando ao infarto e outras causalidades.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identificar um grupo de genes importantes para lesões ateroscleróticas usando dados de tecido públicos, gtex e starnet (RNA Seq)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verificar se esses genes determinam uma assinatura molecular pra diferentes fatores de risco da disfunção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condições: divididas em fluxo laminar e oscilatório e para cada fluxo temos diferentes fatores: il1b (inflamação), hipoxia, OxPAPC (aterogênese) e combinações desses fatores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da0f9ba7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eda0f9ba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da9523ae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eda9523ae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" name="Google Shape;28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" name="Google Shape;34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5" name="Google Shape;35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1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6" name="Google Shape;56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6" name="Google Shape;66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7.gif"/><Relationship Id="rId6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title"/>
          </p:nvPr>
        </p:nvSpPr>
        <p:spPr>
          <a:xfrm>
            <a:off x="729450" y="1947613"/>
            <a:ext cx="76887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 sz="1800">
                <a:solidFill>
                  <a:srgbClr val="000000"/>
                </a:solidFill>
              </a:rPr>
              <a:t>Machine learning aplicado a dados expressão gênica global para identificação de assinatura molecular determinante à disfunção endotelial e ao desenvolvimento de aterosclerose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87" name="Google Shape;87;p1"/>
          <p:cNvSpPr txBox="1"/>
          <p:nvPr>
            <p:ph idx="1" type="body"/>
          </p:nvPr>
        </p:nvSpPr>
        <p:spPr>
          <a:xfrm>
            <a:off x="2919000" y="3717550"/>
            <a:ext cx="3309600" cy="12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>
                <a:solidFill>
                  <a:srgbClr val="000000"/>
                </a:solidFill>
              </a:rPr>
              <a:t>Aluno: Ricardo Rosa Junior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pt-BR">
                <a:solidFill>
                  <a:srgbClr val="000000"/>
                </a:solidFill>
              </a:rPr>
              <a:t>Orientador: José Eduardo Krieger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pt-BR">
                <a:solidFill>
                  <a:srgbClr val="000000"/>
                </a:solidFill>
              </a:rPr>
              <a:t>Colaboradora: Samantha Kuwada Teixeira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250" y="3881050"/>
            <a:ext cx="2362500" cy="693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7125" y="515600"/>
            <a:ext cx="2479250" cy="13598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6346650" y="3881050"/>
            <a:ext cx="24792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Código comitê de ética: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SDC 5073/20/102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80624" y="536263"/>
            <a:ext cx="1582750" cy="139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6488" y="747913"/>
            <a:ext cx="1806013" cy="8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>
            <p:ph type="title"/>
          </p:nvPr>
        </p:nvSpPr>
        <p:spPr>
          <a:xfrm>
            <a:off x="727650" y="54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Conclusões</a:t>
            </a:r>
            <a:endParaRPr/>
          </a:p>
        </p:txBody>
      </p:sp>
      <p:sp>
        <p:nvSpPr>
          <p:cNvPr id="163" name="Google Shape;163;p9"/>
          <p:cNvSpPr txBox="1"/>
          <p:nvPr>
            <p:ph idx="1" type="body"/>
          </p:nvPr>
        </p:nvSpPr>
        <p:spPr>
          <a:xfrm>
            <a:off x="727650" y="1284000"/>
            <a:ext cx="7688700" cy="3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2833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-BR">
                <a:solidFill>
                  <a:srgbClr val="202124"/>
                </a:solidFill>
              </a:rPr>
              <a:t>Encontramos 8 genes usando a abordagem de árvore de decisão, onde dois deles, PAPPA e SDCBP, classificaram dois grupos de doenças cardiovasculares que foram determinados com dados do portal GTEx.</a:t>
            </a:r>
            <a:endParaRPr>
              <a:solidFill>
                <a:srgbClr val="202124"/>
              </a:solidFill>
            </a:endParaRPr>
          </a:p>
          <a:p>
            <a:pPr indent="-311150" lvl="0" marL="457200" rtl="0" algn="just">
              <a:lnSpc>
                <a:spcPct val="12833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Char char="●"/>
            </a:pPr>
            <a:r>
              <a:rPr lang="pt-BR">
                <a:solidFill>
                  <a:srgbClr val="202124"/>
                </a:solidFill>
              </a:rPr>
              <a:t>Em HCAEC, o gene PAPPA é modulado principalmente pelo fluxo oscilatório com IL1B, enquanto SDCBP é modulado apenas pelo tipo do fluxo, seja ele laminar ou oscilatório.</a:t>
            </a:r>
            <a:endParaRPr>
              <a:solidFill>
                <a:srgbClr val="202124"/>
              </a:solidFill>
            </a:endParaRPr>
          </a:p>
          <a:p>
            <a:pPr indent="-311150" lvl="0" marL="457200" rtl="0" algn="just">
              <a:lnSpc>
                <a:spcPct val="12833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Char char="●"/>
            </a:pPr>
            <a:r>
              <a:rPr lang="pt-BR">
                <a:solidFill>
                  <a:srgbClr val="202124"/>
                </a:solidFill>
              </a:rPr>
              <a:t>Utilizando a plataforma STRING, encontramos 3 genes pertencentes à via reguladora de transporte de IGF, que apresenta conexões com o fenótipo de aterosclerose, onde o gene PAPPA, presente na raiz da árvore média gerada, tem função essencial para clivagem de IGFBPs e liberação de IGF. </a:t>
            </a:r>
            <a:endParaRPr>
              <a:solidFill>
                <a:srgbClr val="20212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724950" y="470225"/>
            <a:ext cx="33009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98" name="Google Shape;98;p2"/>
          <p:cNvSpPr txBox="1"/>
          <p:nvPr>
            <p:ph idx="2" type="body"/>
          </p:nvPr>
        </p:nvSpPr>
        <p:spPr>
          <a:xfrm>
            <a:off x="598800" y="1286400"/>
            <a:ext cx="3374400" cy="3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pt-BR" sz="1200">
                <a:solidFill>
                  <a:srgbClr val="000000"/>
                </a:solidFill>
              </a:rPr>
              <a:t>WHO: Doenças cardiovasculares são as principais causas de morte no mundo - 2016: 31% </a:t>
            </a:r>
            <a:r>
              <a:rPr lang="pt-BR">
                <a:solidFill>
                  <a:srgbClr val="000000"/>
                </a:solidFill>
              </a:rPr>
              <a:t>(</a:t>
            </a:r>
            <a:r>
              <a:rPr lang="pt-BR" sz="900">
                <a:solidFill>
                  <a:srgbClr val="000000"/>
                </a:solidFill>
              </a:rPr>
              <a:t>WHO. Disponível em: https://www.who.int/news-room/fact-sheets/detail/cardiovascular-diseases-(cvds)  acesso em 2 mar 2020)</a:t>
            </a:r>
            <a:endParaRPr sz="11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pt-BR" sz="1200">
                <a:solidFill>
                  <a:srgbClr val="000000"/>
                </a:solidFill>
              </a:rPr>
              <a:t>Está ligada à disfunção endotelial.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pt-BR" sz="1200">
                <a:solidFill>
                  <a:srgbClr val="000000"/>
                </a:solidFill>
              </a:rPr>
              <a:t>Entender a aterogênese implica em entender sobre os fatores reguladores do sistema vascular.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pt-BR" sz="1200">
                <a:solidFill>
                  <a:srgbClr val="000000"/>
                </a:solidFill>
              </a:rPr>
              <a:t>Grandes quantidades de dados implicam na automatização dos métodos de análise (machine learning).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pt-BR" sz="1200">
                <a:solidFill>
                  <a:srgbClr val="000000"/>
                </a:solidFill>
              </a:rPr>
              <a:t>Essencial pois permite uma análise mais robusta e precisa de um problema.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4762500" y="39425"/>
            <a:ext cx="4191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Souilhol, Celine, et al. "Endothelial responses to shear stress in atherosclerosis: a novel role for developmental genes." </a:t>
            </a:r>
            <a:r>
              <a:rPr b="0" i="1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Nature Reviews Cardiology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(2019): 1-12.</a:t>
            </a:r>
            <a:endParaRPr b="0" i="0" sz="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0" name="Google Shape;100;p2"/>
          <p:cNvCxnSpPr>
            <a:stCxn id="101" idx="2"/>
            <a:endCxn id="102" idx="0"/>
          </p:cNvCxnSpPr>
          <p:nvPr/>
        </p:nvCxnSpPr>
        <p:spPr>
          <a:xfrm>
            <a:off x="6858001" y="2571745"/>
            <a:ext cx="0" cy="2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0799" y="2833914"/>
            <a:ext cx="3374400" cy="1612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8225" y="427775"/>
            <a:ext cx="4399551" cy="214397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/>
          <p:nvPr/>
        </p:nvSpPr>
        <p:spPr>
          <a:xfrm>
            <a:off x="4762500" y="4618350"/>
            <a:ext cx="41910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Cho, Young I., Daniel J. Cho, and Robert S. Rosenson. "Endothelial shear stress and blood viscosity in peripheral arterial disease." </a:t>
            </a:r>
            <a:r>
              <a:rPr b="0" i="1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atherosclerosis reports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16.4 (2014): 404.</a:t>
            </a:r>
            <a:endParaRPr b="0" i="0" sz="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727650" y="5308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727650" y="1331400"/>
            <a:ext cx="7688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pt-BR" sz="1200">
                <a:solidFill>
                  <a:srgbClr val="000000"/>
                </a:solidFill>
              </a:rPr>
              <a:t>Classificar indivíduos com doença cardiovascular e/ou aterosclerose com base em padrões de expressão gênica e identificar genes candidatos associados a disfunção endotelial.</a:t>
            </a:r>
            <a:endParaRPr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962100" y="2781875"/>
            <a:ext cx="7216200" cy="20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AutoNum type="arabicPeriod"/>
            </a:pPr>
            <a:r>
              <a:rPr b="0" i="0" lang="pt-BR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Identificar genes cuja expressão gênica classifica indivíduos com doença cardiovascular e/ou aterosclerose utilizando algoritmos de aprendizado de máquina aplicados a dados públicos de expressão gênica de artérias coronárias humanas do estudo Genotype-Tissue Expression (GTEx); 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AutoNum type="arabicPeriod"/>
            </a:pPr>
            <a:r>
              <a:rPr b="0" i="0" lang="pt-BR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Determinar quais fatores de risco para disfunção endotelial modulam a expressão dos genes identificados no objetivo 1 utilizando dados de expressão gênica obtidas em células endoteliais de artéria coronária humana (HCAEC) sob fatores físicos (shear stress) e químicos (IL1B, hipóxia e OxPAPC). 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727650" y="2377175"/>
            <a:ext cx="5583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Objetivos Específicos</a:t>
            </a:r>
            <a:endParaRPr b="1" i="0" sz="18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idx="2" type="body"/>
          </p:nvPr>
        </p:nvSpPr>
        <p:spPr>
          <a:xfrm>
            <a:off x="727650" y="1294950"/>
            <a:ext cx="3374400" cy="3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pt-BR" sz="1200">
                <a:solidFill>
                  <a:srgbClr val="000000"/>
                </a:solidFill>
              </a:rPr>
              <a:t>Dados de entrada: 240 indivíduos com dados de expressão gênica de tecido da artéria coronária advindos da plataforma GTEx</a:t>
            </a:r>
            <a:r>
              <a:rPr lang="pt-BR">
                <a:solidFill>
                  <a:srgbClr val="000000"/>
                </a:solidFill>
              </a:rPr>
              <a:t> (</a:t>
            </a:r>
            <a:r>
              <a:rPr lang="pt-BR" sz="900">
                <a:solidFill>
                  <a:srgbClr val="000000"/>
                </a:solidFill>
              </a:rPr>
              <a:t>The GTEx consortium atlas of genetic regulatory effects across human tissues" Science 369, 1318–1330 (2020)</a:t>
            </a:r>
            <a:r>
              <a:rPr lang="pt-BR">
                <a:solidFill>
                  <a:srgbClr val="000000"/>
                </a:solidFill>
              </a:rPr>
              <a:t>).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pt-BR" sz="1200">
                <a:solidFill>
                  <a:srgbClr val="000000"/>
                </a:solidFill>
              </a:rPr>
              <a:t>Algoritmo: árvore de decisão. Diagrama de causa e efeito. Divisão em raiz, galhos e folhas. Informações de 1000 árvores salvas em banco de dados SQL.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pt-BR" sz="1200">
                <a:solidFill>
                  <a:srgbClr val="000000"/>
                </a:solidFill>
              </a:rPr>
              <a:t>Análise com genes de via de necroptose celular para separação de indivíduos em quartis de tempo de coleta do tecido pós morte.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7" name="Google Shape;117;p5"/>
          <p:cNvSpPr txBox="1"/>
          <p:nvPr>
            <p:ph type="title"/>
          </p:nvPr>
        </p:nvSpPr>
        <p:spPr>
          <a:xfrm>
            <a:off x="727650" y="542775"/>
            <a:ext cx="25455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Metodologia</a:t>
            </a:r>
            <a:endParaRPr/>
          </a:p>
        </p:txBody>
      </p:sp>
      <p:graphicFrame>
        <p:nvGraphicFramePr>
          <p:cNvPr id="118" name="Google Shape;118;p5"/>
          <p:cNvGraphicFramePr/>
          <p:nvPr/>
        </p:nvGraphicFramePr>
        <p:xfrm>
          <a:off x="5110650" y="333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{EEB85D01-2825-4754-B9C1-4083BC1F104F}</a:tableStyleId>
              </a:tblPr>
              <a:tblGrid>
                <a:gridCol w="1177575"/>
                <a:gridCol w="1177575"/>
                <a:gridCol w="1177575"/>
              </a:tblGrid>
              <a:tr h="392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Quartil</a:t>
                      </a:r>
                      <a:endParaRPr b="1"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Número de amostras</a:t>
                      </a:r>
                      <a:endParaRPr b="1"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Tempo médio de coleta pós-morte (h)</a:t>
                      </a:r>
                      <a:endParaRPr b="1"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94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1.77±0.37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63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3.39±0.76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63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8.2±1.7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63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16.4±8.4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8616" y="1662575"/>
            <a:ext cx="2216784" cy="166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8325" y="0"/>
            <a:ext cx="2480826" cy="16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da0f9ba7d_0_6"/>
          <p:cNvSpPr txBox="1"/>
          <p:nvPr>
            <p:ph type="title"/>
          </p:nvPr>
        </p:nvSpPr>
        <p:spPr>
          <a:xfrm>
            <a:off x="724950" y="600775"/>
            <a:ext cx="3300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126" name="Google Shape;126;geda0f9ba7d_0_6"/>
          <p:cNvSpPr txBox="1"/>
          <p:nvPr>
            <p:ph idx="1" type="subTitle"/>
          </p:nvPr>
        </p:nvSpPr>
        <p:spPr>
          <a:xfrm>
            <a:off x="724950" y="1328675"/>
            <a:ext cx="33009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pt-BR" sz="1300">
                <a:solidFill>
                  <a:srgbClr val="000000"/>
                </a:solidFill>
              </a:rPr>
              <a:t>Indivíduos separados em 4 grupos de acordo com informações de laudo familiar e médico, tecido, causa de morte e medicação do paciente (CVD+A, CVD, C+A, C).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pt-BR" sz="1200">
                <a:solidFill>
                  <a:srgbClr val="000000"/>
                </a:solidFill>
              </a:rPr>
              <a:t>Filtragem de genes não-codificantes de proteína, com contagem de </a:t>
            </a:r>
            <a:r>
              <a:rPr i="1" lang="pt-BR" sz="1200">
                <a:solidFill>
                  <a:srgbClr val="000000"/>
                </a:solidFill>
              </a:rPr>
              <a:t>reads</a:t>
            </a:r>
            <a:r>
              <a:rPr lang="pt-BR" sz="1200">
                <a:solidFill>
                  <a:srgbClr val="000000"/>
                </a:solidFill>
              </a:rPr>
              <a:t> menor que 10 em pelo menos 3 amostras e pertencentes à via de necroptose.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pt-BR" sz="1300">
                <a:solidFill>
                  <a:srgbClr val="000000"/>
                </a:solidFill>
              </a:rPr>
              <a:t>Dados de células endoteliais: 48 amostras de HCAECs sob diferentes condições; 4 representantes para cada condição.</a:t>
            </a:r>
            <a:endParaRPr sz="1300">
              <a:solidFill>
                <a:srgbClr val="000000"/>
              </a:solidFill>
            </a:endParaRPr>
          </a:p>
        </p:txBody>
      </p:sp>
      <p:graphicFrame>
        <p:nvGraphicFramePr>
          <p:cNvPr id="127" name="Google Shape;127;geda0f9ba7d_0_6"/>
          <p:cNvGraphicFramePr/>
          <p:nvPr/>
        </p:nvGraphicFramePr>
        <p:xfrm>
          <a:off x="5547888" y="565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{0122A9FF-44B3-4F2E-B4D6-51804F2FEECD}</a:tableStyleId>
              </a:tblPr>
              <a:tblGrid>
                <a:gridCol w="1351325"/>
                <a:gridCol w="1351325"/>
              </a:tblGrid>
              <a:tr h="29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Grupo</a:t>
                      </a:r>
                      <a:endParaRPr b="1"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Amostras</a:t>
                      </a:r>
                      <a:endParaRPr b="1"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9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CVD+A</a:t>
                      </a:r>
                      <a:endParaRPr b="1"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9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CVD</a:t>
                      </a:r>
                      <a:endParaRPr b="1"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29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C+A</a:t>
                      </a:r>
                      <a:endParaRPr b="1"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29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b="1"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128" name="Google Shape;128;geda0f9ba7d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5466" y="2483650"/>
            <a:ext cx="2867500" cy="226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Atividades realizadas</a:t>
            </a:r>
            <a:endParaRPr/>
          </a:p>
        </p:txBody>
      </p:sp>
      <p:sp>
        <p:nvSpPr>
          <p:cNvPr id="134" name="Google Shape;134;p6"/>
          <p:cNvSpPr txBox="1"/>
          <p:nvPr>
            <p:ph idx="4294967295" type="body"/>
          </p:nvPr>
        </p:nvSpPr>
        <p:spPr>
          <a:xfrm>
            <a:off x="1807200" y="2001875"/>
            <a:ext cx="5529600" cy="27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pt-BR" sz="1200">
                <a:solidFill>
                  <a:srgbClr val="000000"/>
                </a:solidFill>
              </a:rPr>
              <a:t>Código para algoritmo de árvores de decisão.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pt-BR" sz="1200">
                <a:solidFill>
                  <a:srgbClr val="000000"/>
                </a:solidFill>
              </a:rPr>
              <a:t>Criação de banco de dados e ligação com o algoritmo utilizado.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pt-BR" sz="1200">
                <a:solidFill>
                  <a:srgbClr val="000000"/>
                </a:solidFill>
              </a:rPr>
              <a:t>Separação de amostras nos quartis de tempo de morte e grupos definidos.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pt-BR" sz="1200">
                <a:solidFill>
                  <a:srgbClr val="000000"/>
                </a:solidFill>
              </a:rPr>
              <a:t>Filtragem dos genes.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pt-BR" sz="1200">
                <a:solidFill>
                  <a:srgbClr val="000000"/>
                </a:solidFill>
              </a:rPr>
              <a:t>Análise de resultados (single cell, link com HCAEC, StringDB).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title"/>
          </p:nvPr>
        </p:nvSpPr>
        <p:spPr>
          <a:xfrm>
            <a:off x="730000" y="637800"/>
            <a:ext cx="33009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Resultados</a:t>
            </a:r>
            <a:endParaRPr/>
          </a:p>
        </p:txBody>
      </p:sp>
      <p:pic>
        <p:nvPicPr>
          <p:cNvPr id="140" name="Google Shape;14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3625" y="828800"/>
            <a:ext cx="4572000" cy="357344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7"/>
          <p:cNvSpPr txBox="1"/>
          <p:nvPr/>
        </p:nvSpPr>
        <p:spPr>
          <a:xfrm>
            <a:off x="730000" y="1671600"/>
            <a:ext cx="3185100" cy="3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b="0" i="0" lang="pt-BR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Árvore média - Escolhidos pares de genes (nó pai e nó filho) que apareceram mais de 900 vezes nas 1000 árvores geradas.</a:t>
            </a:r>
            <a:endParaRPr b="0" i="0" sz="1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b="0" i="0" lang="pt-BR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Genes PAPPA  e SDCBP definem os grupos CVD+A e C+A, respectivamente.</a:t>
            </a:r>
            <a:endParaRPr b="0" i="0" sz="1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/>
        </p:nvSpPr>
        <p:spPr>
          <a:xfrm>
            <a:off x="730000" y="1401350"/>
            <a:ext cx="3300900" cy="28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b="0" i="0" lang="pt-BR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Em HCAEC, o gene PAPPA é modulado pela condição OSS+IL1B.</a:t>
            </a:r>
            <a:endParaRPr b="0" i="0" sz="1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b="0" i="0" lang="pt-BR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SDCBP é modulado pelo </a:t>
            </a:r>
            <a:r>
              <a:rPr b="0" i="1" lang="pt-BR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shear.</a:t>
            </a:r>
            <a:endParaRPr b="0" i="0" sz="1300" u="sng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b="0" i="0" lang="pt-BR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 algoritmo, PAPPA apresentando baixa expressão determina CVD+A e unindo todas as condições patológicas em fluxo oscilatório, o gene se encontra com baixa expressão. Para SDCBP, alta expressão determina C+A, porém apresenta uma queda de expressão em </a:t>
            </a:r>
            <a:r>
              <a:rPr b="0" i="1" lang="pt-BR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shear</a:t>
            </a:r>
            <a:r>
              <a:rPr b="0" i="0" lang="pt-BR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oscilatório.</a:t>
            </a:r>
            <a:endParaRPr b="0" i="0" sz="1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8"/>
          <p:cNvSpPr txBox="1"/>
          <p:nvPr>
            <p:ph type="title"/>
          </p:nvPr>
        </p:nvSpPr>
        <p:spPr>
          <a:xfrm>
            <a:off x="730000" y="637800"/>
            <a:ext cx="33009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Resultados</a:t>
            </a:r>
            <a:endParaRPr/>
          </a:p>
        </p:txBody>
      </p:sp>
      <p:pic>
        <p:nvPicPr>
          <p:cNvPr id="148" name="Google Shape;14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4450" y="502807"/>
            <a:ext cx="3056401" cy="2263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8400" y="2766000"/>
            <a:ext cx="3108493" cy="237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da9523ae7_0_21"/>
          <p:cNvSpPr txBox="1"/>
          <p:nvPr>
            <p:ph type="title"/>
          </p:nvPr>
        </p:nvSpPr>
        <p:spPr>
          <a:xfrm>
            <a:off x="730000" y="637800"/>
            <a:ext cx="33009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155" name="Google Shape;155;geda9523ae7_0_21"/>
          <p:cNvSpPr txBox="1"/>
          <p:nvPr/>
        </p:nvSpPr>
        <p:spPr>
          <a:xfrm>
            <a:off x="795300" y="1161900"/>
            <a:ext cx="8018100" cy="12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b="0" i="0" lang="pt-BR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Single Cell - PAPPA apresenta baixa expressão nas células endoteliais e SDCBP, alta expressão, condizente com o resultado das árvores (</a:t>
            </a:r>
            <a:r>
              <a:rPr b="0" i="0" lang="pt-BR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GSE131778 - Gene Expression Omnibus</a:t>
            </a:r>
            <a:r>
              <a:rPr b="0" i="0" lang="pt-BR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).</a:t>
            </a:r>
            <a:endParaRPr b="0" i="0" sz="1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b="0" i="0" lang="pt-BR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StringDB - com enriquecimento de vias, 3 genes (PAPPA, SDCBP e SPARCL1) estão presentes na via reguladora de transporte de IGF, onde sua desregulação está ligada à aterosclerose. PAPPA é essencial para liberação de IGF pela clivagem de IGFBP. (</a:t>
            </a:r>
            <a:r>
              <a:rPr b="0" i="0" lang="pt-BR" sz="9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Steffensen, Lasse B., Cheryl A. Conover, and Claus Oxvig. "PAPP-A and the IGF system in atherosclerosis: what’s up, what’s down?." American Journal of Physiology-Heart and Circulatory Physiology 317.5 (2019): H1039-H1049</a:t>
            </a:r>
            <a:r>
              <a:rPr b="0" i="0" lang="pt-BR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).</a:t>
            </a:r>
            <a:endParaRPr b="0" i="0" sz="1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geda9523ae7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001" y="2571750"/>
            <a:ext cx="3858381" cy="257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eda9523ae7_0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1999" y="2571750"/>
            <a:ext cx="3858376" cy="2571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