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57" r:id="rId5"/>
    <p:sldId id="267" r:id="rId6"/>
    <p:sldId id="269" r:id="rId7"/>
    <p:sldId id="270" r:id="rId8"/>
    <p:sldId id="271" r:id="rId9"/>
    <p:sldId id="331" r:id="rId10"/>
    <p:sldId id="332" r:id="rId11"/>
    <p:sldId id="274" r:id="rId12"/>
    <p:sldId id="276" r:id="rId13"/>
    <p:sldId id="277" r:id="rId14"/>
    <p:sldId id="278" r:id="rId15"/>
    <p:sldId id="279" r:id="rId16"/>
    <p:sldId id="286" r:id="rId17"/>
    <p:sldId id="307" r:id="rId18"/>
    <p:sldId id="305" r:id="rId19"/>
    <p:sldId id="288" r:id="rId20"/>
    <p:sldId id="290" r:id="rId21"/>
    <p:sldId id="309" r:id="rId22"/>
    <p:sldId id="308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294" r:id="rId33"/>
    <p:sldId id="319" r:id="rId34"/>
    <p:sldId id="321" r:id="rId35"/>
    <p:sldId id="298" r:id="rId36"/>
    <p:sldId id="320" r:id="rId37"/>
    <p:sldId id="322" r:id="rId38"/>
    <p:sldId id="299" r:id="rId39"/>
    <p:sldId id="323" r:id="rId40"/>
    <p:sldId id="324" r:id="rId41"/>
    <p:sldId id="301" r:id="rId42"/>
    <p:sldId id="325" r:id="rId43"/>
    <p:sldId id="326" r:id="rId44"/>
    <p:sldId id="302" r:id="rId45"/>
    <p:sldId id="330" r:id="rId46"/>
    <p:sldId id="327" r:id="rId47"/>
    <p:sldId id="328" r:id="rId48"/>
    <p:sldId id="334" r:id="rId49"/>
    <p:sldId id="333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048DC-031C-650C-024C-B688CF0A0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4"/>
            <a:ext cx="9448800" cy="2532621"/>
          </a:xfrm>
        </p:spPr>
        <p:txBody>
          <a:bodyPr>
            <a:noAutofit/>
          </a:bodyPr>
          <a:lstStyle/>
          <a:p>
            <a:pPr algn="ctr"/>
            <a:r>
              <a:rPr lang="es-ES" sz="3200" b="1" dirty="0">
                <a:solidFill>
                  <a:srgbClr val="FFFF00"/>
                </a:solidFill>
              </a:rPr>
              <a:t>Mejora Continua y Sincronización de Cadenas de Suministros y Operaciones 4.0 en Manufacturas de Origen Agropecuario (MOA) y Servicios Públicos</a:t>
            </a:r>
            <a:endParaRPr lang="pt-BR" sz="3200" b="1" dirty="0">
              <a:solidFill>
                <a:srgbClr val="FFFF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5B4F6E-3EE3-C2A3-AEB2-05473B60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2095" y="4915312"/>
            <a:ext cx="8268929" cy="1323257"/>
          </a:xfrm>
        </p:spPr>
        <p:txBody>
          <a:bodyPr>
            <a:normAutofit/>
          </a:bodyPr>
          <a:lstStyle/>
          <a:p>
            <a:r>
              <a:rPr lang="pt-BR" dirty="0"/>
              <a:t>Prof. Dr. Ricardo Raul Palma (</a:t>
            </a:r>
            <a:r>
              <a:rPr lang="pt-BR" dirty="0" err="1"/>
              <a:t>UNCuyo</a:t>
            </a:r>
            <a:r>
              <a:rPr lang="pt-BR" dirty="0"/>
              <a:t>)</a:t>
            </a:r>
          </a:p>
          <a:p>
            <a:r>
              <a:rPr lang="pt-BR" dirty="0"/>
              <a:t>Prof. Dr. Roberto Antônio Martins (UFSCar)</a:t>
            </a:r>
          </a:p>
          <a:p>
            <a:r>
              <a:rPr lang="pt-BR" dirty="0"/>
              <a:t>Prof. Dr. Maico Roris Severino (UFG)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3776BD6-A704-7198-82A2-C6DD00B7B1F3}"/>
              </a:ext>
            </a:extLst>
          </p:cNvPr>
          <p:cNvGrpSpPr/>
          <p:nvPr/>
        </p:nvGrpSpPr>
        <p:grpSpPr>
          <a:xfrm>
            <a:off x="0" y="0"/>
            <a:ext cx="12192000" cy="1607574"/>
            <a:chOff x="0" y="0"/>
            <a:chExt cx="12192000" cy="1607574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07C04806-CE6E-886B-8225-BCA74AB7CBE8}"/>
                </a:ext>
              </a:extLst>
            </p:cNvPr>
            <p:cNvSpPr/>
            <p:nvPr/>
          </p:nvSpPr>
          <p:spPr>
            <a:xfrm>
              <a:off x="0" y="0"/>
              <a:ext cx="12192000" cy="16075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8" name="Picture 4" descr="16 de agosto: Día de la Universidad Nacional de Cuyo - Escuela Carmen Vera  Arenas">
              <a:extLst>
                <a:ext uri="{FF2B5EF4-FFF2-40B4-BE49-F238E27FC236}">
                  <a16:creationId xmlns:a16="http://schemas.microsoft.com/office/drawing/2014/main" id="{23D680EB-673B-235A-F34A-1E4B20A94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1799" y="284527"/>
              <a:ext cx="2941453" cy="954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UGM – Actividades Virtuales – Servicio de Relaciones Internacionales">
              <a:extLst>
                <a:ext uri="{FF2B5EF4-FFF2-40B4-BE49-F238E27FC236}">
                  <a16:creationId xmlns:a16="http://schemas.microsoft.com/office/drawing/2014/main" id="{694E2CBC-A48C-6C3E-C876-11685DC62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3" y="64698"/>
              <a:ext cx="2826467" cy="1454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3A2FDBB0-8F17-BB98-3840-4690594AC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554" y="64699"/>
              <a:ext cx="1942760" cy="1417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ownload Ufg-logo - Federal University Of Goiás PNG Image with No  Background - PNGkey.com">
              <a:extLst>
                <a:ext uri="{FF2B5EF4-FFF2-40B4-BE49-F238E27FC236}">
                  <a16:creationId xmlns:a16="http://schemas.microsoft.com/office/drawing/2014/main" id="{1E75B7D6-BA71-D487-0172-B127338AE9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7681" y="164833"/>
              <a:ext cx="2622448" cy="1348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347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A799FA53-31C5-E6E6-7B5E-62E742CC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88913"/>
            <a:ext cx="8229600" cy="1143000"/>
          </a:xfrm>
        </p:spPr>
        <p:txBody>
          <a:bodyPr/>
          <a:lstStyle/>
          <a:p>
            <a:pPr algn="ctr" eaLnBrk="1" hangingPunct="1"/>
            <a:r>
              <a:rPr lang="pt-BR" altLang="pt-BR"/>
              <a:t>Cadeia de Suprimentos</a:t>
            </a:r>
          </a:p>
        </p:txBody>
      </p:sp>
      <p:grpSp>
        <p:nvGrpSpPr>
          <p:cNvPr id="11267" name="Grupo 22">
            <a:extLst>
              <a:ext uri="{FF2B5EF4-FFF2-40B4-BE49-F238E27FC236}">
                <a16:creationId xmlns:a16="http://schemas.microsoft.com/office/drawing/2014/main" id="{591562AF-15FD-7319-6627-ADEB5E712F7D}"/>
              </a:ext>
            </a:extLst>
          </p:cNvPr>
          <p:cNvGrpSpPr>
            <a:grpSpLocks/>
          </p:cNvGrpSpPr>
          <p:nvPr/>
        </p:nvGrpSpPr>
        <p:grpSpPr bwMode="auto">
          <a:xfrm>
            <a:off x="1337498" y="1643064"/>
            <a:ext cx="9985345" cy="4071937"/>
            <a:chOff x="-186503" y="1643063"/>
            <a:chExt cx="9985345" cy="4071937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3F947433-2E5B-ACC5-A28B-D3E2CA72FF30}"/>
                </a:ext>
              </a:extLst>
            </p:cNvPr>
            <p:cNvSpPr/>
            <p:nvPr/>
          </p:nvSpPr>
          <p:spPr bwMode="auto">
            <a:xfrm>
              <a:off x="3786188" y="3143250"/>
              <a:ext cx="1808327" cy="1214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Organização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7FE40AB-045E-7B02-E11D-415833CCE3FD}"/>
                </a:ext>
              </a:extLst>
            </p:cNvPr>
            <p:cNvSpPr/>
            <p:nvPr/>
          </p:nvSpPr>
          <p:spPr bwMode="auto">
            <a:xfrm>
              <a:off x="6125650" y="3143250"/>
              <a:ext cx="1714500" cy="1214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Consumidor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BACDE48C-4740-0605-E35A-84E37E17C6D0}"/>
                </a:ext>
              </a:extLst>
            </p:cNvPr>
            <p:cNvSpPr/>
            <p:nvPr/>
          </p:nvSpPr>
          <p:spPr bwMode="auto">
            <a:xfrm>
              <a:off x="8146257" y="3143250"/>
              <a:ext cx="1652585" cy="1214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Consumidor Final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51F1BC5-CCE0-5E87-1A01-BC1670F122AB}"/>
                </a:ext>
              </a:extLst>
            </p:cNvPr>
            <p:cNvSpPr/>
            <p:nvPr/>
          </p:nvSpPr>
          <p:spPr bwMode="auto">
            <a:xfrm>
              <a:off x="1704976" y="3143250"/>
              <a:ext cx="1652588" cy="1214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Fornecedor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6E3E9E2-A03A-6772-A0C8-AAB10AFBC92C}"/>
                </a:ext>
              </a:extLst>
            </p:cNvPr>
            <p:cNvSpPr/>
            <p:nvPr/>
          </p:nvSpPr>
          <p:spPr bwMode="auto">
            <a:xfrm>
              <a:off x="-186503" y="3143250"/>
              <a:ext cx="1652588" cy="1214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Primeiro Fornecedor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F9D893C1-F87D-3D46-AABD-6AA15BE7DBA0}"/>
                </a:ext>
              </a:extLst>
            </p:cNvPr>
            <p:cNvCxnSpPr>
              <a:cxnSpLocks/>
              <a:stCxn id="9" idx="6"/>
              <a:endCxn id="6" idx="2"/>
            </p:cNvCxnSpPr>
            <p:nvPr/>
          </p:nvCxnSpPr>
          <p:spPr bwMode="auto">
            <a:xfrm>
              <a:off x="3357564" y="3750469"/>
              <a:ext cx="428624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995511F3-4469-E706-6559-78E236745954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 bwMode="auto">
            <a:xfrm>
              <a:off x="5594515" y="3750469"/>
              <a:ext cx="531135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80" name="CaixaDeTexto 23">
              <a:extLst>
                <a:ext uri="{FF2B5EF4-FFF2-40B4-BE49-F238E27FC236}">
                  <a16:creationId xmlns:a16="http://schemas.microsoft.com/office/drawing/2014/main" id="{3BA30C58-961A-7830-8F24-71C2AA71D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483" y="3773488"/>
              <a:ext cx="30970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300" dirty="0">
                  <a:latin typeface="Book Antiqua" panose="02040602050305030304" pitchFamily="18" charset="0"/>
                </a:rPr>
                <a:t>...</a:t>
              </a:r>
            </a:p>
          </p:txBody>
        </p:sp>
        <p:sp>
          <p:nvSpPr>
            <p:cNvPr id="11281" name="CaixaDeTexto 24">
              <a:extLst>
                <a:ext uri="{FF2B5EF4-FFF2-40B4-BE49-F238E27FC236}">
                  <a16:creationId xmlns:a16="http://schemas.microsoft.com/office/drawing/2014/main" id="{8CE37135-1C84-E0DE-5875-87591C46F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7484" y="3786188"/>
              <a:ext cx="30970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300" dirty="0">
                  <a:latin typeface="Book Antiqua" panose="02040602050305030304" pitchFamily="18" charset="0"/>
                </a:rPr>
                <a:t>...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6AF85013-0025-BC0D-C01B-A0588AE39CAC}"/>
                </a:ext>
              </a:extLst>
            </p:cNvPr>
            <p:cNvSpPr/>
            <p:nvPr/>
          </p:nvSpPr>
          <p:spPr bwMode="auto">
            <a:xfrm>
              <a:off x="2786063" y="4500563"/>
              <a:ext cx="1571625" cy="12144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Agência</a:t>
              </a:r>
            </a:p>
            <a:p>
              <a:pPr algn="ctr">
                <a:defRPr/>
              </a:pPr>
              <a:r>
                <a:rPr lang="pt-BR" sz="1300" dirty="0"/>
                <a:t>Financeira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1D2EE61-23A1-AAE6-3AE2-AA8931097376}"/>
                </a:ext>
              </a:extLst>
            </p:cNvPr>
            <p:cNvSpPr/>
            <p:nvPr/>
          </p:nvSpPr>
          <p:spPr bwMode="auto">
            <a:xfrm>
              <a:off x="5786438" y="4429125"/>
              <a:ext cx="1571625" cy="1214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Empresa Pesquisa Mercado</a:t>
              </a: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BDFBDDB-0A46-4C05-1B03-F2016A696246}"/>
                </a:ext>
              </a:extLst>
            </p:cNvPr>
            <p:cNvSpPr/>
            <p:nvPr/>
          </p:nvSpPr>
          <p:spPr bwMode="auto">
            <a:xfrm>
              <a:off x="4714875" y="1643063"/>
              <a:ext cx="1714500" cy="12144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Operador Logístico Terceiro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FC2A2CF9-B76C-F093-4C8C-6222B81750B2}"/>
                </a:ext>
              </a:extLst>
            </p:cNvPr>
            <p:cNvCxnSpPr>
              <a:cxnSpLocks/>
              <a:stCxn id="6" idx="0"/>
              <a:endCxn id="17" idx="3"/>
            </p:cNvCxnSpPr>
            <p:nvPr/>
          </p:nvCxnSpPr>
          <p:spPr bwMode="auto">
            <a:xfrm flipV="1">
              <a:off x="4690352" y="2679650"/>
              <a:ext cx="275606" cy="463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A201E367-97C5-3AA5-F35B-0D62427892B4}"/>
                </a:ext>
              </a:extLst>
            </p:cNvPr>
            <p:cNvCxnSpPr>
              <a:cxnSpLocks/>
              <a:stCxn id="7" idx="0"/>
              <a:endCxn id="17" idx="5"/>
            </p:cNvCxnSpPr>
            <p:nvPr/>
          </p:nvCxnSpPr>
          <p:spPr bwMode="auto">
            <a:xfrm flipH="1" flipV="1">
              <a:off x="6178292" y="2679650"/>
              <a:ext cx="804608" cy="463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E09A5D0A-5C7C-7C97-E252-A5038EAFC554}"/>
                </a:ext>
              </a:extLst>
            </p:cNvPr>
            <p:cNvCxnSpPr>
              <a:cxnSpLocks/>
              <a:stCxn id="6" idx="5"/>
              <a:endCxn id="16" idx="1"/>
            </p:cNvCxnSpPr>
            <p:nvPr/>
          </p:nvCxnSpPr>
          <p:spPr bwMode="auto">
            <a:xfrm>
              <a:off x="5329692" y="4179838"/>
              <a:ext cx="686905" cy="42713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5F9C25A3-E975-E14A-3829-355DFA5AFF93}"/>
                </a:ext>
              </a:extLst>
            </p:cNvPr>
            <p:cNvCxnSpPr>
              <a:cxnSpLocks/>
              <a:stCxn id="16" idx="7"/>
              <a:endCxn id="8" idx="3"/>
            </p:cNvCxnSpPr>
            <p:nvPr/>
          </p:nvCxnSpPr>
          <p:spPr bwMode="auto">
            <a:xfrm flipV="1">
              <a:off x="7127904" y="4179838"/>
              <a:ext cx="1260368" cy="42713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57B45685-BFD3-BDA6-6829-8083BE242538}"/>
                </a:ext>
              </a:extLst>
            </p:cNvPr>
            <p:cNvCxnSpPr>
              <a:cxnSpLocks/>
              <a:stCxn id="15" idx="7"/>
              <a:endCxn id="6" idx="4"/>
            </p:cNvCxnSpPr>
            <p:nvPr/>
          </p:nvCxnSpPr>
          <p:spPr bwMode="auto">
            <a:xfrm flipV="1">
              <a:off x="4127529" y="4357688"/>
              <a:ext cx="562823" cy="3207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F03A0B38-7ACD-A963-3FFE-A5ECA9A82D7E}"/>
                </a:ext>
              </a:extLst>
            </p:cNvPr>
            <p:cNvCxnSpPr>
              <a:cxnSpLocks/>
              <a:stCxn id="15" idx="1"/>
              <a:endCxn id="9" idx="4"/>
            </p:cNvCxnSpPr>
            <p:nvPr/>
          </p:nvCxnSpPr>
          <p:spPr bwMode="auto">
            <a:xfrm flipH="1" flipV="1">
              <a:off x="2531270" y="4357688"/>
              <a:ext cx="484952" cy="3207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AD1D3E40-4698-1FB5-7527-F8ECE147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44EFD8-4988-4E94-A252-EDBC0498E60D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10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15E9D98-B3CD-31D3-34E3-6E7BA1D3BA53}"/>
              </a:ext>
            </a:extLst>
          </p:cNvPr>
          <p:cNvSpPr/>
          <p:nvPr/>
        </p:nvSpPr>
        <p:spPr bwMode="auto">
          <a:xfrm>
            <a:off x="1047135" y="1484313"/>
            <a:ext cx="10459065" cy="4610100"/>
          </a:xfrm>
          <a:prstGeom prst="ellipse">
            <a:avLst/>
          </a:prstGeom>
          <a:solidFill>
            <a:srgbClr val="C0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Nuvem 13">
            <a:extLst>
              <a:ext uri="{FF2B5EF4-FFF2-40B4-BE49-F238E27FC236}">
                <a16:creationId xmlns:a16="http://schemas.microsoft.com/office/drawing/2014/main" id="{83A3E791-0078-071F-E5C0-EC3DEF2005C0}"/>
              </a:ext>
            </a:extLst>
          </p:cNvPr>
          <p:cNvSpPr/>
          <p:nvPr/>
        </p:nvSpPr>
        <p:spPr bwMode="auto">
          <a:xfrm>
            <a:off x="1470512" y="5949950"/>
            <a:ext cx="3540830" cy="792163"/>
          </a:xfrm>
          <a:prstGeom prst="cloud">
            <a:avLst/>
          </a:prstGeom>
          <a:solidFill>
            <a:srgbClr val="C0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rgbClr val="002060"/>
                </a:solidFill>
              </a:rPr>
              <a:t>CS Definitiva</a:t>
            </a:r>
          </a:p>
        </p:txBody>
      </p:sp>
      <p:cxnSp>
        <p:nvCxnSpPr>
          <p:cNvPr id="24" name="Conector em curva 32">
            <a:extLst>
              <a:ext uri="{FF2B5EF4-FFF2-40B4-BE49-F238E27FC236}">
                <a16:creationId xmlns:a16="http://schemas.microsoft.com/office/drawing/2014/main" id="{74423526-5305-85FA-89EB-020A67688CB8}"/>
              </a:ext>
            </a:extLst>
          </p:cNvPr>
          <p:cNvCxnSpPr>
            <a:stCxn id="3" idx="4"/>
            <a:endCxn id="14" idx="0"/>
          </p:cNvCxnSpPr>
          <p:nvPr/>
        </p:nvCxnSpPr>
        <p:spPr bwMode="auto">
          <a:xfrm rot="5400000">
            <a:off x="5516721" y="5586084"/>
            <a:ext cx="251619" cy="1268277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8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FF356552-5EB6-7317-72A7-C31DB45A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88913"/>
            <a:ext cx="8229600" cy="1143000"/>
          </a:xfrm>
        </p:spPr>
        <p:txBody>
          <a:bodyPr/>
          <a:lstStyle/>
          <a:p>
            <a:pPr algn="ctr" eaLnBrk="1" hangingPunct="1"/>
            <a:r>
              <a:rPr lang="pt-BR" altLang="pt-BR" dirty="0"/>
              <a:t>Logística &amp; GCS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1E9B9-C7F9-CB19-9889-EA10B5E1D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194619"/>
            <a:ext cx="11211232" cy="566338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Clr>
                <a:schemeClr val="accent3"/>
              </a:buClr>
              <a:buNone/>
              <a:defRPr/>
            </a:pPr>
            <a:r>
              <a:rPr lang="pt-BR" sz="2800" dirty="0">
                <a:solidFill>
                  <a:srgbClr val="FFFF00"/>
                </a:solidFill>
              </a:rPr>
              <a:t>Segundo o </a:t>
            </a:r>
            <a:r>
              <a:rPr lang="en-US" sz="2800" i="1" dirty="0">
                <a:solidFill>
                  <a:srgbClr val="FFFF00"/>
                </a:solidFill>
              </a:rPr>
              <a:t>Council of Supply Chain Management Professional’s </a:t>
            </a:r>
            <a:r>
              <a:rPr lang="en-US" sz="2800" dirty="0">
                <a:solidFill>
                  <a:srgbClr val="FFFF00"/>
                </a:solidFill>
              </a:rPr>
              <a:t>(CSCMP):</a:t>
            </a:r>
          </a:p>
          <a:p>
            <a:pPr marL="274320" indent="-274320" algn="just">
              <a:buClr>
                <a:schemeClr val="accent3"/>
              </a:buClr>
              <a:buFont typeface="Wingdings 2"/>
              <a:buChar char=""/>
              <a:defRPr/>
            </a:pPr>
            <a:endParaRPr lang="en-US" sz="2800" dirty="0">
              <a:solidFill>
                <a:srgbClr val="FFFF00"/>
              </a:solidFill>
            </a:endParaRPr>
          </a:p>
          <a:p>
            <a:pPr marL="640080" lvl="1" indent="-246888" algn="just">
              <a:buFont typeface="Wingdings 2"/>
              <a:buChar char=""/>
              <a:defRPr/>
            </a:pPr>
            <a:r>
              <a:rPr lang="pt-BR" sz="2600" dirty="0">
                <a:solidFill>
                  <a:srgbClr val="FFFF00"/>
                </a:solidFill>
              </a:rPr>
              <a:t>A </a:t>
            </a:r>
            <a:r>
              <a:rPr lang="pt-BR" sz="2600" b="1" u="sng" dirty="0"/>
              <a:t>gestão logística </a:t>
            </a:r>
            <a:r>
              <a:rPr lang="pt-BR" sz="2600" dirty="0">
                <a:solidFill>
                  <a:srgbClr val="FFFF00"/>
                </a:solidFill>
              </a:rPr>
              <a:t>é a parte da gestão da cadeia de suprimentos que, de modo eficiente e eficaz planeja, implementa e controla o fluxo direto e reverso e o armazenamento de bens, serviços e informações relacionadas entre o ponto de origem e o ponto de consumo, a fim de atender aos requisitos dos clientes .</a:t>
            </a:r>
          </a:p>
          <a:p>
            <a:pPr marL="640080" lvl="1" indent="-246888" algn="just">
              <a:buFont typeface="Wingdings 2"/>
              <a:buChar char=""/>
              <a:defRPr/>
            </a:pPr>
            <a:endParaRPr lang="pt-BR" sz="2600" dirty="0">
              <a:solidFill>
                <a:srgbClr val="FFFF00"/>
              </a:solidFill>
            </a:endParaRPr>
          </a:p>
          <a:p>
            <a:pPr marL="640080" lvl="1" indent="-246888" algn="just">
              <a:buFont typeface="Wingdings 2"/>
              <a:buChar char=""/>
              <a:defRPr/>
            </a:pPr>
            <a:r>
              <a:rPr lang="pt-BR" sz="2600" dirty="0">
                <a:solidFill>
                  <a:srgbClr val="FFFF00"/>
                </a:solidFill>
              </a:rPr>
              <a:t>A </a:t>
            </a:r>
            <a:r>
              <a:rPr lang="pt-BR" sz="2600" b="1" u="sng" dirty="0"/>
              <a:t>GCS</a:t>
            </a:r>
            <a:r>
              <a:rPr lang="pt-BR" sz="2600" dirty="0">
                <a:solidFill>
                  <a:srgbClr val="FFFF00"/>
                </a:solidFill>
              </a:rPr>
              <a:t> abrange o planejamento e o gerenciamento de todas as atividades envolvidas no fornecimento e aquisição, conversão,  e todas as atividades da gestão logística. Inclui a coordenação e a colaboração com parceiros de canal, que podem ser fornecedores, intermediários, provedores de serviços terceirizados e clientes. Em essência, o gerenciamento da cadeia de suprimentos integra o gerenciamento de suprimento e demanda dentro e entre as organizações.</a:t>
            </a:r>
          </a:p>
          <a:p>
            <a:pPr marL="0" indent="0" algn="just">
              <a:buClr>
                <a:schemeClr val="accent3"/>
              </a:buClr>
              <a:buNone/>
              <a:defRPr/>
            </a:pPr>
            <a:endParaRPr lang="pt-BR" sz="3200" dirty="0">
              <a:solidFill>
                <a:srgbClr val="FFFF0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B768D8-D9F1-5152-67B9-5F9C4717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1C1266-0B17-4F3C-AB1D-099CE061705D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11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184B9EDA-0F55-D068-AD84-3B5593A5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98438"/>
            <a:ext cx="8229600" cy="1143000"/>
          </a:xfrm>
        </p:spPr>
        <p:txBody>
          <a:bodyPr/>
          <a:lstStyle/>
          <a:p>
            <a:pPr algn="ctr" eaLnBrk="1" hangingPunct="1"/>
            <a:r>
              <a:rPr lang="pt-BR" altLang="pt-BR"/>
              <a:t>Logística &amp; GCS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C4A790F-443E-1C8C-DC4D-9FB9D5C60905}"/>
              </a:ext>
            </a:extLst>
          </p:cNvPr>
          <p:cNvGrpSpPr/>
          <p:nvPr/>
        </p:nvGrpSpPr>
        <p:grpSpPr>
          <a:xfrm>
            <a:off x="855401" y="1165123"/>
            <a:ext cx="8229600" cy="5494439"/>
            <a:chOff x="1887791" y="1165123"/>
            <a:chExt cx="8229600" cy="54944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761773DB-E10B-D48B-64C2-F85FD670E3FD}"/>
                </a:ext>
              </a:extLst>
            </p:cNvPr>
            <p:cNvSpPr/>
            <p:nvPr/>
          </p:nvSpPr>
          <p:spPr>
            <a:xfrm>
              <a:off x="1887791" y="1165123"/>
              <a:ext cx="8229600" cy="549443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411" name="Objeto 1">
              <a:extLst>
                <a:ext uri="{FF2B5EF4-FFF2-40B4-BE49-F238E27FC236}">
                  <a16:creationId xmlns:a16="http://schemas.microsoft.com/office/drawing/2014/main" id="{4E62EA4C-8AD4-E543-4653-397445C0AB8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56" b="-169"/>
            <a:stretch>
              <a:fillRect/>
            </a:stretch>
          </p:blipFill>
          <p:spPr bwMode="auto">
            <a:xfrm>
              <a:off x="2279650" y="1311942"/>
              <a:ext cx="7537450" cy="528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E4AA3A-792A-8E9A-A783-2830E696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0E64CD-D818-4F1F-A3D0-5A0A353EAB0A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12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9E911C-27B2-395A-ACF7-249F26E6D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9" y="5911747"/>
            <a:ext cx="3377381" cy="477070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accent3"/>
              </a:buClr>
              <a:buNone/>
              <a:defRPr/>
            </a:pPr>
            <a:r>
              <a:rPr lang="pt-BR" sz="2800" dirty="0">
                <a:solidFill>
                  <a:srgbClr val="FFFF00"/>
                </a:solidFill>
              </a:rPr>
              <a:t>BALLOU (2007)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1DF0E-9CBF-E918-99DE-5DE0F7F0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9875"/>
            <a:ext cx="82296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dirty="0"/>
              <a:t>Gestão da Cadeia de Suprimentos</a:t>
            </a:r>
          </a:p>
        </p:txBody>
      </p:sp>
      <p:sp>
        <p:nvSpPr>
          <p:cNvPr id="18435" name="Espaço Reservado para Conteúdo 2">
            <a:extLst>
              <a:ext uri="{FF2B5EF4-FFF2-40B4-BE49-F238E27FC236}">
                <a16:creationId xmlns:a16="http://schemas.microsoft.com/office/drawing/2014/main" id="{8B2F06EB-08DE-3CD0-E917-A7D654D2E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3565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pt-BR" altLang="pt-BR" sz="2800" dirty="0">
                <a:solidFill>
                  <a:srgbClr val="FFFF00"/>
                </a:solidFill>
              </a:rPr>
              <a:t>As definições de SCM podem ser classificadas em 3 categorias:</a:t>
            </a:r>
          </a:p>
          <a:p>
            <a:pPr lvl="1" algn="just" eaLnBrk="1" hangingPunct="1"/>
            <a:r>
              <a:rPr lang="pt-BR" altLang="pt-BR" sz="2800" dirty="0">
                <a:solidFill>
                  <a:srgbClr val="FFFF00"/>
                </a:solidFill>
              </a:rPr>
              <a:t>Filosofia de Gestão;</a:t>
            </a:r>
          </a:p>
          <a:p>
            <a:pPr lvl="1" algn="just" eaLnBrk="1" hangingPunct="1"/>
            <a:r>
              <a:rPr lang="pt-BR" altLang="pt-BR" sz="2800" dirty="0">
                <a:solidFill>
                  <a:srgbClr val="FFFF00"/>
                </a:solidFill>
              </a:rPr>
              <a:t>Implementação de uma Filosofia de Gestão;</a:t>
            </a:r>
          </a:p>
          <a:p>
            <a:pPr lvl="1" algn="just" eaLnBrk="1" hangingPunct="1"/>
            <a:r>
              <a:rPr lang="pt-BR" altLang="pt-BR" sz="2800" dirty="0">
                <a:solidFill>
                  <a:srgbClr val="FFFF00"/>
                </a:solidFill>
              </a:rPr>
              <a:t>Agrupamento de Processos de Gestão.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25D3EC-BA92-C322-61AE-33FEE678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C9C546-B00A-41DB-AD2E-36E9E6FD5D07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13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8FF08-94DD-7E10-6C8C-9DA8741B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260350"/>
            <a:ext cx="1125302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pt-BR" dirty="0"/>
              <a:t>SCM como uma Filosofia de Gestão</a:t>
            </a:r>
          </a:p>
        </p:txBody>
      </p:sp>
      <p:sp>
        <p:nvSpPr>
          <p:cNvPr id="24579" name="Espaço Reservado para Conteúdo 2">
            <a:extLst>
              <a:ext uri="{FF2B5EF4-FFF2-40B4-BE49-F238E27FC236}">
                <a16:creationId xmlns:a16="http://schemas.microsoft.com/office/drawing/2014/main" id="{992A05C4-C224-F0A4-1E11-09150B336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06" y="1506539"/>
            <a:ext cx="11107994" cy="4708525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pt-BR" sz="2400" dirty="0">
                <a:solidFill>
                  <a:srgbClr val="FFFF00"/>
                </a:solidFill>
              </a:rPr>
              <a:t>SCM tem uma abordagem de sistemas para visualizar a cadeia de suprimentos como uma </a:t>
            </a:r>
            <a:r>
              <a:rPr lang="pt-BR" sz="2400" b="1" u="sng" dirty="0"/>
              <a:t>entidade única</a:t>
            </a:r>
            <a:r>
              <a:rPr lang="pt-BR" sz="2400" dirty="0">
                <a:solidFill>
                  <a:srgbClr val="FFFF00"/>
                </a:solidFill>
              </a:rPr>
              <a:t>, ao invés de um conjunto de partes fragmentadas, cada um realizando sua função, para gerenciar o fluxo total de bens do inventário do fornecedor ao cliente final;</a:t>
            </a:r>
          </a:p>
          <a:p>
            <a:pPr algn="just" eaLnBrk="1" hangingPunct="1">
              <a:defRPr/>
            </a:pPr>
            <a:endParaRPr lang="pt-BR" dirty="0">
              <a:solidFill>
                <a:srgbClr val="FFFF00"/>
              </a:solidFill>
            </a:endParaRPr>
          </a:p>
          <a:p>
            <a:pPr algn="just" eaLnBrk="1" hangingPunct="1">
              <a:defRPr/>
            </a:pPr>
            <a:r>
              <a:rPr lang="pt-BR" dirty="0">
                <a:solidFill>
                  <a:srgbClr val="FFFF00"/>
                </a:solidFill>
              </a:rPr>
              <a:t>Uma orientação estratégica no sentido de </a:t>
            </a:r>
            <a:r>
              <a:rPr lang="pt-BR" b="1" u="sng" dirty="0"/>
              <a:t>esforços cooperativos</a:t>
            </a:r>
            <a:r>
              <a:rPr lang="pt-BR" dirty="0">
                <a:solidFill>
                  <a:srgbClr val="FFFF00"/>
                </a:solidFill>
              </a:rPr>
              <a:t> para sincronizar e convergir operações intra e inter-empresas e a capacidade estratégica num único foco, o valor observado pelo cliente final;</a:t>
            </a:r>
          </a:p>
          <a:p>
            <a:pPr algn="just" eaLnBrk="1" hangingPunct="1">
              <a:defRPr/>
            </a:pPr>
            <a:endParaRPr lang="pt-BR" dirty="0">
              <a:solidFill>
                <a:srgbClr val="FFFF00"/>
              </a:solidFill>
            </a:endParaRPr>
          </a:p>
          <a:p>
            <a:pPr algn="just" eaLnBrk="1" hangingPunct="1">
              <a:defRPr/>
            </a:pPr>
            <a:r>
              <a:rPr lang="pt-BR" b="1" u="sng" dirty="0"/>
              <a:t>Foco no cliente</a:t>
            </a:r>
            <a:r>
              <a:rPr lang="pt-BR" u="sng" dirty="0">
                <a:solidFill>
                  <a:srgbClr val="FFFF00"/>
                </a:solidFill>
              </a:rPr>
              <a:t> </a:t>
            </a:r>
            <a:r>
              <a:rPr lang="pt-BR" dirty="0">
                <a:solidFill>
                  <a:srgbClr val="FFFF00"/>
                </a:solidFill>
              </a:rPr>
              <a:t>para criar único e individualizado valor ao cliente, orientado para a satisfação do consumidor.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0CC326-6C3B-C931-B026-C3CD2314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BEC7C8-09A9-45F6-BA2A-D615D8D3B973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14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88ED5-F13A-A24E-BB1A-5FA30DAC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21" y="518319"/>
            <a:ext cx="11149781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dirty="0"/>
              <a:t>SCM como agrupamento de atividades para Implementar uma Filosofia de Gestão</a:t>
            </a:r>
          </a:p>
        </p:txBody>
      </p:sp>
      <p:sp>
        <p:nvSpPr>
          <p:cNvPr id="20483" name="Espaço Reservado para Conteúdo 2">
            <a:extLst>
              <a:ext uri="{FF2B5EF4-FFF2-40B4-BE49-F238E27FC236}">
                <a16:creationId xmlns:a16="http://schemas.microsoft.com/office/drawing/2014/main" id="{6E0D2C44-9B12-C1E0-38BD-812812B4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81" y="2005781"/>
            <a:ext cx="10872019" cy="4736332"/>
          </a:xfrm>
        </p:spPr>
        <p:txBody>
          <a:bodyPr>
            <a:normAutofit/>
          </a:bodyPr>
          <a:lstStyle/>
          <a:p>
            <a:pPr marL="650875" indent="-514350" algn="just">
              <a:buFont typeface="Lucida Sans" panose="020B0602030504020204" pitchFamily="34" charset="0"/>
              <a:buAutoNum type="arabicPeriod"/>
            </a:pPr>
            <a:r>
              <a:rPr lang="pt-BR" altLang="pt-BR" sz="2400" dirty="0">
                <a:solidFill>
                  <a:srgbClr val="FFFF00"/>
                </a:solidFill>
              </a:rPr>
              <a:t>Comportamento Integrado;</a:t>
            </a:r>
          </a:p>
          <a:p>
            <a:pPr marL="650875" indent="-514350" algn="just">
              <a:buFont typeface="Lucida Sans" panose="020B0602030504020204" pitchFamily="34" charset="0"/>
              <a:buAutoNum type="arabicPeriod"/>
            </a:pPr>
            <a:r>
              <a:rPr lang="pt-BR" altLang="pt-BR" sz="2400" dirty="0">
                <a:solidFill>
                  <a:srgbClr val="FFFF00"/>
                </a:solidFill>
              </a:rPr>
              <a:t>Informações Mutuamente Partilhadas;</a:t>
            </a:r>
          </a:p>
          <a:p>
            <a:pPr marL="650875" indent="-514350" algn="just">
              <a:buFont typeface="Lucida Sans" panose="020B0602030504020204" pitchFamily="34" charset="0"/>
              <a:buAutoNum type="arabicPeriod"/>
            </a:pPr>
            <a:r>
              <a:rPr lang="pt-BR" altLang="pt-BR" sz="2400" dirty="0">
                <a:solidFill>
                  <a:srgbClr val="FFFF00"/>
                </a:solidFill>
              </a:rPr>
              <a:t>Riscos e Recompensas Mutuamente Partilhadas;</a:t>
            </a:r>
          </a:p>
          <a:p>
            <a:pPr marL="650875" indent="-514350" algn="just">
              <a:buFont typeface="Lucida Sans" panose="020B0602030504020204" pitchFamily="34" charset="0"/>
              <a:buAutoNum type="arabicPeriod"/>
            </a:pPr>
            <a:r>
              <a:rPr lang="pt-BR" altLang="pt-BR" sz="2400" dirty="0">
                <a:solidFill>
                  <a:srgbClr val="FFFF00"/>
                </a:solidFill>
              </a:rPr>
              <a:t>Cooperação;</a:t>
            </a:r>
          </a:p>
          <a:p>
            <a:pPr marL="650875" indent="-514350" algn="just">
              <a:buFont typeface="Lucida Sans" panose="020B0602030504020204" pitchFamily="34" charset="0"/>
              <a:buAutoNum type="arabicPeriod"/>
            </a:pPr>
            <a:r>
              <a:rPr lang="pt-BR" altLang="pt-BR" sz="2400" dirty="0">
                <a:solidFill>
                  <a:srgbClr val="FFFF00"/>
                </a:solidFill>
              </a:rPr>
              <a:t>O mesmo objetivo e mesmo foco no serviço ao cliente;</a:t>
            </a:r>
          </a:p>
          <a:p>
            <a:pPr marL="650875" indent="-514350" algn="just">
              <a:buFont typeface="Lucida Sans" panose="020B0602030504020204" pitchFamily="34" charset="0"/>
              <a:buAutoNum type="arabicPeriod"/>
            </a:pPr>
            <a:r>
              <a:rPr lang="pt-BR" altLang="pt-BR" sz="2400" dirty="0">
                <a:solidFill>
                  <a:srgbClr val="FFFF00"/>
                </a:solidFill>
              </a:rPr>
              <a:t>Integração de processos;</a:t>
            </a:r>
          </a:p>
          <a:p>
            <a:pPr marL="650875" indent="-514350" algn="just">
              <a:buFont typeface="Lucida Sans" panose="020B0602030504020204" pitchFamily="34" charset="0"/>
              <a:buAutoNum type="arabicPeriod"/>
            </a:pPr>
            <a:r>
              <a:rPr lang="pt-BR" altLang="pt-BR" sz="2400" dirty="0">
                <a:solidFill>
                  <a:srgbClr val="FFFF00"/>
                </a:solidFill>
              </a:rPr>
              <a:t>Parceria para construir e manter relacionamento de longo prazo.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1DEEE2-C95A-CA31-FC9C-E9BC60AD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24D77D-4669-4CD5-9851-727B656444A5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15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E4224-3567-08E7-CD10-DA57F3BF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1439"/>
            <a:ext cx="8229600" cy="79692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pt-BR" dirty="0"/>
              <a:t>Um modelo de SCM</a:t>
            </a:r>
          </a:p>
        </p:txBody>
      </p:sp>
      <p:grpSp>
        <p:nvGrpSpPr>
          <p:cNvPr id="24579" name="Grupo 50">
            <a:extLst>
              <a:ext uri="{FF2B5EF4-FFF2-40B4-BE49-F238E27FC236}">
                <a16:creationId xmlns:a16="http://schemas.microsoft.com/office/drawing/2014/main" id="{4E245782-9A3A-D11B-1BE9-F916E0A54766}"/>
              </a:ext>
            </a:extLst>
          </p:cNvPr>
          <p:cNvGrpSpPr>
            <a:grpSpLocks/>
          </p:cNvGrpSpPr>
          <p:nvPr/>
        </p:nvGrpSpPr>
        <p:grpSpPr bwMode="auto">
          <a:xfrm>
            <a:off x="1452562" y="642938"/>
            <a:ext cx="9215438" cy="6215062"/>
            <a:chOff x="-71438" y="642938"/>
            <a:chExt cx="9215438" cy="6215062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175A82D-B2D3-DD7A-A548-19C68D85E156}"/>
                </a:ext>
              </a:extLst>
            </p:cNvPr>
            <p:cNvSpPr/>
            <p:nvPr/>
          </p:nvSpPr>
          <p:spPr>
            <a:xfrm>
              <a:off x="142875" y="785813"/>
              <a:ext cx="7215188" cy="5929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258D2F2D-3093-8507-DFDD-A09019187023}"/>
                </a:ext>
              </a:extLst>
            </p:cNvPr>
            <p:cNvSpPr/>
            <p:nvPr/>
          </p:nvSpPr>
          <p:spPr>
            <a:xfrm rot="5400000">
              <a:off x="5143501" y="2857500"/>
              <a:ext cx="6215062" cy="1785937"/>
            </a:xfrm>
            <a:prstGeom prst="triangle">
              <a:avLst>
                <a:gd name="adj" fmla="val 492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4583" name="CaixaDeTexto 11">
              <a:extLst>
                <a:ext uri="{FF2B5EF4-FFF2-40B4-BE49-F238E27FC236}">
                  <a16:creationId xmlns:a16="http://schemas.microsoft.com/office/drawing/2014/main" id="{59AC33FF-ACE4-8B6C-3BD1-B3103E931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4888" y="3001963"/>
              <a:ext cx="1503362" cy="157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600">
                  <a:latin typeface="Book Antiqua" panose="02040602050305030304" pitchFamily="18" charset="0"/>
                </a:rPr>
                <a:t>Satisfação do</a:t>
              </a:r>
            </a:p>
            <a:p>
              <a:pPr algn="ctr" eaLnBrk="1" hangingPunct="1"/>
              <a:r>
                <a:rPr lang="pt-BR" altLang="pt-BR" sz="1600">
                  <a:latin typeface="Book Antiqua" panose="02040602050305030304" pitchFamily="18" charset="0"/>
                </a:rPr>
                <a:t>Cliente,</a:t>
              </a:r>
            </a:p>
            <a:p>
              <a:pPr algn="ctr" eaLnBrk="1" hangingPunct="1"/>
              <a:r>
                <a:rPr lang="pt-BR" altLang="pt-BR" sz="1600">
                  <a:latin typeface="Book Antiqua" panose="02040602050305030304" pitchFamily="18" charset="0"/>
                </a:rPr>
                <a:t>Valor,</a:t>
              </a:r>
            </a:p>
            <a:p>
              <a:pPr algn="ctr" eaLnBrk="1" hangingPunct="1"/>
              <a:r>
                <a:rPr lang="pt-BR" altLang="pt-BR" sz="1600">
                  <a:latin typeface="Book Antiqua" panose="02040602050305030304" pitchFamily="18" charset="0"/>
                </a:rPr>
                <a:t>Rentabilidade,</a:t>
              </a:r>
            </a:p>
            <a:p>
              <a:pPr algn="ctr" eaLnBrk="1" hangingPunct="1"/>
              <a:r>
                <a:rPr lang="pt-BR" altLang="pt-BR" sz="1600">
                  <a:latin typeface="Book Antiqua" panose="02040602050305030304" pitchFamily="18" charset="0"/>
                </a:rPr>
                <a:t>Vantagem</a:t>
              </a:r>
            </a:p>
            <a:p>
              <a:pPr algn="ctr" eaLnBrk="1" hangingPunct="1"/>
              <a:r>
                <a:rPr lang="pt-BR" altLang="pt-BR" sz="1600">
                  <a:latin typeface="Book Antiqua" panose="02040602050305030304" pitchFamily="18" charset="0"/>
                </a:rPr>
                <a:t>Competitiva</a:t>
              </a:r>
            </a:p>
          </p:txBody>
        </p:sp>
        <p:sp>
          <p:nvSpPr>
            <p:cNvPr id="24584" name="CaixaDeTexto 14">
              <a:extLst>
                <a:ext uri="{FF2B5EF4-FFF2-40B4-BE49-F238E27FC236}">
                  <a16:creationId xmlns:a16="http://schemas.microsoft.com/office/drawing/2014/main" id="{C401D6CE-95F6-D569-3B3C-4E001B3BC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363" y="928688"/>
              <a:ext cx="23717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600" b="1" u="sng">
                  <a:latin typeface="Book Antiqua" panose="02040602050305030304" pitchFamily="18" charset="0"/>
                </a:rPr>
                <a:t>Cadeia de Suprimentos</a:t>
              </a:r>
            </a:p>
          </p:txBody>
        </p:sp>
        <p:sp>
          <p:nvSpPr>
            <p:cNvPr id="24585" name="CaixaDeTexto 15">
              <a:extLst>
                <a:ext uri="{FF2B5EF4-FFF2-40B4-BE49-F238E27FC236}">
                  <a16:creationId xmlns:a16="http://schemas.microsoft.com/office/drawing/2014/main" id="{BA21AEC1-244C-1910-3E3D-EB4790EB9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7875" y="889000"/>
              <a:ext cx="1393825" cy="575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600" b="1" u="sng">
                  <a:latin typeface="Book Antiqua" panose="02040602050305030304" pitchFamily="18" charset="0"/>
                </a:rPr>
                <a:t>Fluxos da</a:t>
              </a:r>
            </a:p>
            <a:p>
              <a:pPr algn="ctr" eaLnBrk="1" hangingPunct="1"/>
              <a:r>
                <a:rPr lang="pt-BR" altLang="pt-BR" sz="1600" b="1" u="sng">
                  <a:latin typeface="Book Antiqua" panose="02040602050305030304" pitchFamily="18" charset="0"/>
                </a:rPr>
                <a:t>Cadeia de</a:t>
              </a:r>
            </a:p>
            <a:p>
              <a:pPr algn="ctr" eaLnBrk="1" hangingPunct="1"/>
              <a:r>
                <a:rPr lang="pt-BR" altLang="pt-BR" sz="1600" b="1" u="sng">
                  <a:latin typeface="Book Antiqua" panose="02040602050305030304" pitchFamily="18" charset="0"/>
                </a:rPr>
                <a:t>Suprimentos</a:t>
              </a:r>
            </a:p>
            <a:p>
              <a:pPr algn="ctr" eaLnBrk="1" hangingPunct="1"/>
              <a:endParaRPr lang="pt-BR" altLang="pt-BR" sz="1600">
                <a:latin typeface="Book Antiqua" panose="02040602050305030304" pitchFamily="18" charset="0"/>
              </a:endParaRPr>
            </a:p>
            <a:p>
              <a:pPr algn="ctr" eaLnBrk="1" hangingPunct="1"/>
              <a:endParaRPr lang="pt-BR" altLang="pt-BR" sz="1600">
                <a:latin typeface="Book Antiqua" panose="02040602050305030304" pitchFamily="18" charset="0"/>
              </a:endParaRPr>
            </a:p>
            <a:p>
              <a:pPr algn="ctr" eaLnBrk="1" hangingPunct="1"/>
              <a:endParaRPr lang="pt-BR" altLang="pt-BR" sz="1600">
                <a:latin typeface="Book Antiqua" panose="02040602050305030304" pitchFamily="18" charset="0"/>
              </a:endParaRPr>
            </a:p>
            <a:p>
              <a:pPr algn="ctr" eaLnBrk="1" hangingPunct="1"/>
              <a:r>
                <a:rPr lang="pt-BR" altLang="pt-BR" sz="1600">
                  <a:latin typeface="Book Antiqua" panose="02040602050305030304" pitchFamily="18" charset="0"/>
                </a:rPr>
                <a:t>Produtos</a:t>
              </a:r>
            </a:p>
            <a:p>
              <a:pPr algn="ctr" eaLnBrk="1" hangingPunct="1"/>
              <a:endParaRPr lang="pt-BR" altLang="pt-BR" sz="1600">
                <a:latin typeface="Book Antiqua" panose="02040602050305030304" pitchFamily="18" charset="0"/>
              </a:endParaRPr>
            </a:p>
            <a:p>
              <a:pPr algn="ctr" eaLnBrk="1" hangingPunct="1"/>
              <a:endParaRPr lang="pt-BR" altLang="pt-BR" sz="1600">
                <a:latin typeface="Book Antiqua" panose="02040602050305030304" pitchFamily="18" charset="0"/>
              </a:endParaRPr>
            </a:p>
            <a:p>
              <a:pPr algn="ctr" eaLnBrk="1" hangingPunct="1"/>
              <a:r>
                <a:rPr lang="pt-BR" altLang="pt-BR" sz="1600">
                  <a:latin typeface="Book Antiqua" panose="02040602050305030304" pitchFamily="18" charset="0"/>
                </a:rPr>
                <a:t>Serviços</a:t>
              </a:r>
            </a:p>
            <a:p>
              <a:pPr algn="ctr" eaLnBrk="1" hangingPunct="1"/>
              <a:endParaRPr lang="pt-BR" altLang="pt-BR" sz="1600">
                <a:latin typeface="Book Antiqua" panose="02040602050305030304" pitchFamily="18" charset="0"/>
              </a:endParaRPr>
            </a:p>
            <a:p>
              <a:pPr algn="ctr" eaLnBrk="1" hangingPunct="1"/>
              <a:endParaRPr lang="pt-BR" altLang="pt-BR" sz="1600">
                <a:latin typeface="Book Antiqua" panose="02040602050305030304" pitchFamily="18" charset="0"/>
              </a:endParaRPr>
            </a:p>
            <a:p>
              <a:pPr algn="ctr" eaLnBrk="1" hangingPunct="1"/>
              <a:r>
                <a:rPr lang="pt-BR" altLang="pt-BR" sz="1600">
                  <a:latin typeface="Book Antiqua" panose="02040602050305030304" pitchFamily="18" charset="0"/>
                </a:rPr>
                <a:t>Informação</a:t>
              </a:r>
            </a:p>
            <a:p>
              <a:pPr algn="ctr" eaLnBrk="1" hangingPunct="1"/>
              <a:endParaRPr lang="pt-BR" altLang="pt-BR" sz="1600">
                <a:latin typeface="Book Antiqua" panose="02040602050305030304" pitchFamily="18" charset="0"/>
              </a:endParaRPr>
            </a:p>
            <a:p>
              <a:pPr algn="ctr" eaLnBrk="1" hangingPunct="1"/>
              <a:endParaRPr lang="pt-BR" altLang="pt-BR" sz="1600">
                <a:latin typeface="Book Antiqua" panose="02040602050305030304" pitchFamily="18" charset="0"/>
              </a:endParaRPr>
            </a:p>
            <a:p>
              <a:pPr algn="ctr" eaLnBrk="1" hangingPunct="1"/>
              <a:r>
                <a:rPr lang="pt-BR" altLang="pt-BR" sz="1600">
                  <a:latin typeface="Book Antiqua" panose="02040602050305030304" pitchFamily="18" charset="0"/>
                </a:rPr>
                <a:t>Recursos</a:t>
              </a:r>
            </a:p>
            <a:p>
              <a:pPr algn="ctr" eaLnBrk="1" hangingPunct="1"/>
              <a:r>
                <a:rPr lang="pt-BR" altLang="pt-BR" sz="1600">
                  <a:latin typeface="Book Antiqua" panose="02040602050305030304" pitchFamily="18" charset="0"/>
                </a:rPr>
                <a:t>Financeiros</a:t>
              </a:r>
            </a:p>
            <a:p>
              <a:pPr algn="ctr" eaLnBrk="1" hangingPunct="1"/>
              <a:endParaRPr lang="pt-BR" altLang="pt-BR" sz="1600">
                <a:latin typeface="Book Antiqua" panose="02040602050305030304" pitchFamily="18" charset="0"/>
              </a:endParaRPr>
            </a:p>
            <a:p>
              <a:pPr algn="ctr" eaLnBrk="1" hangingPunct="1"/>
              <a:endParaRPr lang="pt-BR" altLang="pt-BR" sz="1600">
                <a:latin typeface="Book Antiqua" panose="02040602050305030304" pitchFamily="18" charset="0"/>
              </a:endParaRPr>
            </a:p>
            <a:p>
              <a:pPr algn="ctr" eaLnBrk="1" hangingPunct="1"/>
              <a:r>
                <a:rPr lang="pt-BR" altLang="pt-BR" sz="1600">
                  <a:latin typeface="Book Antiqua" panose="02040602050305030304" pitchFamily="18" charset="0"/>
                </a:rPr>
                <a:t>Demanda</a:t>
              </a:r>
            </a:p>
            <a:p>
              <a:pPr algn="ctr" eaLnBrk="1" hangingPunct="1"/>
              <a:endParaRPr lang="pt-BR" altLang="pt-BR" sz="1600">
                <a:latin typeface="Book Antiqua" panose="02040602050305030304" pitchFamily="18" charset="0"/>
              </a:endParaRPr>
            </a:p>
            <a:p>
              <a:pPr algn="ctr" eaLnBrk="1" hangingPunct="1"/>
              <a:endParaRPr lang="pt-BR" altLang="pt-BR" sz="1600">
                <a:latin typeface="Book Antiqua" panose="02040602050305030304" pitchFamily="18" charset="0"/>
              </a:endParaRPr>
            </a:p>
            <a:p>
              <a:pPr algn="ctr" eaLnBrk="1" hangingPunct="1"/>
              <a:r>
                <a:rPr lang="pt-BR" altLang="pt-BR" sz="1600">
                  <a:latin typeface="Book Antiqua" panose="02040602050305030304" pitchFamily="18" charset="0"/>
                </a:rPr>
                <a:t>Previsão </a:t>
              </a:r>
            </a:p>
          </p:txBody>
        </p:sp>
        <p:sp>
          <p:nvSpPr>
            <p:cNvPr id="24586" name="CaixaDeTexto 16">
              <a:extLst>
                <a:ext uri="{FF2B5EF4-FFF2-40B4-BE49-F238E27FC236}">
                  <a16:creationId xmlns:a16="http://schemas.microsoft.com/office/drawing/2014/main" id="{244CABA3-37F6-A517-A4E7-5D6709542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813" y="1500188"/>
              <a:ext cx="20462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600" b="1" u="sng">
                  <a:latin typeface="Book Antiqua" panose="02040602050305030304" pitchFamily="18" charset="0"/>
                </a:rPr>
                <a:t>O Ambiente Global</a:t>
              </a:r>
            </a:p>
          </p:txBody>
        </p:sp>
        <p:sp>
          <p:nvSpPr>
            <p:cNvPr id="24587" name="CaixaDeTexto 17">
              <a:extLst>
                <a:ext uri="{FF2B5EF4-FFF2-40B4-BE49-F238E27FC236}">
                  <a16:creationId xmlns:a16="http://schemas.microsoft.com/office/drawing/2014/main" id="{F82024F7-0262-55C7-FC08-4664888BB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8" y="1955800"/>
              <a:ext cx="57023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600" b="1" u="sng">
                  <a:latin typeface="Book Antiqua" panose="02040602050305030304" pitchFamily="18" charset="0"/>
                </a:rPr>
                <a:t>Coordenação Inter-Organizacional</a:t>
              </a:r>
            </a:p>
            <a:p>
              <a:pPr algn="ctr" eaLnBrk="1" hangingPunct="1"/>
              <a:r>
                <a:rPr lang="pt-BR" altLang="pt-BR" sz="1600">
                  <a:latin typeface="Book Antiqua" panose="02040602050305030304" pitchFamily="18" charset="0"/>
                </a:rPr>
                <a:t>(</a:t>
              </a:r>
              <a:r>
                <a:rPr lang="pt-BR" altLang="pt-BR" sz="1600" i="1">
                  <a:latin typeface="Book Antiqua" panose="02040602050305030304" pitchFamily="18" charset="0"/>
                </a:rPr>
                <a:t>Deslocamento Funcional</a:t>
              </a:r>
              <a:r>
                <a:rPr lang="pt-BR" altLang="pt-BR" sz="1600">
                  <a:latin typeface="Book Antiqua" panose="02040602050305030304" pitchFamily="18" charset="0"/>
                </a:rPr>
                <a:t> , Investidores Terceiros, Gestão de Relacionamento, Estrutura da Cadeia de Suprimentos)</a:t>
              </a:r>
            </a:p>
          </p:txBody>
        </p:sp>
        <p:sp>
          <p:nvSpPr>
            <p:cNvPr id="10" name="CaixaDeTexto 17">
              <a:extLst>
                <a:ext uri="{FF2B5EF4-FFF2-40B4-BE49-F238E27FC236}">
                  <a16:creationId xmlns:a16="http://schemas.microsoft.com/office/drawing/2014/main" id="{B8DD6CB4-D705-FB0D-83D9-7550DBC4B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" y="2786063"/>
              <a:ext cx="2120900" cy="3292475"/>
            </a:xfrm>
            <a:prstGeom prst="rect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600" b="1" u="sng" dirty="0">
                  <a:latin typeface="Book Antiqua" pitchFamily="18" charset="0"/>
                </a:rPr>
                <a:t>Coordenação </a:t>
              </a:r>
            </a:p>
            <a:p>
              <a:pPr algn="ctr">
                <a:defRPr/>
              </a:pPr>
              <a:r>
                <a:rPr lang="pt-BR" sz="1600" b="1" u="sng" dirty="0">
                  <a:latin typeface="Book Antiqua" pitchFamily="18" charset="0"/>
                </a:rPr>
                <a:t>Inter-funcional</a:t>
              </a:r>
            </a:p>
            <a:p>
              <a:pPr algn="ctr">
                <a:defRPr/>
              </a:pPr>
              <a:endParaRPr lang="pt-BR" sz="1600" b="1" u="sng" dirty="0">
                <a:latin typeface="Book Antiqua" pitchFamily="18" charset="0"/>
              </a:endParaRPr>
            </a:p>
            <a:p>
              <a:pPr algn="ctr">
                <a:defRPr/>
              </a:pPr>
              <a:endParaRPr lang="pt-BR" sz="1600" b="1" u="sng" dirty="0">
                <a:latin typeface="Book Antiqua" pitchFamily="18" charset="0"/>
              </a:endParaRPr>
            </a:p>
            <a:p>
              <a:pPr algn="ctr">
                <a:defRPr/>
              </a:pPr>
              <a:r>
                <a:rPr lang="pt-BR" sz="1600" dirty="0">
                  <a:latin typeface="Book Antiqua" pitchFamily="18" charset="0"/>
                </a:rPr>
                <a:t>(Comportamento de </a:t>
              </a:r>
            </a:p>
            <a:p>
              <a:pPr algn="ctr">
                <a:defRPr/>
              </a:pPr>
              <a:endParaRPr lang="pt-BR" sz="1600" dirty="0">
                <a:latin typeface="Book Antiqua" pitchFamily="18" charset="0"/>
              </a:endParaRPr>
            </a:p>
            <a:p>
              <a:pPr algn="ctr">
                <a:defRPr/>
              </a:pPr>
              <a:r>
                <a:rPr lang="pt-BR" sz="1600" dirty="0">
                  <a:latin typeface="Book Antiqua" pitchFamily="18" charset="0"/>
                </a:rPr>
                <a:t>Confiança, </a:t>
              </a:r>
            </a:p>
            <a:p>
              <a:pPr algn="ctr">
                <a:defRPr/>
              </a:pPr>
              <a:endParaRPr lang="pt-BR" sz="1600" dirty="0">
                <a:latin typeface="Book Antiqua" pitchFamily="18" charset="0"/>
              </a:endParaRPr>
            </a:p>
            <a:p>
              <a:pPr algn="ctr">
                <a:defRPr/>
              </a:pPr>
              <a:r>
                <a:rPr lang="pt-BR" sz="1600" dirty="0">
                  <a:latin typeface="Book Antiqua" pitchFamily="18" charset="0"/>
                </a:rPr>
                <a:t>Comprometimento, </a:t>
              </a:r>
            </a:p>
            <a:p>
              <a:pPr algn="ctr">
                <a:defRPr/>
              </a:pPr>
              <a:endParaRPr lang="pt-BR" sz="1600" dirty="0">
                <a:latin typeface="Book Antiqua" pitchFamily="18" charset="0"/>
              </a:endParaRPr>
            </a:p>
            <a:p>
              <a:pPr algn="ctr">
                <a:defRPr/>
              </a:pPr>
              <a:r>
                <a:rPr lang="pt-BR" sz="1600" dirty="0">
                  <a:latin typeface="Book Antiqua" pitchFamily="18" charset="0"/>
                </a:rPr>
                <a:t>Risco, </a:t>
              </a:r>
            </a:p>
            <a:p>
              <a:pPr algn="ctr">
                <a:defRPr/>
              </a:pPr>
              <a:endParaRPr lang="pt-BR" sz="1600" dirty="0">
                <a:latin typeface="Book Antiqua" pitchFamily="18" charset="0"/>
              </a:endParaRPr>
            </a:p>
            <a:p>
              <a:pPr algn="ctr">
                <a:defRPr/>
              </a:pPr>
              <a:r>
                <a:rPr lang="pt-BR" sz="1600" dirty="0">
                  <a:latin typeface="Book Antiqua" pitchFamily="18" charset="0"/>
                </a:rPr>
                <a:t>Dependência)</a:t>
              </a:r>
            </a:p>
          </p:txBody>
        </p:sp>
        <p:sp>
          <p:nvSpPr>
            <p:cNvPr id="24589" name="CaixaDeTexto 17">
              <a:extLst>
                <a:ext uri="{FF2B5EF4-FFF2-40B4-BE49-F238E27FC236}">
                  <a16:creationId xmlns:a16="http://schemas.microsoft.com/office/drawing/2014/main" id="{C9E5006A-770F-ED21-6909-F657A7158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1438" y="6253163"/>
              <a:ext cx="1500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200">
                  <a:latin typeface="Book Antiqua" panose="02040602050305030304" pitchFamily="18" charset="0"/>
                </a:rPr>
                <a:t>Fornecedor de </a:t>
              </a:r>
            </a:p>
            <a:p>
              <a:pPr algn="ctr" eaLnBrk="1" hangingPunct="1"/>
              <a:r>
                <a:rPr lang="pt-BR" altLang="pt-BR" sz="1200">
                  <a:latin typeface="Book Antiqua" panose="02040602050305030304" pitchFamily="18" charset="0"/>
                </a:rPr>
                <a:t>Fornecedores</a:t>
              </a:r>
            </a:p>
          </p:txBody>
        </p:sp>
        <p:sp>
          <p:nvSpPr>
            <p:cNvPr id="14" name="Seta para a esquerda e para a direita 13">
              <a:extLst>
                <a:ext uri="{FF2B5EF4-FFF2-40B4-BE49-F238E27FC236}">
                  <a16:creationId xmlns:a16="http://schemas.microsoft.com/office/drawing/2014/main" id="{2CC24249-4DE5-A4B4-7063-E962FB97E5B3}"/>
                </a:ext>
              </a:extLst>
            </p:cNvPr>
            <p:cNvSpPr/>
            <p:nvPr/>
          </p:nvSpPr>
          <p:spPr>
            <a:xfrm>
              <a:off x="1193800" y="6429375"/>
              <a:ext cx="214313" cy="142875"/>
            </a:xfrm>
            <a:prstGeom prst="left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Seta para a esquerda e para a direita 14">
              <a:extLst>
                <a:ext uri="{FF2B5EF4-FFF2-40B4-BE49-F238E27FC236}">
                  <a16:creationId xmlns:a16="http://schemas.microsoft.com/office/drawing/2014/main" id="{2F22848A-1A7A-C06A-162B-9BDAB3B6D7E0}"/>
                </a:ext>
              </a:extLst>
            </p:cNvPr>
            <p:cNvSpPr/>
            <p:nvPr/>
          </p:nvSpPr>
          <p:spPr>
            <a:xfrm>
              <a:off x="2235200" y="6429375"/>
              <a:ext cx="214313" cy="142875"/>
            </a:xfrm>
            <a:prstGeom prst="left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Seta para a esquerda e para a direita 15">
              <a:extLst>
                <a:ext uri="{FF2B5EF4-FFF2-40B4-BE49-F238E27FC236}">
                  <a16:creationId xmlns:a16="http://schemas.microsoft.com/office/drawing/2014/main" id="{C2E0351F-A2F4-308E-3951-8EF347615679}"/>
                </a:ext>
              </a:extLst>
            </p:cNvPr>
            <p:cNvSpPr/>
            <p:nvPr/>
          </p:nvSpPr>
          <p:spPr>
            <a:xfrm>
              <a:off x="3143250" y="6429375"/>
              <a:ext cx="214313" cy="142875"/>
            </a:xfrm>
            <a:prstGeom prst="left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7" name="Seta para a esquerda e para a direita 16">
              <a:extLst>
                <a:ext uri="{FF2B5EF4-FFF2-40B4-BE49-F238E27FC236}">
                  <a16:creationId xmlns:a16="http://schemas.microsoft.com/office/drawing/2014/main" id="{AD13AD0D-A166-6650-5598-39644E0AA98F}"/>
                </a:ext>
              </a:extLst>
            </p:cNvPr>
            <p:cNvSpPr/>
            <p:nvPr/>
          </p:nvSpPr>
          <p:spPr>
            <a:xfrm>
              <a:off x="4286250" y="6429375"/>
              <a:ext cx="214313" cy="142875"/>
            </a:xfrm>
            <a:prstGeom prst="left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8" name="Seta para a direita 17">
              <a:extLst>
                <a:ext uri="{FF2B5EF4-FFF2-40B4-BE49-F238E27FC236}">
                  <a16:creationId xmlns:a16="http://schemas.microsoft.com/office/drawing/2014/main" id="{B1ABD4B9-509A-5070-0668-DF3A04BCFE59}"/>
                </a:ext>
              </a:extLst>
            </p:cNvPr>
            <p:cNvSpPr/>
            <p:nvPr/>
          </p:nvSpPr>
          <p:spPr>
            <a:xfrm>
              <a:off x="7075488" y="6245225"/>
              <a:ext cx="214312" cy="28575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0" name="Seta para a direita 19">
              <a:extLst>
                <a:ext uri="{FF2B5EF4-FFF2-40B4-BE49-F238E27FC236}">
                  <a16:creationId xmlns:a16="http://schemas.microsoft.com/office/drawing/2014/main" id="{6F60DE36-E908-F4A1-63E0-87ECB7A583BF}"/>
                </a:ext>
              </a:extLst>
            </p:cNvPr>
            <p:cNvSpPr/>
            <p:nvPr/>
          </p:nvSpPr>
          <p:spPr>
            <a:xfrm>
              <a:off x="7086600" y="4673600"/>
              <a:ext cx="214313" cy="28575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1" name="Seta para a direita 20">
              <a:extLst>
                <a:ext uri="{FF2B5EF4-FFF2-40B4-BE49-F238E27FC236}">
                  <a16:creationId xmlns:a16="http://schemas.microsoft.com/office/drawing/2014/main" id="{B2B52209-0AF6-7BDE-5EE6-DAC16E0F9A26}"/>
                </a:ext>
              </a:extLst>
            </p:cNvPr>
            <p:cNvSpPr/>
            <p:nvPr/>
          </p:nvSpPr>
          <p:spPr>
            <a:xfrm>
              <a:off x="7086600" y="3838575"/>
              <a:ext cx="214313" cy="28575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2" name="Seta para a direita 21">
              <a:extLst>
                <a:ext uri="{FF2B5EF4-FFF2-40B4-BE49-F238E27FC236}">
                  <a16:creationId xmlns:a16="http://schemas.microsoft.com/office/drawing/2014/main" id="{9ACDB2B5-CE23-9821-D8A9-A9BB3F4476C6}"/>
                </a:ext>
              </a:extLst>
            </p:cNvPr>
            <p:cNvSpPr/>
            <p:nvPr/>
          </p:nvSpPr>
          <p:spPr>
            <a:xfrm>
              <a:off x="7086600" y="3101975"/>
              <a:ext cx="214313" cy="28575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3" name="Seta para a direita 22">
              <a:extLst>
                <a:ext uri="{FF2B5EF4-FFF2-40B4-BE49-F238E27FC236}">
                  <a16:creationId xmlns:a16="http://schemas.microsoft.com/office/drawing/2014/main" id="{76BD1382-35A4-2B7E-F301-380CCC318783}"/>
                </a:ext>
              </a:extLst>
            </p:cNvPr>
            <p:cNvSpPr/>
            <p:nvPr/>
          </p:nvSpPr>
          <p:spPr>
            <a:xfrm>
              <a:off x="7086600" y="2387600"/>
              <a:ext cx="214313" cy="28575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4" name="Seta para a direita 23">
              <a:extLst>
                <a:ext uri="{FF2B5EF4-FFF2-40B4-BE49-F238E27FC236}">
                  <a16:creationId xmlns:a16="http://schemas.microsoft.com/office/drawing/2014/main" id="{FE62C0F8-4968-42F8-2976-AAEAA3A83B9F}"/>
                </a:ext>
              </a:extLst>
            </p:cNvPr>
            <p:cNvSpPr/>
            <p:nvPr/>
          </p:nvSpPr>
          <p:spPr>
            <a:xfrm flipH="1">
              <a:off x="5800725" y="2387600"/>
              <a:ext cx="214313" cy="28575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Seta para a direita 24">
              <a:extLst>
                <a:ext uri="{FF2B5EF4-FFF2-40B4-BE49-F238E27FC236}">
                  <a16:creationId xmlns:a16="http://schemas.microsoft.com/office/drawing/2014/main" id="{6FE7F98E-FFF4-7BF0-439B-B9867D8EBF3F}"/>
                </a:ext>
              </a:extLst>
            </p:cNvPr>
            <p:cNvSpPr/>
            <p:nvPr/>
          </p:nvSpPr>
          <p:spPr>
            <a:xfrm flipH="1">
              <a:off x="5800725" y="3092450"/>
              <a:ext cx="214313" cy="28575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6" name="Seta para a direita 25">
              <a:extLst>
                <a:ext uri="{FF2B5EF4-FFF2-40B4-BE49-F238E27FC236}">
                  <a16:creationId xmlns:a16="http://schemas.microsoft.com/office/drawing/2014/main" id="{8D34E886-0C2F-7998-8CE9-0981F4B2319C}"/>
                </a:ext>
              </a:extLst>
            </p:cNvPr>
            <p:cNvSpPr/>
            <p:nvPr/>
          </p:nvSpPr>
          <p:spPr>
            <a:xfrm flipH="1">
              <a:off x="5800725" y="3816350"/>
              <a:ext cx="214313" cy="28575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7" name="Seta para a direita 26">
              <a:extLst>
                <a:ext uri="{FF2B5EF4-FFF2-40B4-BE49-F238E27FC236}">
                  <a16:creationId xmlns:a16="http://schemas.microsoft.com/office/drawing/2014/main" id="{21082561-361D-60D0-3BCA-81B3A9D5F17D}"/>
                </a:ext>
              </a:extLst>
            </p:cNvPr>
            <p:cNvSpPr/>
            <p:nvPr/>
          </p:nvSpPr>
          <p:spPr>
            <a:xfrm flipH="1">
              <a:off x="5800725" y="4673600"/>
              <a:ext cx="214313" cy="28575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8" name="Seta para a direita 27">
              <a:extLst>
                <a:ext uri="{FF2B5EF4-FFF2-40B4-BE49-F238E27FC236}">
                  <a16:creationId xmlns:a16="http://schemas.microsoft.com/office/drawing/2014/main" id="{905D0DD9-A292-980C-544D-FA7FD731F7EA}"/>
                </a:ext>
              </a:extLst>
            </p:cNvPr>
            <p:cNvSpPr/>
            <p:nvPr/>
          </p:nvSpPr>
          <p:spPr>
            <a:xfrm flipH="1">
              <a:off x="5800725" y="5530850"/>
              <a:ext cx="214313" cy="28575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F3F78B03-3A11-B20F-25F0-2C686C8AEB1C}"/>
                </a:ext>
              </a:extLst>
            </p:cNvPr>
            <p:cNvCxnSpPr/>
            <p:nvPr/>
          </p:nvCxnSpPr>
          <p:spPr>
            <a:xfrm rot="5400000">
              <a:off x="2755900" y="3756025"/>
              <a:ext cx="5919788" cy="158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452327C0-3B5C-B042-91BC-94D954637AF6}"/>
                </a:ext>
              </a:extLst>
            </p:cNvPr>
            <p:cNvCxnSpPr/>
            <p:nvPr/>
          </p:nvCxnSpPr>
          <p:spPr>
            <a:xfrm>
              <a:off x="5715000" y="1928813"/>
              <a:ext cx="1643063" cy="1587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794C4987-BEC7-8B2A-DE5F-13EB5A89C5A6}"/>
                </a:ext>
              </a:extLst>
            </p:cNvPr>
            <p:cNvCxnSpPr/>
            <p:nvPr/>
          </p:nvCxnSpPr>
          <p:spPr>
            <a:xfrm rot="5400000">
              <a:off x="4398169" y="3744119"/>
              <a:ext cx="5918200" cy="158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607" name="CaixaDeTexto 17">
              <a:extLst>
                <a:ext uri="{FF2B5EF4-FFF2-40B4-BE49-F238E27FC236}">
                  <a16:creationId xmlns:a16="http://schemas.microsoft.com/office/drawing/2014/main" id="{7FE8A4AD-29FA-A0FF-8C22-E5E03A29C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63" y="6367463"/>
              <a:ext cx="150018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200">
                  <a:latin typeface="Book Antiqua" panose="02040602050305030304" pitchFamily="18" charset="0"/>
                </a:rPr>
                <a:t>Fornecedor</a:t>
              </a:r>
            </a:p>
          </p:txBody>
        </p:sp>
        <p:sp>
          <p:nvSpPr>
            <p:cNvPr id="24608" name="CaixaDeTexto 17">
              <a:extLst>
                <a:ext uri="{FF2B5EF4-FFF2-40B4-BE49-F238E27FC236}">
                  <a16:creationId xmlns:a16="http://schemas.microsoft.com/office/drawing/2014/main" id="{F3D95C62-4DAE-0909-89B3-4DEC64A1D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1688" y="6253163"/>
              <a:ext cx="15001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200">
                  <a:latin typeface="Book Antiqua" panose="02040602050305030304" pitchFamily="18" charset="0"/>
                </a:rPr>
                <a:t>Empresa</a:t>
              </a:r>
            </a:p>
            <a:p>
              <a:pPr algn="ctr" eaLnBrk="1" hangingPunct="1"/>
              <a:r>
                <a:rPr lang="pt-BR" altLang="pt-BR" sz="1200">
                  <a:latin typeface="Book Antiqua" panose="02040602050305030304" pitchFamily="18" charset="0"/>
                </a:rPr>
                <a:t>Foco</a:t>
              </a:r>
            </a:p>
          </p:txBody>
        </p:sp>
        <p:sp>
          <p:nvSpPr>
            <p:cNvPr id="24609" name="CaixaDeTexto 17">
              <a:extLst>
                <a:ext uri="{FF2B5EF4-FFF2-40B4-BE49-F238E27FC236}">
                  <a16:creationId xmlns:a16="http://schemas.microsoft.com/office/drawing/2014/main" id="{0EF19226-F1C3-8A51-FF31-76E7EC9AA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13" y="6367463"/>
              <a:ext cx="150018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200">
                  <a:latin typeface="Book Antiqua" panose="02040602050305030304" pitchFamily="18" charset="0"/>
                </a:rPr>
                <a:t>Consumidor</a:t>
              </a:r>
            </a:p>
          </p:txBody>
        </p:sp>
        <p:sp>
          <p:nvSpPr>
            <p:cNvPr id="24610" name="CaixaDeTexto 17">
              <a:extLst>
                <a:ext uri="{FF2B5EF4-FFF2-40B4-BE49-F238E27FC236}">
                  <a16:creationId xmlns:a16="http://schemas.microsoft.com/office/drawing/2014/main" id="{2BC08275-7279-122B-DE0C-AD02503FE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5775" y="6253163"/>
              <a:ext cx="16335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200">
                  <a:latin typeface="Book Antiqua" panose="02040602050305030304" pitchFamily="18" charset="0"/>
                </a:rPr>
                <a:t>Consumidor de Consumidores</a:t>
              </a:r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3EB2D840-F62C-50AA-459C-CA516644A1F6}"/>
                </a:ext>
              </a:extLst>
            </p:cNvPr>
            <p:cNvCxnSpPr/>
            <p:nvPr/>
          </p:nvCxnSpPr>
          <p:spPr>
            <a:xfrm>
              <a:off x="142875" y="6213475"/>
              <a:ext cx="5572125" cy="158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612" name="CaixaDeTexto 17">
              <a:extLst>
                <a:ext uri="{FF2B5EF4-FFF2-40B4-BE49-F238E27FC236}">
                  <a16:creationId xmlns:a16="http://schemas.microsoft.com/office/drawing/2014/main" id="{5E209978-A396-09C3-4196-04EC569C9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313" y="2786063"/>
              <a:ext cx="3071812" cy="327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ts val="2500"/>
                </a:lnSpc>
              </a:pPr>
              <a:r>
                <a:rPr lang="pt-BR" altLang="pt-BR" sz="1600">
                  <a:latin typeface="Book Antiqua" panose="02040602050305030304" pitchFamily="18" charset="0"/>
                </a:rPr>
                <a:t>Marketing</a:t>
              </a:r>
            </a:p>
            <a:p>
              <a:pPr algn="ctr" eaLnBrk="1" hangingPunct="1">
                <a:lnSpc>
                  <a:spcPts val="2500"/>
                </a:lnSpc>
              </a:pPr>
              <a:r>
                <a:rPr lang="pt-BR" altLang="pt-BR" sz="1600">
                  <a:latin typeface="Book Antiqua" panose="02040602050305030304" pitchFamily="18" charset="0"/>
                </a:rPr>
                <a:t>Vendas</a:t>
              </a:r>
            </a:p>
            <a:p>
              <a:pPr algn="ctr" eaLnBrk="1" hangingPunct="1">
                <a:lnSpc>
                  <a:spcPts val="2500"/>
                </a:lnSpc>
              </a:pPr>
              <a:r>
                <a:rPr lang="pt-BR" altLang="pt-BR" sz="1600">
                  <a:latin typeface="Book Antiqua" panose="02040602050305030304" pitchFamily="18" charset="0"/>
                </a:rPr>
                <a:t>Pesquisa e Desenvolvimento</a:t>
              </a:r>
            </a:p>
            <a:p>
              <a:pPr algn="ctr" eaLnBrk="1" hangingPunct="1">
                <a:lnSpc>
                  <a:spcPts val="2500"/>
                </a:lnSpc>
              </a:pPr>
              <a:r>
                <a:rPr lang="pt-BR" altLang="pt-BR" sz="1600">
                  <a:latin typeface="Book Antiqua" panose="02040602050305030304" pitchFamily="18" charset="0"/>
                </a:rPr>
                <a:t>Previsão</a:t>
              </a:r>
            </a:p>
            <a:p>
              <a:pPr algn="ctr" eaLnBrk="1" hangingPunct="1">
                <a:lnSpc>
                  <a:spcPts val="2500"/>
                </a:lnSpc>
              </a:pPr>
              <a:r>
                <a:rPr lang="pt-BR" altLang="pt-BR" sz="1600">
                  <a:latin typeface="Book Antiqua" panose="02040602050305030304" pitchFamily="18" charset="0"/>
                </a:rPr>
                <a:t>Produção</a:t>
              </a:r>
            </a:p>
            <a:p>
              <a:pPr algn="ctr" eaLnBrk="1" hangingPunct="1">
                <a:lnSpc>
                  <a:spcPts val="2500"/>
                </a:lnSpc>
              </a:pPr>
              <a:r>
                <a:rPr lang="pt-BR" altLang="pt-BR" sz="1600">
                  <a:latin typeface="Book Antiqua" panose="02040602050305030304" pitchFamily="18" charset="0"/>
                </a:rPr>
                <a:t>Compras</a:t>
              </a:r>
            </a:p>
            <a:p>
              <a:pPr algn="ctr" eaLnBrk="1" hangingPunct="1">
                <a:lnSpc>
                  <a:spcPts val="2500"/>
                </a:lnSpc>
              </a:pPr>
              <a:r>
                <a:rPr lang="pt-BR" altLang="pt-BR" sz="1600">
                  <a:latin typeface="Book Antiqua" panose="02040602050305030304" pitchFamily="18" charset="0"/>
                </a:rPr>
                <a:t>Logística</a:t>
              </a:r>
            </a:p>
            <a:p>
              <a:pPr algn="ctr" eaLnBrk="1" hangingPunct="1">
                <a:lnSpc>
                  <a:spcPts val="2500"/>
                </a:lnSpc>
              </a:pPr>
              <a:r>
                <a:rPr lang="pt-BR" altLang="pt-BR" sz="1600">
                  <a:latin typeface="Book Antiqua" panose="02040602050305030304" pitchFamily="18" charset="0"/>
                </a:rPr>
                <a:t>Sistema de Informação</a:t>
              </a:r>
            </a:p>
            <a:p>
              <a:pPr algn="ctr" eaLnBrk="1" hangingPunct="1">
                <a:lnSpc>
                  <a:spcPts val="2500"/>
                </a:lnSpc>
              </a:pPr>
              <a:r>
                <a:rPr lang="pt-BR" altLang="pt-BR" sz="1600">
                  <a:latin typeface="Book Antiqua" panose="02040602050305030304" pitchFamily="18" charset="0"/>
                </a:rPr>
                <a:t>Finanças</a:t>
              </a:r>
            </a:p>
            <a:p>
              <a:pPr algn="ctr" eaLnBrk="1" hangingPunct="1">
                <a:lnSpc>
                  <a:spcPts val="2500"/>
                </a:lnSpc>
              </a:pPr>
              <a:r>
                <a:rPr lang="pt-BR" altLang="pt-BR" sz="1600">
                  <a:latin typeface="Book Antiqua" panose="02040602050305030304" pitchFamily="18" charset="0"/>
                </a:rPr>
                <a:t>Serviço ao Consumidor</a:t>
              </a:r>
            </a:p>
          </p:txBody>
        </p: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F5B5CE68-9A56-6EAF-D431-CA6E06A8060B}"/>
                </a:ext>
              </a:extLst>
            </p:cNvPr>
            <p:cNvCxnSpPr/>
            <p:nvPr/>
          </p:nvCxnSpPr>
          <p:spPr>
            <a:xfrm>
              <a:off x="357188" y="6072188"/>
              <a:ext cx="5286375" cy="1587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1AC90824-67F0-2A0B-F86A-AB3D43B1CD7B}"/>
                </a:ext>
              </a:extLst>
            </p:cNvPr>
            <p:cNvCxnSpPr/>
            <p:nvPr/>
          </p:nvCxnSpPr>
          <p:spPr>
            <a:xfrm>
              <a:off x="285750" y="2786063"/>
              <a:ext cx="5357813" cy="1587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32579882-B53B-E11D-EF1F-0F953E82175D}"/>
                </a:ext>
              </a:extLst>
            </p:cNvPr>
            <p:cNvCxnSpPr/>
            <p:nvPr/>
          </p:nvCxnSpPr>
          <p:spPr>
            <a:xfrm>
              <a:off x="2428875" y="3143250"/>
              <a:ext cx="3214688" cy="158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C7E807F8-D9D0-B211-4432-A35C0050FEDD}"/>
                </a:ext>
              </a:extLst>
            </p:cNvPr>
            <p:cNvCxnSpPr/>
            <p:nvPr/>
          </p:nvCxnSpPr>
          <p:spPr>
            <a:xfrm>
              <a:off x="2428875" y="3471863"/>
              <a:ext cx="3214688" cy="1587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CEDD998C-5A8C-D774-465C-325EE8619D89}"/>
                </a:ext>
              </a:extLst>
            </p:cNvPr>
            <p:cNvCxnSpPr/>
            <p:nvPr/>
          </p:nvCxnSpPr>
          <p:spPr>
            <a:xfrm>
              <a:off x="2428875" y="3800475"/>
              <a:ext cx="3214688" cy="158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82A0A10F-E12A-2F8F-14A4-403DD7CB6008}"/>
                </a:ext>
              </a:extLst>
            </p:cNvPr>
            <p:cNvCxnSpPr/>
            <p:nvPr/>
          </p:nvCxnSpPr>
          <p:spPr>
            <a:xfrm>
              <a:off x="2428875" y="4113213"/>
              <a:ext cx="3214688" cy="1587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52D9AC8B-DAF0-F24B-C5E4-29BD7368852C}"/>
                </a:ext>
              </a:extLst>
            </p:cNvPr>
            <p:cNvCxnSpPr/>
            <p:nvPr/>
          </p:nvCxnSpPr>
          <p:spPr>
            <a:xfrm>
              <a:off x="2428875" y="4429125"/>
              <a:ext cx="3214688" cy="158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99D411A4-BB88-E5D1-A38F-C9CC34C6E14F}"/>
                </a:ext>
              </a:extLst>
            </p:cNvPr>
            <p:cNvCxnSpPr/>
            <p:nvPr/>
          </p:nvCxnSpPr>
          <p:spPr>
            <a:xfrm>
              <a:off x="2428875" y="4757738"/>
              <a:ext cx="3214688" cy="1587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A23D634-A9FC-8981-C499-08F3A69A13FC}"/>
                </a:ext>
              </a:extLst>
            </p:cNvPr>
            <p:cNvCxnSpPr/>
            <p:nvPr/>
          </p:nvCxnSpPr>
          <p:spPr>
            <a:xfrm>
              <a:off x="2428875" y="5070475"/>
              <a:ext cx="3214688" cy="158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2F76BDF-CD07-DAA0-9749-545D80C3E195}"/>
                </a:ext>
              </a:extLst>
            </p:cNvPr>
            <p:cNvCxnSpPr/>
            <p:nvPr/>
          </p:nvCxnSpPr>
          <p:spPr>
            <a:xfrm>
              <a:off x="2428875" y="5400675"/>
              <a:ext cx="3214688" cy="158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213023EA-D702-2332-838E-C31A27C7B0C7}"/>
                </a:ext>
              </a:extLst>
            </p:cNvPr>
            <p:cNvCxnSpPr/>
            <p:nvPr/>
          </p:nvCxnSpPr>
          <p:spPr>
            <a:xfrm>
              <a:off x="2428875" y="5715000"/>
              <a:ext cx="3214688" cy="158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91D17F33-6B08-51E0-2FB9-84CE4D52B1E6}"/>
                </a:ext>
              </a:extLst>
            </p:cNvPr>
            <p:cNvCxnSpPr/>
            <p:nvPr/>
          </p:nvCxnSpPr>
          <p:spPr>
            <a:xfrm rot="5400000">
              <a:off x="3571082" y="4001294"/>
              <a:ext cx="4144962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C33C9A77-5892-63F3-45F8-35AEB8CF29D7}"/>
                </a:ext>
              </a:extLst>
            </p:cNvPr>
            <p:cNvCxnSpPr/>
            <p:nvPr/>
          </p:nvCxnSpPr>
          <p:spPr>
            <a:xfrm rot="16200000" flipH="1">
              <a:off x="-1786731" y="4001294"/>
              <a:ext cx="4144962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D20A9727-D90D-916C-B276-38906E76348B}"/>
                </a:ext>
              </a:extLst>
            </p:cNvPr>
            <p:cNvCxnSpPr/>
            <p:nvPr/>
          </p:nvCxnSpPr>
          <p:spPr>
            <a:xfrm>
              <a:off x="285750" y="1928813"/>
              <a:ext cx="5357813" cy="1587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0F49DEED-98C7-FE4E-DDB0-8F24E3A45818}"/>
                </a:ext>
              </a:extLst>
            </p:cNvPr>
            <p:cNvCxnSpPr/>
            <p:nvPr/>
          </p:nvCxnSpPr>
          <p:spPr>
            <a:xfrm>
              <a:off x="142875" y="1428750"/>
              <a:ext cx="5572125" cy="158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Espaço Reservado para Número de Slide 50">
            <a:extLst>
              <a:ext uri="{FF2B5EF4-FFF2-40B4-BE49-F238E27FC236}">
                <a16:creationId xmlns:a16="http://schemas.microsoft.com/office/drawing/2014/main" id="{B9919914-7381-D1FF-8954-4241972E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826A67-4520-4EEE-88B9-CED2CBAD7D12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16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CEE2DB-4152-3A81-9BB4-EC7B2AB6A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313" y="6277856"/>
            <a:ext cx="2682875" cy="485253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pt-BR" altLang="pt-BR" sz="2000" dirty="0" err="1">
                <a:solidFill>
                  <a:srgbClr val="FFFF00"/>
                </a:solidFill>
              </a:rPr>
              <a:t>Mentzer</a:t>
            </a:r>
            <a:r>
              <a:rPr lang="pt-BR" altLang="pt-BR" sz="2000" dirty="0">
                <a:solidFill>
                  <a:srgbClr val="FFFF00"/>
                </a:solidFill>
              </a:rPr>
              <a:t> et al (2001)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14026-BFEE-7EF3-2B6B-4A927E22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373"/>
            <a:ext cx="11049000" cy="129302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pt-BR" dirty="0"/>
              <a:t>Compreensão de SCM como Processo de Negócios</a:t>
            </a:r>
          </a:p>
        </p:txBody>
      </p:sp>
      <p:sp>
        <p:nvSpPr>
          <p:cNvPr id="25603" name="Espaço Reservado para Conteúdo 2">
            <a:extLst>
              <a:ext uri="{FF2B5EF4-FFF2-40B4-BE49-F238E27FC236}">
                <a16:creationId xmlns:a16="http://schemas.microsoft.com/office/drawing/2014/main" id="{45355278-CC24-68D9-1AE9-FA0610329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4994"/>
            <a:ext cx="11282516" cy="4247535"/>
          </a:xfrm>
        </p:spPr>
        <p:txBody>
          <a:bodyPr/>
          <a:lstStyle/>
          <a:p>
            <a:pPr algn="just" eaLnBrk="1" hangingPunct="1"/>
            <a:r>
              <a:rPr lang="pt-BR" altLang="pt-BR" sz="3000" dirty="0">
                <a:solidFill>
                  <a:srgbClr val="FFC000"/>
                </a:solidFill>
              </a:rPr>
              <a:t>Integração dos processos-chave de negócio do ponto de consumo até o ponto de origem, fornecendo produtos, serviços e informações que agregam valor para os consumidores e outros stakeholders (Lambert, 2004).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F45B25-220C-CED9-09C8-8646F83C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9624E2-5709-4603-A30F-F8BE0B2FA041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17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B8731-3B15-61B0-4EF7-F949849D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764373"/>
            <a:ext cx="11019503" cy="129302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pt-BR" dirty="0"/>
              <a:t>SCM como Agrupamento de Processos de Gestão</a:t>
            </a:r>
          </a:p>
        </p:txBody>
      </p:sp>
      <p:sp>
        <p:nvSpPr>
          <p:cNvPr id="26627" name="Espaço Reservado para Conteúdo 2">
            <a:extLst>
              <a:ext uri="{FF2B5EF4-FFF2-40B4-BE49-F238E27FC236}">
                <a16:creationId xmlns:a16="http://schemas.microsoft.com/office/drawing/2014/main" id="{FB4BE229-2B00-A2CD-9771-0214E9E4B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2212258"/>
            <a:ext cx="11385755" cy="438539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pt-BR" altLang="pt-BR" sz="2400" dirty="0">
                <a:solidFill>
                  <a:srgbClr val="FFC000"/>
                </a:solidFill>
              </a:rPr>
              <a:t>Para implementar com sucesso SCM, todas as empresas, dentro de uma cadeia de suprimentos deve superar os seus próprios “muros” funcionais e adotar uma abordagem de processo (Lambert, Stock e </a:t>
            </a:r>
            <a:r>
              <a:rPr lang="pt-BR" altLang="pt-BR" sz="2400" dirty="0" err="1">
                <a:solidFill>
                  <a:srgbClr val="FFC000"/>
                </a:solidFill>
              </a:rPr>
              <a:t>Ellram</a:t>
            </a:r>
            <a:r>
              <a:rPr lang="pt-BR" altLang="pt-BR" sz="2400" dirty="0">
                <a:solidFill>
                  <a:srgbClr val="FFC000"/>
                </a:solidFill>
              </a:rPr>
              <a:t>, 1998). </a:t>
            </a:r>
          </a:p>
          <a:p>
            <a:pPr algn="just" eaLnBrk="1" hangingPunct="1"/>
            <a:endParaRPr lang="pt-BR" altLang="pt-BR" sz="2400" dirty="0">
              <a:solidFill>
                <a:srgbClr val="FFC000"/>
              </a:solidFill>
            </a:endParaRPr>
          </a:p>
          <a:p>
            <a:pPr algn="just" eaLnBrk="1" hangingPunct="1"/>
            <a:r>
              <a:rPr lang="pt-BR" altLang="pt-BR" sz="2400" dirty="0">
                <a:solidFill>
                  <a:srgbClr val="FFC000"/>
                </a:solidFill>
              </a:rPr>
              <a:t>Todas as funções dentro de uma cadeia de suprimentos devem ser reorganizadas como processos-chave. </a:t>
            </a:r>
          </a:p>
          <a:p>
            <a:pPr algn="just" eaLnBrk="1" hangingPunct="1"/>
            <a:endParaRPr lang="pt-BR" altLang="pt-BR" sz="2400" dirty="0">
              <a:solidFill>
                <a:srgbClr val="FFC000"/>
              </a:solidFill>
            </a:endParaRPr>
          </a:p>
          <a:p>
            <a:pPr algn="just" eaLnBrk="1" hangingPunct="1"/>
            <a:r>
              <a:rPr lang="pt-BR" altLang="pt-BR" sz="2400" dirty="0">
                <a:solidFill>
                  <a:srgbClr val="FFC000"/>
                </a:solidFill>
              </a:rPr>
              <a:t>A diferença fundamental entre as funções tradicionais e da abordagem de processo é que o foco de cada processo está na satisfação das necessidades do cliente e que cada empresa está organizada em torno destes processos.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D1C50E-ACAB-8D3F-2F55-2F0EE1DF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3D1CBC-4C65-4FF2-B7FA-0D92AFECED5D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18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>
            <a:extLst>
              <a:ext uri="{FF2B5EF4-FFF2-40B4-BE49-F238E27FC236}">
                <a16:creationId xmlns:a16="http://schemas.microsoft.com/office/drawing/2014/main" id="{CE853DDC-C309-7F1B-1AD2-1BC6FB83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56708D-219E-45B3-BC71-E885BE7939CD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19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7DA5BE1-929A-0996-BF5D-6652A2CF5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71" y="119277"/>
            <a:ext cx="116069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300" b="1" kern="0" dirty="0">
                <a:solidFill>
                  <a:schemeClr val="tx2"/>
                </a:solidFill>
                <a:latin typeface="Arial" charset="0"/>
                <a:ea typeface="+mj-ea"/>
                <a:cs typeface="Arial" charset="0"/>
              </a:rPr>
              <a:t>SCM como Agrupamento de Processos de Gestão</a:t>
            </a:r>
          </a:p>
        </p:txBody>
      </p:sp>
      <p:pic>
        <p:nvPicPr>
          <p:cNvPr id="27652" name="Picture 2" descr="http://www.scielo.br/img/revistas/gp/v12n1/a10fig02.gif">
            <a:extLst>
              <a:ext uri="{FF2B5EF4-FFF2-40B4-BE49-F238E27FC236}">
                <a16:creationId xmlns:a16="http://schemas.microsoft.com/office/drawing/2014/main" id="{CB53F373-1FE2-A0A2-E22D-4A7E396C3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9"/>
          <a:stretch>
            <a:fillRect/>
          </a:stretch>
        </p:blipFill>
        <p:spPr bwMode="auto">
          <a:xfrm>
            <a:off x="1607576" y="1131917"/>
            <a:ext cx="8999076" cy="493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D51CD824-05E0-06C7-95A5-BE5F41140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366" y="6069269"/>
            <a:ext cx="8675687" cy="40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pt-BR" kern="0" dirty="0"/>
              <a:t>Estrutura da rede de uma cadeia de suprimentos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70C7DE3-8608-0D2F-388A-D9AD862F0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4793"/>
            <a:ext cx="12192000" cy="308841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99E564B-5C96-3F53-CF8B-D175308C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0820400" cy="1293028"/>
          </a:xfrm>
        </p:spPr>
        <p:txBody>
          <a:bodyPr/>
          <a:lstStyle/>
          <a:p>
            <a:pPr algn="ctr"/>
            <a:r>
              <a:rPr lang="pt-BR" b="1" u="sng" dirty="0"/>
              <a:t>CRONOGRAMA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374D5A7-BCC8-8253-48C9-531F63AA97CE}"/>
              </a:ext>
            </a:extLst>
          </p:cNvPr>
          <p:cNvSpPr/>
          <p:nvPr/>
        </p:nvSpPr>
        <p:spPr>
          <a:xfrm>
            <a:off x="0" y="2374494"/>
            <a:ext cx="12192000" cy="250723"/>
          </a:xfrm>
          <a:prstGeom prst="round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795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>
            <a:extLst>
              <a:ext uri="{FF2B5EF4-FFF2-40B4-BE49-F238E27FC236}">
                <a16:creationId xmlns:a16="http://schemas.microsoft.com/office/drawing/2014/main" id="{CFEF1A5F-E4B2-18F3-1644-BCDAF769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AACFAB-2926-432B-B961-7766365B28DB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20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28675" name="Objeto 2">
            <a:extLst>
              <a:ext uri="{FF2B5EF4-FFF2-40B4-BE49-F238E27FC236}">
                <a16:creationId xmlns:a16="http://schemas.microsoft.com/office/drawing/2014/main" id="{936F97A9-94BD-BC46-9F17-CA785281D21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" r="-616" b="-140"/>
          <a:stretch>
            <a:fillRect/>
          </a:stretch>
        </p:blipFill>
        <p:spPr bwMode="auto">
          <a:xfrm>
            <a:off x="2279651" y="1268414"/>
            <a:ext cx="7561263" cy="532923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688B2C12-5CC3-06B2-0F81-8A79F5E1E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1889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300" b="1" kern="0" dirty="0">
                <a:solidFill>
                  <a:schemeClr val="tx2"/>
                </a:solidFill>
                <a:latin typeface="Arial" charset="0"/>
                <a:ea typeface="+mj-ea"/>
                <a:cs typeface="Arial" charset="0"/>
              </a:rPr>
              <a:t>SCM como Agrupamento de Processos de Gestão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580A17D-8CEB-DE9C-74D8-62C10116052B}"/>
              </a:ext>
            </a:extLst>
          </p:cNvPr>
          <p:cNvSpPr txBox="1">
            <a:spLocks/>
          </p:cNvSpPr>
          <p:nvPr/>
        </p:nvSpPr>
        <p:spPr>
          <a:xfrm>
            <a:off x="9912349" y="6051961"/>
            <a:ext cx="2078090" cy="54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altLang="pt-BR" sz="2000" dirty="0">
                <a:solidFill>
                  <a:srgbClr val="FFC000"/>
                </a:solidFill>
              </a:rPr>
              <a:t>Lambert (2004)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>
            <a:extLst>
              <a:ext uri="{FF2B5EF4-FFF2-40B4-BE49-F238E27FC236}">
                <a16:creationId xmlns:a16="http://schemas.microsoft.com/office/drawing/2014/main" id="{D2A2BE8C-5B42-D48F-D374-42A46838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737E93-889F-418D-8A85-88C93A19BD95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21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29699" name="Objeto 2">
            <a:extLst>
              <a:ext uri="{FF2B5EF4-FFF2-40B4-BE49-F238E27FC236}">
                <a16:creationId xmlns:a16="http://schemas.microsoft.com/office/drawing/2014/main" id="{18A29BB6-BC60-1DBE-A7EA-052A0416BDC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" r="-616" b="-140"/>
          <a:stretch>
            <a:fillRect/>
          </a:stretch>
        </p:blipFill>
        <p:spPr bwMode="auto">
          <a:xfrm>
            <a:off x="2279651" y="1268414"/>
            <a:ext cx="7561263" cy="53292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75410FAB-9A7F-A800-47A8-2DFF0478C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1889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300" b="1" kern="0" dirty="0">
                <a:solidFill>
                  <a:schemeClr val="tx2"/>
                </a:solidFill>
                <a:latin typeface="Arial" charset="0"/>
                <a:ea typeface="+mj-ea"/>
                <a:cs typeface="Arial" charset="0"/>
              </a:rPr>
              <a:t>SCM como Agrupamento de Processos de Gestão</a:t>
            </a:r>
          </a:p>
        </p:txBody>
      </p:sp>
      <p:sp>
        <p:nvSpPr>
          <p:cNvPr id="5" name="Retângulo de cantos arredondados 4">
            <a:extLst>
              <a:ext uri="{FF2B5EF4-FFF2-40B4-BE49-F238E27FC236}">
                <a16:creationId xmlns:a16="http://schemas.microsoft.com/office/drawing/2014/main" id="{7FBBAD91-EA70-111C-83B5-30F60F278750}"/>
              </a:ext>
            </a:extLst>
          </p:cNvPr>
          <p:cNvSpPr/>
          <p:nvPr/>
        </p:nvSpPr>
        <p:spPr>
          <a:xfrm>
            <a:off x="4079876" y="3716339"/>
            <a:ext cx="3960813" cy="288925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3D7FB-0A66-76BD-3C52-A36D12B8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pt-BR" dirty="0"/>
              <a:t>Processo de Gestão da Relação com Fornecedores</a:t>
            </a:r>
          </a:p>
        </p:txBody>
      </p:sp>
      <p:sp>
        <p:nvSpPr>
          <p:cNvPr id="30723" name="Espaço Reservado para Conteúdo 2">
            <a:extLst>
              <a:ext uri="{FF2B5EF4-FFF2-40B4-BE49-F238E27FC236}">
                <a16:creationId xmlns:a16="http://schemas.microsoft.com/office/drawing/2014/main" id="{94113378-86FC-16DE-48AA-EA1B2E5B4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9" y="2163812"/>
            <a:ext cx="11710219" cy="4033051"/>
          </a:xfrm>
        </p:spPr>
        <p:txBody>
          <a:bodyPr>
            <a:noAutofit/>
          </a:bodyPr>
          <a:lstStyle/>
          <a:p>
            <a:pPr algn="just" eaLnBrk="1" hangingPunct="1"/>
            <a:r>
              <a:rPr lang="pt-BR" altLang="pt-BR" sz="2800" dirty="0">
                <a:solidFill>
                  <a:srgbClr val="FFFF00"/>
                </a:solidFill>
              </a:rPr>
              <a:t>Fornece a estrutura de como os relacionamentos com clientes serão desenvolvidos e mantidos. </a:t>
            </a:r>
          </a:p>
          <a:p>
            <a:pPr algn="just" eaLnBrk="1" hangingPunct="1"/>
            <a:r>
              <a:rPr lang="pt-BR" altLang="pt-BR" sz="2800" dirty="0">
                <a:solidFill>
                  <a:srgbClr val="FFFF00"/>
                </a:solidFill>
              </a:rPr>
              <a:t>Permite identificar os consumidores chave que serão direcionados como parte da missão de negócio da empresa.  </a:t>
            </a:r>
          </a:p>
          <a:p>
            <a:pPr algn="just" eaLnBrk="1" hangingPunct="1"/>
            <a:r>
              <a:rPr lang="pt-BR" altLang="pt-BR" sz="2800" dirty="0">
                <a:solidFill>
                  <a:srgbClr val="FFFF00"/>
                </a:solidFill>
              </a:rPr>
              <a:t>Equipes focadas trabalham com os clientes chave para melhorar processos, reduzir a variabilidade da demanda e atividades que não agregam valor.</a:t>
            </a:r>
          </a:p>
          <a:p>
            <a:pPr algn="just" eaLnBrk="1" hangingPunct="1"/>
            <a:r>
              <a:rPr lang="pt-BR" altLang="pt-BR" sz="2800" dirty="0">
                <a:solidFill>
                  <a:srgbClr val="FFFF00"/>
                </a:solidFill>
              </a:rPr>
              <a:t>Acordos de níveis de serviço e produto (</a:t>
            </a:r>
            <a:r>
              <a:rPr lang="pt-BR" altLang="pt-BR" sz="2800" dirty="0" err="1">
                <a:solidFill>
                  <a:srgbClr val="FFFF00"/>
                </a:solidFill>
              </a:rPr>
              <a:t>PSAs</a:t>
            </a:r>
            <a:r>
              <a:rPr lang="pt-BR" altLang="pt-BR" sz="2800" dirty="0">
                <a:solidFill>
                  <a:srgbClr val="FFFF00"/>
                </a:solidFill>
              </a:rPr>
              <a:t>) são desenvolvidos para atender às necessidades dos clientes.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60B4AF-7514-330F-A6E6-8E296120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8C0481-4840-48AF-942F-296572569499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22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271386-58B9-D257-212A-E34F1E8A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0FAF39-3CF9-4C39-8BFC-81C8B62E0915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23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31747" name="Picture 2">
            <a:extLst>
              <a:ext uri="{FF2B5EF4-FFF2-40B4-BE49-F238E27FC236}">
                <a16:creationId xmlns:a16="http://schemas.microsoft.com/office/drawing/2014/main" id="{977AA904-DA94-E95C-B5EE-C735AEC56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1805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>
            <a:extLst>
              <a:ext uri="{FF2B5EF4-FFF2-40B4-BE49-F238E27FC236}">
                <a16:creationId xmlns:a16="http://schemas.microsoft.com/office/drawing/2014/main" id="{010C7E9E-E0F6-17CB-B4B4-40DEC938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ED95BE-FB12-4A4A-982C-CD45227333B5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24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32771" name="Objeto 2">
            <a:extLst>
              <a:ext uri="{FF2B5EF4-FFF2-40B4-BE49-F238E27FC236}">
                <a16:creationId xmlns:a16="http://schemas.microsoft.com/office/drawing/2014/main" id="{A7A5F572-962F-A6CE-9EDF-70123C1260E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" r="-616" b="-140"/>
          <a:stretch>
            <a:fillRect/>
          </a:stretch>
        </p:blipFill>
        <p:spPr bwMode="auto">
          <a:xfrm>
            <a:off x="2279651" y="1268414"/>
            <a:ext cx="7561263" cy="53292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8AAD028D-D673-4E88-B58A-4611DE745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1889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300" b="1" kern="0" dirty="0">
                <a:solidFill>
                  <a:schemeClr val="tx2"/>
                </a:solidFill>
                <a:latin typeface="Arial" charset="0"/>
                <a:ea typeface="+mj-ea"/>
                <a:cs typeface="Arial" charset="0"/>
              </a:rPr>
              <a:t>SCM como Agrupamento de Processos de Gestão</a:t>
            </a:r>
          </a:p>
        </p:txBody>
      </p:sp>
      <p:sp>
        <p:nvSpPr>
          <p:cNvPr id="5" name="Retângulo de cantos arredondados 4">
            <a:extLst>
              <a:ext uri="{FF2B5EF4-FFF2-40B4-BE49-F238E27FC236}">
                <a16:creationId xmlns:a16="http://schemas.microsoft.com/office/drawing/2014/main" id="{27F89C7C-00A5-B395-66F4-1A310B6301D6}"/>
              </a:ext>
            </a:extLst>
          </p:cNvPr>
          <p:cNvSpPr/>
          <p:nvPr/>
        </p:nvSpPr>
        <p:spPr>
          <a:xfrm>
            <a:off x="4079876" y="4076701"/>
            <a:ext cx="3960813" cy="288925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215FE-96B4-5906-220F-BD2A7675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pt-BR" dirty="0"/>
              <a:t>Processo de Gestão da Relação com Fornecedores</a:t>
            </a:r>
          </a:p>
        </p:txBody>
      </p:sp>
      <p:sp>
        <p:nvSpPr>
          <p:cNvPr id="33795" name="Espaço Reservado para Conteúdo 2">
            <a:extLst>
              <a:ext uri="{FF2B5EF4-FFF2-40B4-BE49-F238E27FC236}">
                <a16:creationId xmlns:a16="http://schemas.microsoft.com/office/drawing/2014/main" id="{73AB0AE7-4606-79B2-35C6-AD68F251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84" y="2060576"/>
            <a:ext cx="10901516" cy="4708525"/>
          </a:xfrm>
        </p:spPr>
        <p:txBody>
          <a:bodyPr/>
          <a:lstStyle/>
          <a:p>
            <a:pPr algn="just" eaLnBrk="1" hangingPunct="1">
              <a:spcBef>
                <a:spcPts val="1800"/>
              </a:spcBef>
            </a:pPr>
            <a:r>
              <a:rPr lang="pt-BR" altLang="pt-BR" sz="2400" dirty="0">
                <a:solidFill>
                  <a:srgbClr val="FFFF00"/>
                </a:solidFill>
              </a:rPr>
              <a:t>Fornece a estrutura de como os relacionamentos com fornecedores serão desenvolvidos e mantidos. </a:t>
            </a:r>
          </a:p>
          <a:p>
            <a:pPr algn="just" eaLnBrk="1" hangingPunct="1">
              <a:spcBef>
                <a:spcPts val="1800"/>
              </a:spcBef>
            </a:pPr>
            <a:r>
              <a:rPr lang="pt-BR" altLang="pt-BR" sz="2400" dirty="0">
                <a:solidFill>
                  <a:srgbClr val="FFFF00"/>
                </a:solidFill>
              </a:rPr>
              <a:t>Relações de parceria são desenvolvidas com um número menor de fornecedores baseadas no valor que fornecem para a organização e um relacionamento tradicional é mantido com os demais fornecedores. </a:t>
            </a:r>
          </a:p>
          <a:p>
            <a:pPr algn="just" eaLnBrk="1" hangingPunct="1">
              <a:spcBef>
                <a:spcPts val="1800"/>
              </a:spcBef>
            </a:pPr>
            <a:r>
              <a:rPr lang="pt-BR" altLang="pt-BR" sz="2400" dirty="0">
                <a:solidFill>
                  <a:srgbClr val="FFFF00"/>
                </a:solidFill>
              </a:rPr>
              <a:t>Acordos de níveis de serviço e produto (</a:t>
            </a:r>
            <a:r>
              <a:rPr lang="pt-BR" altLang="pt-BR" sz="2400" dirty="0" err="1">
                <a:solidFill>
                  <a:srgbClr val="FFFF00"/>
                </a:solidFill>
              </a:rPr>
              <a:t>PSAs</a:t>
            </a:r>
            <a:r>
              <a:rPr lang="pt-BR" altLang="pt-BR" sz="2400" dirty="0">
                <a:solidFill>
                  <a:srgbClr val="FFFF00"/>
                </a:solidFill>
              </a:rPr>
              <a:t>) são negociados com fornecedores chave definindo os termos do relacionamento.</a:t>
            </a:r>
          </a:p>
          <a:p>
            <a:pPr algn="just" eaLnBrk="1" hangingPunct="1">
              <a:spcBef>
                <a:spcPts val="1800"/>
              </a:spcBef>
            </a:pPr>
            <a:r>
              <a:rPr lang="pt-BR" altLang="pt-BR" sz="2400" dirty="0">
                <a:solidFill>
                  <a:srgbClr val="FFFF00"/>
                </a:solidFill>
              </a:rPr>
              <a:t>Para os fornecedores menos críticos, um acordo padrão é estabelecido e não negociado.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0D99E9-7123-015A-D657-5AD962A5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0F1A3F-9D11-4320-B264-8589AC52E2D2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25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>
            <a:extLst>
              <a:ext uri="{FF2B5EF4-FFF2-40B4-BE49-F238E27FC236}">
                <a16:creationId xmlns:a16="http://schemas.microsoft.com/office/drawing/2014/main" id="{197D66DF-57FC-D759-C054-5D9141EC5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175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>
            <a:extLst>
              <a:ext uri="{FF2B5EF4-FFF2-40B4-BE49-F238E27FC236}">
                <a16:creationId xmlns:a16="http://schemas.microsoft.com/office/drawing/2014/main" id="{6A06BEFE-7A3D-F6A1-834B-27C35086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8133F1-255C-4EEE-9F8B-CBCB42D43B47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27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35843" name="Objeto 2">
            <a:extLst>
              <a:ext uri="{FF2B5EF4-FFF2-40B4-BE49-F238E27FC236}">
                <a16:creationId xmlns:a16="http://schemas.microsoft.com/office/drawing/2014/main" id="{D3411352-2AE9-210C-38D1-2BAC26A140B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" r="-616" b="-140"/>
          <a:stretch>
            <a:fillRect/>
          </a:stretch>
        </p:blipFill>
        <p:spPr bwMode="auto">
          <a:xfrm>
            <a:off x="2279651" y="1268414"/>
            <a:ext cx="7561263" cy="53292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ACABD772-641E-934B-2EB4-6D56D4903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1889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300" b="1" kern="0" dirty="0">
                <a:solidFill>
                  <a:schemeClr val="tx2"/>
                </a:solidFill>
                <a:latin typeface="Arial" charset="0"/>
                <a:ea typeface="+mj-ea"/>
                <a:cs typeface="Arial" charset="0"/>
              </a:rPr>
              <a:t>SCM como Agrupamento de Processos de Gestão</a:t>
            </a:r>
          </a:p>
        </p:txBody>
      </p:sp>
      <p:sp>
        <p:nvSpPr>
          <p:cNvPr id="5" name="Retângulo de cantos arredondados 4">
            <a:extLst>
              <a:ext uri="{FF2B5EF4-FFF2-40B4-BE49-F238E27FC236}">
                <a16:creationId xmlns:a16="http://schemas.microsoft.com/office/drawing/2014/main" id="{ED35AC36-7502-83D4-3641-D177CCE4575F}"/>
              </a:ext>
            </a:extLst>
          </p:cNvPr>
          <p:cNvSpPr/>
          <p:nvPr/>
        </p:nvSpPr>
        <p:spPr>
          <a:xfrm>
            <a:off x="4079876" y="4437064"/>
            <a:ext cx="3960813" cy="287337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DDAA0-2BC6-D6C9-159D-5E1E092A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pt-BR" dirty="0"/>
              <a:t>Processo de Gestão do Serviço aos Clientes</a:t>
            </a:r>
          </a:p>
        </p:txBody>
      </p:sp>
      <p:sp>
        <p:nvSpPr>
          <p:cNvPr id="36867" name="Espaço Reservado para Conteúdo 2">
            <a:extLst>
              <a:ext uri="{FF2B5EF4-FFF2-40B4-BE49-F238E27FC236}">
                <a16:creationId xmlns:a16="http://schemas.microsoft.com/office/drawing/2014/main" id="{33B27509-4E6D-4B12-15B8-4AC5DF6E2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8" y="2060576"/>
            <a:ext cx="11282516" cy="4708525"/>
          </a:xfrm>
        </p:spPr>
        <p:txBody>
          <a:bodyPr/>
          <a:lstStyle/>
          <a:p>
            <a:pPr algn="just" eaLnBrk="1" hangingPunct="1">
              <a:spcBef>
                <a:spcPts val="1800"/>
              </a:spcBef>
            </a:pPr>
            <a:r>
              <a:rPr lang="pt-BR" altLang="pt-BR" sz="2400" dirty="0">
                <a:solidFill>
                  <a:srgbClr val="FFFF00"/>
                </a:solidFill>
              </a:rPr>
              <a:t>Atendimento ao cliente. </a:t>
            </a:r>
          </a:p>
          <a:p>
            <a:pPr algn="just" eaLnBrk="1" hangingPunct="1">
              <a:spcBef>
                <a:spcPts val="1800"/>
              </a:spcBef>
            </a:pPr>
            <a:r>
              <a:rPr lang="pt-BR" altLang="pt-BR" sz="2400" dirty="0">
                <a:solidFill>
                  <a:srgbClr val="FFFF00"/>
                </a:solidFill>
              </a:rPr>
              <a:t>Fornece informações em tempo real ao consumidor sobre datas de entregas, disponibilidade do produto </a:t>
            </a:r>
            <a:r>
              <a:rPr lang="pt-BR" altLang="pt-BR" sz="2400" dirty="0" err="1">
                <a:solidFill>
                  <a:srgbClr val="FFFF00"/>
                </a:solidFill>
              </a:rPr>
              <a:t>etc</a:t>
            </a:r>
            <a:r>
              <a:rPr lang="pt-BR" altLang="pt-BR" sz="2400" dirty="0">
                <a:solidFill>
                  <a:srgbClr val="FFFF00"/>
                </a:solidFill>
              </a:rPr>
              <a:t>, com o auxílio da Manufatura e Logística. </a:t>
            </a:r>
          </a:p>
          <a:p>
            <a:pPr algn="just" eaLnBrk="1" hangingPunct="1">
              <a:spcBef>
                <a:spcPts val="1800"/>
              </a:spcBef>
            </a:pPr>
            <a:r>
              <a:rPr lang="pt-BR" altLang="pt-BR" sz="2400" dirty="0">
                <a:solidFill>
                  <a:srgbClr val="FFFF00"/>
                </a:solidFill>
              </a:rPr>
              <a:t>Ponto chave de contato para a gestão dos acordos de nível de serviço e produto (</a:t>
            </a:r>
            <a:r>
              <a:rPr lang="pt-BR" altLang="pt-BR" sz="2400" dirty="0" err="1">
                <a:solidFill>
                  <a:srgbClr val="FFFF00"/>
                </a:solidFill>
              </a:rPr>
              <a:t>PSAs</a:t>
            </a:r>
            <a:r>
              <a:rPr lang="pt-BR" altLang="pt-BR" sz="2400" dirty="0">
                <a:solidFill>
                  <a:srgbClr val="FFFF00"/>
                </a:solidFill>
              </a:rPr>
              <a:t>).</a:t>
            </a:r>
          </a:p>
          <a:p>
            <a:pPr algn="just" eaLnBrk="1" hangingPunct="1">
              <a:spcBef>
                <a:spcPts val="1800"/>
              </a:spcBef>
            </a:pPr>
            <a:r>
              <a:rPr lang="pt-BR" altLang="pt-BR" sz="2400" dirty="0">
                <a:solidFill>
                  <a:srgbClr val="FFFF00"/>
                </a:solidFill>
              </a:rPr>
              <a:t>Gerentes de serviço ao cliente monitoram os </a:t>
            </a:r>
            <a:r>
              <a:rPr lang="pt-BR" altLang="pt-BR" sz="2400" dirty="0" err="1">
                <a:solidFill>
                  <a:srgbClr val="FFFF00"/>
                </a:solidFill>
              </a:rPr>
              <a:t>PSAs</a:t>
            </a:r>
            <a:r>
              <a:rPr lang="pt-BR" altLang="pt-BR" sz="2400" dirty="0">
                <a:solidFill>
                  <a:srgbClr val="FFFF00"/>
                </a:solidFill>
              </a:rPr>
              <a:t> e fazem uma intervenção proativa, buscando resolver problemas antes de afetar o cliente.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9CAECD-DEB6-EB85-2080-FB0931D1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FEFFD5-BE78-4A59-B0F7-A17592A23823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28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>
            <a:extLst>
              <a:ext uri="{FF2B5EF4-FFF2-40B4-BE49-F238E27FC236}">
                <a16:creationId xmlns:a16="http://schemas.microsoft.com/office/drawing/2014/main" id="{D5ABD6DB-4367-B5B3-874C-5E8A98F4F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5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048DC-031C-650C-024C-B688CF0A0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916" y="1803404"/>
            <a:ext cx="10751574" cy="2532621"/>
          </a:xfrm>
        </p:spPr>
        <p:txBody>
          <a:bodyPr>
            <a:noAutofit/>
          </a:bodyPr>
          <a:lstStyle/>
          <a:p>
            <a:pPr algn="ctr"/>
            <a:r>
              <a:rPr lang="es-ES" sz="4000" b="1" dirty="0">
                <a:solidFill>
                  <a:srgbClr val="FFFF00"/>
                </a:solidFill>
              </a:rPr>
              <a:t>Clase 3:</a:t>
            </a:r>
            <a:br>
              <a:rPr lang="es-ES" sz="4000" b="1" dirty="0">
                <a:solidFill>
                  <a:srgbClr val="FFFF00"/>
                </a:solidFill>
              </a:rPr>
            </a:br>
            <a:r>
              <a:rPr lang="es-ES" sz="4000" b="1" dirty="0">
                <a:solidFill>
                  <a:srgbClr val="FFFF00"/>
                </a:solidFill>
              </a:rPr>
              <a:t>Procesos esenciales para la gestión de la cadena de suministro</a:t>
            </a:r>
            <a:endParaRPr lang="pt-BR" sz="4000" b="1" dirty="0">
              <a:solidFill>
                <a:srgbClr val="FFFF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5B4F6E-3EE3-C2A3-AEB2-05473B60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2095" y="4915312"/>
            <a:ext cx="8268929" cy="1323257"/>
          </a:xfrm>
        </p:spPr>
        <p:txBody>
          <a:bodyPr>
            <a:normAutofit/>
          </a:bodyPr>
          <a:lstStyle/>
          <a:p>
            <a:r>
              <a:rPr lang="pt-BR" dirty="0"/>
              <a:t>Prof. Dr. Ricardo Raul Palma (</a:t>
            </a:r>
            <a:r>
              <a:rPr lang="pt-BR" dirty="0" err="1"/>
              <a:t>UNCuyo</a:t>
            </a:r>
            <a:r>
              <a:rPr lang="pt-BR" dirty="0"/>
              <a:t>)</a:t>
            </a:r>
          </a:p>
          <a:p>
            <a:r>
              <a:rPr lang="pt-BR" dirty="0"/>
              <a:t>Prof. Dr. Roberto Antônio Martins (UFSCar)</a:t>
            </a:r>
          </a:p>
          <a:p>
            <a:r>
              <a:rPr lang="pt-BR" b="1" dirty="0">
                <a:solidFill>
                  <a:srgbClr val="FFFF00"/>
                </a:solidFill>
              </a:rPr>
              <a:t>Prof. Dr. Maico Roris Severino (UFG)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19639D9-535B-66FC-6422-913FD9F16415}"/>
              </a:ext>
            </a:extLst>
          </p:cNvPr>
          <p:cNvGrpSpPr/>
          <p:nvPr/>
        </p:nvGrpSpPr>
        <p:grpSpPr>
          <a:xfrm>
            <a:off x="0" y="0"/>
            <a:ext cx="12192000" cy="1607574"/>
            <a:chOff x="0" y="0"/>
            <a:chExt cx="12192000" cy="1607574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75D9EC7-A418-9A11-03CD-A36FE4C365EB}"/>
                </a:ext>
              </a:extLst>
            </p:cNvPr>
            <p:cNvSpPr/>
            <p:nvPr/>
          </p:nvSpPr>
          <p:spPr>
            <a:xfrm>
              <a:off x="0" y="0"/>
              <a:ext cx="12192000" cy="16075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Picture 4" descr="16 de agosto: Día de la Universidad Nacional de Cuyo - Escuela Carmen Vera  Arenas">
              <a:extLst>
                <a:ext uri="{FF2B5EF4-FFF2-40B4-BE49-F238E27FC236}">
                  <a16:creationId xmlns:a16="http://schemas.microsoft.com/office/drawing/2014/main" id="{B5704372-22CC-24E3-7BF2-9506ED34C7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1799" y="284527"/>
              <a:ext cx="2941453" cy="954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AUGM – Actividades Virtuales – Servicio de Relaciones Internacionales">
              <a:extLst>
                <a:ext uri="{FF2B5EF4-FFF2-40B4-BE49-F238E27FC236}">
                  <a16:creationId xmlns:a16="http://schemas.microsoft.com/office/drawing/2014/main" id="{587B5025-CCCC-FA6C-0DF5-FB907F785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3" y="64698"/>
              <a:ext cx="2826467" cy="1454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1BCA75C4-A88E-9CDA-843C-0887AF376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554" y="64699"/>
              <a:ext cx="1942760" cy="1417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Download Ufg-logo - Federal University Of Goiás PNG Image with No  Background - PNGkey.com">
              <a:extLst>
                <a:ext uri="{FF2B5EF4-FFF2-40B4-BE49-F238E27FC236}">
                  <a16:creationId xmlns:a16="http://schemas.microsoft.com/office/drawing/2014/main" id="{9B77C6D0-871B-A0BA-58A3-7FBAF8A949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7681" y="164833"/>
              <a:ext cx="2622448" cy="1348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8681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>
            <a:extLst>
              <a:ext uri="{FF2B5EF4-FFF2-40B4-BE49-F238E27FC236}">
                <a16:creationId xmlns:a16="http://schemas.microsoft.com/office/drawing/2014/main" id="{FD63C15B-A662-ECE7-32A2-52CBEC09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3F3381-0819-4448-9A57-1CAE8E44B99A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30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38915" name="Objeto 2">
            <a:extLst>
              <a:ext uri="{FF2B5EF4-FFF2-40B4-BE49-F238E27FC236}">
                <a16:creationId xmlns:a16="http://schemas.microsoft.com/office/drawing/2014/main" id="{9E5BFE19-37B7-3A3E-A6D5-55A8CE5B21E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" r="-616" b="-140"/>
          <a:stretch>
            <a:fillRect/>
          </a:stretch>
        </p:blipFill>
        <p:spPr bwMode="auto">
          <a:xfrm>
            <a:off x="2279651" y="1268414"/>
            <a:ext cx="7561263" cy="53292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B1A19441-8307-9186-8893-69E2E62FD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1889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300" b="1" kern="0" dirty="0">
                <a:solidFill>
                  <a:schemeClr val="tx2"/>
                </a:solidFill>
                <a:latin typeface="Arial" charset="0"/>
                <a:ea typeface="+mj-ea"/>
                <a:cs typeface="Arial" charset="0"/>
              </a:rPr>
              <a:t>SCM como Agrupamento de Processos de Gestão</a:t>
            </a:r>
          </a:p>
        </p:txBody>
      </p:sp>
      <p:sp>
        <p:nvSpPr>
          <p:cNvPr id="5" name="Retângulo de cantos arredondados 4">
            <a:extLst>
              <a:ext uri="{FF2B5EF4-FFF2-40B4-BE49-F238E27FC236}">
                <a16:creationId xmlns:a16="http://schemas.microsoft.com/office/drawing/2014/main" id="{092F6900-5774-769B-FD8B-5FEB92503417}"/>
              </a:ext>
            </a:extLst>
          </p:cNvPr>
          <p:cNvSpPr/>
          <p:nvPr/>
        </p:nvSpPr>
        <p:spPr>
          <a:xfrm>
            <a:off x="4079876" y="4797425"/>
            <a:ext cx="3960813" cy="287338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E0DC7-5AF5-9135-9223-4F403FB6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348" y="575852"/>
            <a:ext cx="82296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dirty="0"/>
              <a:t>Processo de Gestão da Demanda</a:t>
            </a:r>
          </a:p>
        </p:txBody>
      </p:sp>
      <p:sp>
        <p:nvSpPr>
          <p:cNvPr id="39939" name="Espaço Reservado para Conteúdo 2">
            <a:extLst>
              <a:ext uri="{FF2B5EF4-FFF2-40B4-BE49-F238E27FC236}">
                <a16:creationId xmlns:a16="http://schemas.microsoft.com/office/drawing/2014/main" id="{628CA29E-A76F-EDB4-BDDD-CCDF0CE9F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7" y="2403987"/>
            <a:ext cx="11312013" cy="4365114"/>
          </a:xfrm>
        </p:spPr>
        <p:txBody>
          <a:bodyPr/>
          <a:lstStyle/>
          <a:p>
            <a:pPr algn="just" eaLnBrk="1" hangingPunct="1">
              <a:spcBef>
                <a:spcPts val="1800"/>
              </a:spcBef>
            </a:pPr>
            <a:r>
              <a:rPr lang="pt-BR" altLang="pt-BR" sz="2400" dirty="0">
                <a:solidFill>
                  <a:srgbClr val="FFFF00"/>
                </a:solidFill>
              </a:rPr>
              <a:t>Além da previsão de demanda, este processo inclui a sincronização da oferta com a demanda, aumentando flexibilidade e reduzindo variabilidade com objetivo de reduzir incertezas. </a:t>
            </a:r>
          </a:p>
          <a:p>
            <a:pPr algn="just" eaLnBrk="1" hangingPunct="1">
              <a:spcBef>
                <a:spcPts val="1800"/>
              </a:spcBef>
            </a:pPr>
            <a:r>
              <a:rPr lang="pt-BR" altLang="pt-BR" sz="2400" dirty="0">
                <a:solidFill>
                  <a:srgbClr val="FFFF00"/>
                </a:solidFill>
              </a:rPr>
              <a:t>Coordena os requerimentos de Marketing e os planos de Produção.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A58605-7EE1-2338-B536-00F3ED17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C7645D-720C-463C-A89D-DCD079A0BA45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31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>
            <a:extLst>
              <a:ext uri="{FF2B5EF4-FFF2-40B4-BE49-F238E27FC236}">
                <a16:creationId xmlns:a16="http://schemas.microsoft.com/office/drawing/2014/main" id="{95EC618E-7EB3-0BEC-13C6-14FB3984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7875" y="6413500"/>
            <a:ext cx="9144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3EA948-D8A5-4C1B-B043-1F44DC384649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32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93E1EEF-F0EC-E7ED-6650-F05B15CF8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2041526"/>
            <a:ext cx="8501062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393700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/>
            </a:pPr>
            <a:endParaRPr lang="pt-BR" kern="0" dirty="0">
              <a:solidFill>
                <a:srgbClr val="000000"/>
              </a:solidFill>
              <a:latin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/>
            </a:pPr>
            <a:endParaRPr lang="pt-BR" kern="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35FBAB36-BAE0-3EF4-E960-9178DB7D5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>
            <a:extLst>
              <a:ext uri="{FF2B5EF4-FFF2-40B4-BE49-F238E27FC236}">
                <a16:creationId xmlns:a16="http://schemas.microsoft.com/office/drawing/2014/main" id="{A40FAF79-FFDD-C079-C0FC-B5CE3D4B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D7B363-F001-4B27-BAE9-10931BA019EE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33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41987" name="Objeto 2">
            <a:extLst>
              <a:ext uri="{FF2B5EF4-FFF2-40B4-BE49-F238E27FC236}">
                <a16:creationId xmlns:a16="http://schemas.microsoft.com/office/drawing/2014/main" id="{9422DBF2-F3BC-CDC7-DFE6-57CCD5A6AF5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" r="-616" b="-140"/>
          <a:stretch>
            <a:fillRect/>
          </a:stretch>
        </p:blipFill>
        <p:spPr bwMode="auto">
          <a:xfrm>
            <a:off x="2279651" y="1268414"/>
            <a:ext cx="7561263" cy="53292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9DB1F6B0-A33F-B1D8-0C99-23853C5D5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1889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300" b="1" kern="0" dirty="0">
                <a:solidFill>
                  <a:schemeClr val="tx2"/>
                </a:solidFill>
                <a:latin typeface="Arial" charset="0"/>
                <a:ea typeface="+mj-ea"/>
                <a:cs typeface="Arial" charset="0"/>
              </a:rPr>
              <a:t>SCM como Agrupamento de Processos de Gestão</a:t>
            </a:r>
          </a:p>
        </p:txBody>
      </p:sp>
      <p:sp>
        <p:nvSpPr>
          <p:cNvPr id="5" name="Retângulo de cantos arredondados 4">
            <a:extLst>
              <a:ext uri="{FF2B5EF4-FFF2-40B4-BE49-F238E27FC236}">
                <a16:creationId xmlns:a16="http://schemas.microsoft.com/office/drawing/2014/main" id="{736B8CE2-02FF-B00E-27E8-A5F958D9391F}"/>
              </a:ext>
            </a:extLst>
          </p:cNvPr>
          <p:cNvSpPr/>
          <p:nvPr/>
        </p:nvSpPr>
        <p:spPr>
          <a:xfrm>
            <a:off x="4079876" y="5084764"/>
            <a:ext cx="3960813" cy="288925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9DA3F-2DBA-314C-D518-7B0FBB99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563562"/>
            <a:ext cx="82296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dirty="0"/>
              <a:t>Processo de Atendimento aos Pedidos</a:t>
            </a:r>
          </a:p>
        </p:txBody>
      </p:sp>
      <p:sp>
        <p:nvSpPr>
          <p:cNvPr id="43011" name="Espaço Reservado para Conteúdo 2">
            <a:extLst>
              <a:ext uri="{FF2B5EF4-FFF2-40B4-BE49-F238E27FC236}">
                <a16:creationId xmlns:a16="http://schemas.microsoft.com/office/drawing/2014/main" id="{389D3304-A0B8-16A6-57E8-EE6CBFF48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2060576"/>
            <a:ext cx="11326761" cy="4708525"/>
          </a:xfrm>
        </p:spPr>
        <p:txBody>
          <a:bodyPr/>
          <a:lstStyle/>
          <a:p>
            <a:pPr algn="just" eaLnBrk="1" hangingPunct="1"/>
            <a:r>
              <a:rPr lang="pt-BR" altLang="pt-BR" sz="2400" dirty="0">
                <a:solidFill>
                  <a:srgbClr val="FFFF00"/>
                </a:solidFill>
              </a:rPr>
              <a:t>Atender aos pedidos dos clientes sem erros e dentro do prazo acordado, buscando o menor custo. </a:t>
            </a:r>
          </a:p>
          <a:p>
            <a:pPr algn="just" eaLnBrk="1" hangingPunct="1"/>
            <a:endParaRPr lang="pt-BR" altLang="pt-BR" sz="2400" dirty="0">
              <a:solidFill>
                <a:srgbClr val="FFFF00"/>
              </a:solidFill>
            </a:endParaRPr>
          </a:p>
          <a:p>
            <a:pPr algn="just" eaLnBrk="1" hangingPunct="1"/>
            <a:r>
              <a:rPr lang="pt-BR" altLang="pt-BR" sz="2400" dirty="0">
                <a:solidFill>
                  <a:srgbClr val="FFFF00"/>
                </a:solidFill>
              </a:rPr>
              <a:t>O processo precisa ser implementado com integração de outras áreas e coordenado com fornecedores e clientes chave.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6933FA-779B-016B-4069-2B15F2CB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D2FAE8-92FF-42E9-9C18-905B00D31AA2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34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52514AFE-0444-4609-33E5-9988BBE9A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2041526"/>
            <a:ext cx="8501062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393700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/>
            </a:pPr>
            <a:endParaRPr lang="pt-BR" kern="0" dirty="0">
              <a:solidFill>
                <a:srgbClr val="000000"/>
              </a:solidFill>
              <a:latin typeface="Arial" charset="0"/>
            </a:endParaRPr>
          </a:p>
          <a:p>
            <a:pPr marL="685800" indent="-393700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/>
            </a:pPr>
            <a:endParaRPr lang="pt-BR" kern="0" dirty="0">
              <a:solidFill>
                <a:srgbClr val="000000"/>
              </a:solidFill>
              <a:latin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/>
            </a:pPr>
            <a:endParaRPr lang="pt-BR" kern="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4035" name="Picture 3">
            <a:extLst>
              <a:ext uri="{FF2B5EF4-FFF2-40B4-BE49-F238E27FC236}">
                <a16:creationId xmlns:a16="http://schemas.microsoft.com/office/drawing/2014/main" id="{E72BF7CC-2B7A-4DE5-2B63-87C90B3D3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2698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>
            <a:extLst>
              <a:ext uri="{FF2B5EF4-FFF2-40B4-BE49-F238E27FC236}">
                <a16:creationId xmlns:a16="http://schemas.microsoft.com/office/drawing/2014/main" id="{EE7D0FDD-FABC-6BE8-9947-29C2DB09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178EDE-C79B-47C4-AE25-9C58B5CC2FBE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36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45059" name="Objeto 2">
            <a:extLst>
              <a:ext uri="{FF2B5EF4-FFF2-40B4-BE49-F238E27FC236}">
                <a16:creationId xmlns:a16="http://schemas.microsoft.com/office/drawing/2014/main" id="{7CF6E707-4F1B-E1EC-8724-5ADAAFF1F4D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" r="-616" b="-140"/>
          <a:stretch>
            <a:fillRect/>
          </a:stretch>
        </p:blipFill>
        <p:spPr bwMode="auto">
          <a:xfrm>
            <a:off x="2279651" y="1268414"/>
            <a:ext cx="7561263" cy="53292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6C87F16B-DCEF-40A9-A9EA-12964831D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1889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300" b="1" kern="0" dirty="0">
                <a:solidFill>
                  <a:schemeClr val="tx2"/>
                </a:solidFill>
                <a:latin typeface="Arial" charset="0"/>
                <a:ea typeface="+mj-ea"/>
                <a:cs typeface="Arial" charset="0"/>
              </a:rPr>
              <a:t>SCM como Agrupamento de Processos de Gestão</a:t>
            </a:r>
          </a:p>
        </p:txBody>
      </p:sp>
      <p:sp>
        <p:nvSpPr>
          <p:cNvPr id="5" name="Retângulo de cantos arredondados 4">
            <a:extLst>
              <a:ext uri="{FF2B5EF4-FFF2-40B4-BE49-F238E27FC236}">
                <a16:creationId xmlns:a16="http://schemas.microsoft.com/office/drawing/2014/main" id="{6A3306D4-4461-1796-04DE-4156EA624376}"/>
              </a:ext>
            </a:extLst>
          </p:cNvPr>
          <p:cNvSpPr/>
          <p:nvPr/>
        </p:nvSpPr>
        <p:spPr>
          <a:xfrm>
            <a:off x="4079876" y="5445125"/>
            <a:ext cx="3960813" cy="287338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D1D06-4D93-4471-0FC2-FF533F53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563562"/>
            <a:ext cx="82296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dirty="0"/>
              <a:t>Processo de Gestão do Fluxo de Manufatura</a:t>
            </a:r>
          </a:p>
        </p:txBody>
      </p:sp>
      <p:sp>
        <p:nvSpPr>
          <p:cNvPr id="46083" name="Espaço Reservado para Conteúdo 2">
            <a:extLst>
              <a:ext uri="{FF2B5EF4-FFF2-40B4-BE49-F238E27FC236}">
                <a16:creationId xmlns:a16="http://schemas.microsoft.com/office/drawing/2014/main" id="{751C7A83-A013-4C8F-6D11-366BD21B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90" y="2060576"/>
            <a:ext cx="10960510" cy="470852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pt-BR" altLang="pt-BR" sz="2600" dirty="0">
                <a:solidFill>
                  <a:srgbClr val="FFFF00"/>
                </a:solidFill>
              </a:rPr>
              <a:t>Relaciona-se com todas as atividades para obter, implementar e gerenciar a flexibilidade da manufatura na cadeia de suprimentos e mover produtos ao longo e fora da planta. </a:t>
            </a:r>
          </a:p>
          <a:p>
            <a:pPr algn="just" eaLnBrk="1" hangingPunct="1"/>
            <a:endParaRPr lang="pt-BR" altLang="pt-BR" sz="2600" dirty="0">
              <a:solidFill>
                <a:srgbClr val="FFFF00"/>
              </a:solidFill>
            </a:endParaRPr>
          </a:p>
          <a:p>
            <a:pPr algn="just" eaLnBrk="1" hangingPunct="1"/>
            <a:r>
              <a:rPr lang="pt-BR" altLang="pt-BR" sz="2600" dirty="0">
                <a:solidFill>
                  <a:srgbClr val="FFFF00"/>
                </a:solidFill>
              </a:rPr>
              <a:t>Flexibilidade para produzir uma grande variedade no tempo e ao menor custo possível.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CB4878-12B1-CA37-280E-72C758AD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81B2EF-41BD-4441-B62C-A344011897BD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37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5">
            <a:extLst>
              <a:ext uri="{FF2B5EF4-FFF2-40B4-BE49-F238E27FC236}">
                <a16:creationId xmlns:a16="http://schemas.microsoft.com/office/drawing/2014/main" id="{87AE3FB4-1AA3-B7DB-6682-5E75F087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7875" y="6413500"/>
            <a:ext cx="9144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A92B40-8BF3-4877-8A05-6D96AEBF36BB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38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A2349BF-C1A6-3965-B16D-55EE8F0C0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2041526"/>
            <a:ext cx="8501062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/>
            </a:pPr>
            <a:endParaRPr lang="pt-BR" kern="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7108" name="Picture 2">
            <a:extLst>
              <a:ext uri="{FF2B5EF4-FFF2-40B4-BE49-F238E27FC236}">
                <a16:creationId xmlns:a16="http://schemas.microsoft.com/office/drawing/2014/main" id="{3B390E63-DEFC-637C-F3A8-CE9FCBEA0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>
            <a:extLst>
              <a:ext uri="{FF2B5EF4-FFF2-40B4-BE49-F238E27FC236}">
                <a16:creationId xmlns:a16="http://schemas.microsoft.com/office/drawing/2014/main" id="{CD45EFB9-3608-FBD2-2149-BD46F910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3622DF-246F-4E93-A4DC-7BD63A2FB2CC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39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48131" name="Objeto 2">
            <a:extLst>
              <a:ext uri="{FF2B5EF4-FFF2-40B4-BE49-F238E27FC236}">
                <a16:creationId xmlns:a16="http://schemas.microsoft.com/office/drawing/2014/main" id="{29603C7F-687C-67E7-A840-656CDF81C08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" r="-616" b="-140"/>
          <a:stretch>
            <a:fillRect/>
          </a:stretch>
        </p:blipFill>
        <p:spPr bwMode="auto">
          <a:xfrm>
            <a:off x="2279651" y="1268414"/>
            <a:ext cx="7561263" cy="53292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C71AF829-D39C-C428-ADD3-53B8F017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1889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300" b="1" kern="0" dirty="0">
                <a:solidFill>
                  <a:schemeClr val="tx2"/>
                </a:solidFill>
                <a:latin typeface="Arial" charset="0"/>
                <a:ea typeface="+mj-ea"/>
                <a:cs typeface="Arial" charset="0"/>
              </a:rPr>
              <a:t>SCM como Agrupamento de Processos de Gestão</a:t>
            </a:r>
          </a:p>
        </p:txBody>
      </p:sp>
      <p:sp>
        <p:nvSpPr>
          <p:cNvPr id="5" name="Retângulo de cantos arredondados 4">
            <a:extLst>
              <a:ext uri="{FF2B5EF4-FFF2-40B4-BE49-F238E27FC236}">
                <a16:creationId xmlns:a16="http://schemas.microsoft.com/office/drawing/2014/main" id="{00244C58-3796-EFAF-581C-80E52582B2B5}"/>
              </a:ext>
            </a:extLst>
          </p:cNvPr>
          <p:cNvSpPr/>
          <p:nvPr/>
        </p:nvSpPr>
        <p:spPr>
          <a:xfrm>
            <a:off x="4079876" y="5805489"/>
            <a:ext cx="3960813" cy="287337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9B3CC48E-9017-4882-BC07-8E2CAC74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88913"/>
            <a:ext cx="8229600" cy="1143000"/>
          </a:xfrm>
        </p:spPr>
        <p:txBody>
          <a:bodyPr/>
          <a:lstStyle/>
          <a:p>
            <a:pPr algn="ctr" eaLnBrk="1" hangingPunct="1"/>
            <a:r>
              <a:rPr lang="pt-BR" altLang="pt-BR"/>
              <a:t>Roteiro da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ED51A1-047B-2750-AF4E-2A45403B2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77" y="1341438"/>
            <a:ext cx="10707329" cy="5256212"/>
          </a:xfrm>
        </p:spPr>
        <p:txBody>
          <a:bodyPr>
            <a:normAutofit lnSpcReduction="10000"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dirty="0">
                <a:solidFill>
                  <a:srgbClr val="FFFF00"/>
                </a:solidFill>
              </a:rPr>
              <a:t>Definições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pt-BR" dirty="0">
                <a:solidFill>
                  <a:srgbClr val="FFFF00"/>
                </a:solidFill>
              </a:rPr>
              <a:t>Cadeia de Suprimentos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pt-BR" dirty="0">
                <a:solidFill>
                  <a:srgbClr val="FFFF00"/>
                </a:solidFill>
              </a:rPr>
              <a:t>Logística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pt-BR" dirty="0">
                <a:solidFill>
                  <a:srgbClr val="FFFF00"/>
                </a:solidFill>
              </a:rPr>
              <a:t>Gestão da Cadeia de Suprimentos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dirty="0">
                <a:solidFill>
                  <a:srgbClr val="FFFF00"/>
                </a:solidFill>
              </a:rPr>
              <a:t>Processos de Integração da Cadeia de Suprimentos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pt-BR" dirty="0">
                <a:solidFill>
                  <a:srgbClr val="FFFF00"/>
                </a:solidFill>
              </a:rPr>
              <a:t>Gestão do Relacionamento com Clientes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pt-BR" dirty="0">
                <a:solidFill>
                  <a:srgbClr val="FFFF00"/>
                </a:solidFill>
              </a:rPr>
              <a:t>Gestão do Relacionamento com Fornecedores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pt-BR" dirty="0">
                <a:solidFill>
                  <a:srgbClr val="FFFF00"/>
                </a:solidFill>
              </a:rPr>
              <a:t>Gestão do Serviço aos Clientes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pt-BR" dirty="0">
                <a:solidFill>
                  <a:srgbClr val="FFFF00"/>
                </a:solidFill>
              </a:rPr>
              <a:t>Gestão da Demanda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pt-BR" dirty="0">
                <a:solidFill>
                  <a:srgbClr val="FFFF00"/>
                </a:solidFill>
              </a:rPr>
              <a:t>Atendimento aos Clientes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pt-BR" dirty="0">
                <a:solidFill>
                  <a:srgbClr val="FFFF00"/>
                </a:solidFill>
              </a:rPr>
              <a:t>Gestão do Fluxo de Manufatura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pt-BR" dirty="0">
                <a:solidFill>
                  <a:srgbClr val="FFFF00"/>
                </a:solidFill>
              </a:rPr>
              <a:t>Desenvolvimento de Produtos e Comercialização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pt-BR" dirty="0">
                <a:solidFill>
                  <a:srgbClr val="FFFF00"/>
                </a:solidFill>
              </a:rPr>
              <a:t>Gestão do Retorno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dirty="0">
                <a:solidFill>
                  <a:srgbClr val="FFFF00"/>
                </a:solidFill>
              </a:rPr>
              <a:t>Considerações Finais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dirty="0">
                <a:solidFill>
                  <a:srgbClr val="FFFF00"/>
                </a:solidFill>
              </a:rPr>
              <a:t>Referências Bibliográficas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927F7A-C7F2-5358-B707-666334D2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57256E-39FB-4449-8195-937898EE5809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1F6FB-CF0C-B29B-4658-C6082960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516193"/>
            <a:ext cx="82296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dirty="0"/>
              <a:t>Processo de Desenvolvimento do Produto e Comercialização</a:t>
            </a:r>
          </a:p>
        </p:txBody>
      </p:sp>
      <p:sp>
        <p:nvSpPr>
          <p:cNvPr id="49155" name="Espaço Reservado para Conteúdo 2">
            <a:extLst>
              <a:ext uri="{FF2B5EF4-FFF2-40B4-BE49-F238E27FC236}">
                <a16:creationId xmlns:a16="http://schemas.microsoft.com/office/drawing/2014/main" id="{ECAEE127-035A-B09E-4CF9-F8C52AAD6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" y="2060577"/>
            <a:ext cx="10916265" cy="4281230"/>
          </a:xfrm>
        </p:spPr>
        <p:txBody>
          <a:bodyPr/>
          <a:lstStyle/>
          <a:p>
            <a:pPr algn="just" eaLnBrk="1" hangingPunct="1"/>
            <a:r>
              <a:rPr lang="pt-BR" altLang="pt-BR" sz="2400" dirty="0">
                <a:solidFill>
                  <a:srgbClr val="FFFF00"/>
                </a:solidFill>
              </a:rPr>
              <a:t>Coordenação do fluxo de novos produtos na cadeia e fornece suporte a outros membros para agilizar a produção, logística, marketing e outras atividades necessárias para a comercialização do produto.  </a:t>
            </a:r>
          </a:p>
          <a:p>
            <a:pPr algn="just" eaLnBrk="1" hangingPunct="1"/>
            <a:endParaRPr lang="pt-BR" altLang="pt-BR" sz="2400" dirty="0">
              <a:solidFill>
                <a:srgbClr val="FFFF00"/>
              </a:solidFill>
            </a:endParaRPr>
          </a:p>
          <a:p>
            <a:pPr algn="just" eaLnBrk="1" hangingPunct="1"/>
            <a:r>
              <a:rPr lang="pt-BR" altLang="pt-BR" sz="2400" dirty="0">
                <a:solidFill>
                  <a:srgbClr val="FFFF00"/>
                </a:solidFill>
              </a:rPr>
              <a:t>Coordenação integrada com os times:</a:t>
            </a:r>
          </a:p>
          <a:p>
            <a:pPr lvl="1" algn="just" eaLnBrk="1" hangingPunct="1"/>
            <a:r>
              <a:rPr lang="pt-BR" altLang="pt-BR" sz="2200" dirty="0">
                <a:solidFill>
                  <a:srgbClr val="FFFF00"/>
                </a:solidFill>
              </a:rPr>
              <a:t>CRM: identificar as necessidades dos clientes;</a:t>
            </a:r>
          </a:p>
          <a:p>
            <a:pPr lvl="1" algn="just" eaLnBrk="1" hangingPunct="1"/>
            <a:r>
              <a:rPr lang="pt-BR" altLang="pt-BR" sz="2200" dirty="0">
                <a:solidFill>
                  <a:srgbClr val="FFFF00"/>
                </a:solidFill>
              </a:rPr>
              <a:t>SRM: selecionar materiais e fornecedores; </a:t>
            </a:r>
          </a:p>
          <a:p>
            <a:pPr lvl="1" algn="just" eaLnBrk="1" hangingPunct="1"/>
            <a:r>
              <a:rPr lang="pt-BR" altLang="pt-BR" sz="2200" dirty="0">
                <a:solidFill>
                  <a:srgbClr val="FFFF00"/>
                </a:solidFill>
              </a:rPr>
              <a:t>Gestão do fluxo de manufatura: desenvolver tecnologia de produção e implementar o melhor fluxo de produção. </a:t>
            </a:r>
          </a:p>
          <a:p>
            <a:pPr algn="just" eaLnBrk="1" hangingPunct="1"/>
            <a:endParaRPr lang="pt-BR" altLang="pt-BR" sz="2400" dirty="0">
              <a:solidFill>
                <a:srgbClr val="FFFF0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7FB6D8-A446-007D-7844-12F8389B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7FF224-7D49-4F7D-802E-416C8BD8435E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40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5">
            <a:extLst>
              <a:ext uri="{FF2B5EF4-FFF2-40B4-BE49-F238E27FC236}">
                <a16:creationId xmlns:a16="http://schemas.microsoft.com/office/drawing/2014/main" id="{595FD8D5-6521-1E01-8C2E-495012EA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7875" y="6413500"/>
            <a:ext cx="9144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0052D3-5B98-4962-9F15-47084C21C3F8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41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CF04976-25DD-DFAD-A2B3-3860CE887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2255839"/>
            <a:ext cx="8501062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/>
            </a:pPr>
            <a:endParaRPr lang="pt-BR" kern="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0180" name="Picture 7">
            <a:extLst>
              <a:ext uri="{FF2B5EF4-FFF2-40B4-BE49-F238E27FC236}">
                <a16:creationId xmlns:a16="http://schemas.microsoft.com/office/drawing/2014/main" id="{B00041C0-CEE8-9B61-8FD1-AF471368C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>
            <a:extLst>
              <a:ext uri="{FF2B5EF4-FFF2-40B4-BE49-F238E27FC236}">
                <a16:creationId xmlns:a16="http://schemas.microsoft.com/office/drawing/2014/main" id="{18D9613B-E17E-85F5-AEE0-48A67E6C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70B932-FD4D-4591-9084-F58ED2CCA73A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42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51203" name="Objeto 2">
            <a:extLst>
              <a:ext uri="{FF2B5EF4-FFF2-40B4-BE49-F238E27FC236}">
                <a16:creationId xmlns:a16="http://schemas.microsoft.com/office/drawing/2014/main" id="{23E40AB9-BF33-B73B-31A3-7FFC82A3B46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" r="-616" b="-140"/>
          <a:stretch>
            <a:fillRect/>
          </a:stretch>
        </p:blipFill>
        <p:spPr bwMode="auto">
          <a:xfrm>
            <a:off x="2279651" y="1268414"/>
            <a:ext cx="7561263" cy="53292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746E1D27-A004-1C80-D8C7-E9DE550F2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1889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300" b="1" kern="0" dirty="0">
                <a:solidFill>
                  <a:schemeClr val="tx2"/>
                </a:solidFill>
                <a:latin typeface="Arial" charset="0"/>
                <a:ea typeface="+mj-ea"/>
                <a:cs typeface="Arial" charset="0"/>
              </a:rPr>
              <a:t>SCM como Agrupamento de Processos de Gestão</a:t>
            </a:r>
          </a:p>
        </p:txBody>
      </p:sp>
      <p:sp>
        <p:nvSpPr>
          <p:cNvPr id="5" name="Retângulo de cantos arredondados 4">
            <a:extLst>
              <a:ext uri="{FF2B5EF4-FFF2-40B4-BE49-F238E27FC236}">
                <a16:creationId xmlns:a16="http://schemas.microsoft.com/office/drawing/2014/main" id="{22C4003A-40A7-FC5C-1932-A716C72501F7}"/>
              </a:ext>
            </a:extLst>
          </p:cNvPr>
          <p:cNvSpPr/>
          <p:nvPr/>
        </p:nvSpPr>
        <p:spPr>
          <a:xfrm>
            <a:off x="4079876" y="6165850"/>
            <a:ext cx="3960813" cy="287338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>
            <a:extLst>
              <a:ext uri="{FF2B5EF4-FFF2-40B4-BE49-F238E27FC236}">
                <a16:creationId xmlns:a16="http://schemas.microsoft.com/office/drawing/2014/main" id="{643DE7A1-9DB9-4670-97AB-68CE2C40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563562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pt-BR" altLang="pt-BR" dirty="0"/>
              <a:t>Processo de Gestão do Retorno</a:t>
            </a:r>
          </a:p>
        </p:txBody>
      </p:sp>
      <p:sp>
        <p:nvSpPr>
          <p:cNvPr id="52227" name="Espaço Reservado para Conteúdo 2">
            <a:extLst>
              <a:ext uri="{FF2B5EF4-FFF2-40B4-BE49-F238E27FC236}">
                <a16:creationId xmlns:a16="http://schemas.microsoft.com/office/drawing/2014/main" id="{8101C47C-25BC-39E5-5854-8309E2EA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2060577"/>
            <a:ext cx="10559845" cy="3278340"/>
          </a:xfrm>
        </p:spPr>
        <p:txBody>
          <a:bodyPr/>
          <a:lstStyle/>
          <a:p>
            <a:pPr algn="just" eaLnBrk="1" hangingPunct="1"/>
            <a:r>
              <a:rPr lang="pt-BR" altLang="pt-BR" sz="2400" dirty="0">
                <a:solidFill>
                  <a:srgbClr val="FFFF00"/>
                </a:solidFill>
              </a:rPr>
              <a:t>Envolve identificar formas de reduzir o retorno dos produtos. </a:t>
            </a:r>
          </a:p>
          <a:p>
            <a:pPr algn="just" eaLnBrk="1" hangingPunct="1"/>
            <a:endParaRPr lang="pt-BR" altLang="pt-BR" sz="2400" dirty="0">
              <a:solidFill>
                <a:srgbClr val="FFFF00"/>
              </a:solidFill>
            </a:endParaRPr>
          </a:p>
          <a:p>
            <a:pPr algn="just" eaLnBrk="1" hangingPunct="1"/>
            <a:r>
              <a:rPr lang="pt-BR" altLang="pt-BR" sz="2400" dirty="0">
                <a:solidFill>
                  <a:srgbClr val="FFFF00"/>
                </a:solidFill>
              </a:rPr>
              <a:t>Pode representar uma vantagem competitiva para a empresa, pois o excesso de retorno de produtos gera custos.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3137C1-FDF1-F53A-BDB2-86712B80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D0ABC4-38D4-489B-A244-7146E9038431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43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>
            <a:extLst>
              <a:ext uri="{FF2B5EF4-FFF2-40B4-BE49-F238E27FC236}">
                <a16:creationId xmlns:a16="http://schemas.microsoft.com/office/drawing/2014/main" id="{729F956F-120E-ADA6-3B89-BC15EB2BD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>
            <a:extLst>
              <a:ext uri="{FF2B5EF4-FFF2-40B4-BE49-F238E27FC236}">
                <a16:creationId xmlns:a16="http://schemas.microsoft.com/office/drawing/2014/main" id="{18D9613B-E17E-85F5-AEE0-48A67E6C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70B932-FD4D-4591-9084-F58ED2CCA73A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45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51203" name="Objeto 2">
            <a:extLst>
              <a:ext uri="{FF2B5EF4-FFF2-40B4-BE49-F238E27FC236}">
                <a16:creationId xmlns:a16="http://schemas.microsoft.com/office/drawing/2014/main" id="{23E40AB9-BF33-B73B-31A3-7FFC82A3B46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" r="-616" b="-140"/>
          <a:stretch>
            <a:fillRect/>
          </a:stretch>
        </p:blipFill>
        <p:spPr bwMode="auto">
          <a:xfrm>
            <a:off x="2279651" y="1268414"/>
            <a:ext cx="7561263" cy="53292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746E1D27-A004-1C80-D8C7-E9DE550F2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1889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300" b="1" kern="0" dirty="0">
                <a:solidFill>
                  <a:schemeClr val="tx2"/>
                </a:solidFill>
                <a:latin typeface="Arial" charset="0"/>
                <a:ea typeface="+mj-ea"/>
                <a:cs typeface="Arial" charset="0"/>
              </a:rPr>
              <a:t>SCM como Agrupamento de Processos de Gestão</a:t>
            </a:r>
          </a:p>
        </p:txBody>
      </p:sp>
    </p:spTree>
    <p:extLst>
      <p:ext uri="{BB962C8B-B14F-4D97-AF65-F5344CB8AC3E}">
        <p14:creationId xmlns:p14="http://schemas.microsoft.com/office/powerpoint/2010/main" val="260864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>
            <a:extLst>
              <a:ext uri="{FF2B5EF4-FFF2-40B4-BE49-F238E27FC236}">
                <a16:creationId xmlns:a16="http://schemas.microsoft.com/office/drawing/2014/main" id="{B3584C85-E60F-8CB6-CED1-B9FEAA84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33375"/>
            <a:ext cx="8229600" cy="1143000"/>
          </a:xfrm>
        </p:spPr>
        <p:txBody>
          <a:bodyPr/>
          <a:lstStyle/>
          <a:p>
            <a:pPr algn="ctr" eaLnBrk="1" hangingPunct="1"/>
            <a:r>
              <a:rPr lang="pt-BR" altLang="pt-BR"/>
              <a:t>Considerações Finais</a:t>
            </a:r>
          </a:p>
        </p:txBody>
      </p:sp>
      <p:sp>
        <p:nvSpPr>
          <p:cNvPr id="54275" name="Espaço Reservado para Conteúdo 2">
            <a:extLst>
              <a:ext uri="{FF2B5EF4-FFF2-40B4-BE49-F238E27FC236}">
                <a16:creationId xmlns:a16="http://schemas.microsoft.com/office/drawing/2014/main" id="{9355AD72-CD2D-59B4-CE5C-45EDDAEDC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1700214"/>
            <a:ext cx="11267768" cy="4708525"/>
          </a:xfrm>
        </p:spPr>
        <p:txBody>
          <a:bodyPr/>
          <a:lstStyle/>
          <a:p>
            <a:pPr algn="just" eaLnBrk="1" hangingPunct="1">
              <a:spcBef>
                <a:spcPts val="1800"/>
              </a:spcBef>
            </a:pPr>
            <a:r>
              <a:rPr lang="pt-BR" altLang="pt-BR" sz="2400" dirty="0">
                <a:solidFill>
                  <a:srgbClr val="FFFF00"/>
                </a:solidFill>
              </a:rPr>
              <a:t>Busca de redução da confusão quanto ao conceito de Gestão da Cadeia de Suprimentos;</a:t>
            </a:r>
          </a:p>
          <a:p>
            <a:pPr algn="just" eaLnBrk="1" hangingPunct="1">
              <a:spcBef>
                <a:spcPts val="1800"/>
              </a:spcBef>
            </a:pPr>
            <a:r>
              <a:rPr lang="pt-BR" altLang="pt-BR" sz="2400" dirty="0">
                <a:solidFill>
                  <a:srgbClr val="FFFF00"/>
                </a:solidFill>
              </a:rPr>
              <a:t>Necessidade de ampliação da gestão para além das relações entre pares;</a:t>
            </a:r>
          </a:p>
          <a:p>
            <a:pPr algn="just" eaLnBrk="1" hangingPunct="1">
              <a:spcBef>
                <a:spcPts val="1800"/>
              </a:spcBef>
            </a:pPr>
            <a:r>
              <a:rPr lang="pt-BR" altLang="pt-BR" sz="2400" dirty="0">
                <a:solidFill>
                  <a:srgbClr val="FFFF00"/>
                </a:solidFill>
              </a:rPr>
              <a:t>Compreensão das atividades da GCS como processo de negócio;</a:t>
            </a:r>
          </a:p>
          <a:p>
            <a:pPr algn="just" eaLnBrk="1" hangingPunct="1">
              <a:spcBef>
                <a:spcPts val="1800"/>
              </a:spcBef>
            </a:pPr>
            <a:r>
              <a:rPr lang="pt-BR" altLang="pt-BR" sz="2400" dirty="0">
                <a:solidFill>
                  <a:srgbClr val="FFFF00"/>
                </a:solidFill>
              </a:rPr>
              <a:t>Apresentação de uma estrutura para implementação da GCS;</a:t>
            </a:r>
          </a:p>
          <a:p>
            <a:pPr algn="just" eaLnBrk="1" hangingPunct="1">
              <a:spcBef>
                <a:spcPts val="1800"/>
              </a:spcBef>
            </a:pPr>
            <a:r>
              <a:rPr lang="pt-BR" altLang="pt-BR" sz="2400" dirty="0">
                <a:solidFill>
                  <a:srgbClr val="FFFF00"/>
                </a:solidFill>
              </a:rPr>
              <a:t>Apresentação de indicadores de desempenho das atividades da GCS;</a:t>
            </a:r>
          </a:p>
          <a:p>
            <a:pPr algn="just" eaLnBrk="1" hangingPunct="1">
              <a:spcBef>
                <a:spcPts val="1800"/>
              </a:spcBef>
            </a:pPr>
            <a:r>
              <a:rPr lang="pt-BR" altLang="pt-BR" sz="2400" dirty="0">
                <a:solidFill>
                  <a:srgbClr val="FFFF00"/>
                </a:solidFill>
              </a:rPr>
              <a:t>Necessidade de aprofundamento de estudos quanto a aplicabilidade destes processos.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D19A63-50E9-86B4-28B9-E91F7427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45E397-CEFE-4C01-8AE5-F21A7399871F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46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>
            <a:extLst>
              <a:ext uri="{FF2B5EF4-FFF2-40B4-BE49-F238E27FC236}">
                <a16:creationId xmlns:a16="http://schemas.microsoft.com/office/drawing/2014/main" id="{902D0415-248B-1172-AA10-91F1F9A0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4450"/>
            <a:ext cx="8229600" cy="1143000"/>
          </a:xfrm>
        </p:spPr>
        <p:txBody>
          <a:bodyPr/>
          <a:lstStyle/>
          <a:p>
            <a:pPr algn="ctr" eaLnBrk="1" hangingPunct="1"/>
            <a:r>
              <a:rPr lang="pt-BR" altLang="pt-BR" b="1" dirty="0">
                <a:solidFill>
                  <a:srgbClr val="FFFF00"/>
                </a:solidFill>
              </a:rPr>
              <a:t>Referências Bibliográficas</a:t>
            </a:r>
          </a:p>
        </p:txBody>
      </p:sp>
      <p:sp>
        <p:nvSpPr>
          <p:cNvPr id="60419" name="Espaço Reservado para Conteúdo 2">
            <a:extLst>
              <a:ext uri="{FF2B5EF4-FFF2-40B4-BE49-F238E27FC236}">
                <a16:creationId xmlns:a16="http://schemas.microsoft.com/office/drawing/2014/main" id="{03D6C379-8268-9FE9-7B4D-0B3956194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6" y="1082676"/>
            <a:ext cx="11415252" cy="5539350"/>
          </a:xfrm>
        </p:spPr>
        <p:txBody>
          <a:bodyPr>
            <a:normAutofit fontScale="47500" lnSpcReduction="20000"/>
          </a:bodyPr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en-US" sz="3600" dirty="0"/>
              <a:t>BALLOU, R. H.; The evolution and future of logistics and supply chain management. IN: </a:t>
            </a:r>
            <a:r>
              <a:rPr lang="en-US" sz="3600" b="1" dirty="0"/>
              <a:t>European Business Review</a:t>
            </a:r>
            <a:r>
              <a:rPr lang="en-US" sz="3600" dirty="0"/>
              <a:t>, v.16, n.4, 2007.</a:t>
            </a:r>
          </a:p>
          <a:p>
            <a:pPr algn="just">
              <a:lnSpc>
                <a:spcPct val="120000"/>
              </a:lnSpc>
              <a:defRPr/>
            </a:pPr>
            <a:r>
              <a:rPr lang="pt-BR" sz="3600" dirty="0">
                <a:solidFill>
                  <a:srgbClr val="FFFF00"/>
                </a:solidFill>
              </a:rPr>
              <a:t>CROXTON, K. L.; GARCÍA-DASTUGUE, S. J.; LAMBERT, D. M.; ROGERS, </a:t>
            </a:r>
            <a:r>
              <a:rPr lang="en-US" sz="3600" dirty="0">
                <a:solidFill>
                  <a:srgbClr val="FFFF00"/>
                </a:solidFill>
              </a:rPr>
              <a:t>D. L.; The supply chain management processes. IN: </a:t>
            </a:r>
            <a:r>
              <a:rPr lang="en-US" sz="3600" b="1" dirty="0">
                <a:solidFill>
                  <a:srgbClr val="FFFF00"/>
                </a:solidFill>
              </a:rPr>
              <a:t>The International Journal of Logistic Management, </a:t>
            </a:r>
            <a:r>
              <a:rPr lang="en-US" sz="3600" dirty="0">
                <a:solidFill>
                  <a:srgbClr val="FFFF00"/>
                </a:solidFill>
              </a:rPr>
              <a:t>v. 12, n.2, 2001.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sz="3600" dirty="0"/>
              <a:t>LAMBERT, D. M.; </a:t>
            </a:r>
            <a:r>
              <a:rPr lang="en-US" sz="3600" b="1" dirty="0"/>
              <a:t>Supply chain management: process, partnerships, performance.</a:t>
            </a:r>
            <a:r>
              <a:rPr lang="en-US" sz="3600" dirty="0"/>
              <a:t> 3 </a:t>
            </a:r>
            <a:r>
              <a:rPr lang="en-US" sz="3600" dirty="0" err="1"/>
              <a:t>edição</a:t>
            </a:r>
            <a:r>
              <a:rPr lang="en-US" sz="3600" dirty="0"/>
              <a:t>. </a:t>
            </a:r>
            <a:r>
              <a:rPr lang="en-US" sz="3600" dirty="0" err="1"/>
              <a:t>Flórida</a:t>
            </a:r>
            <a:r>
              <a:rPr lang="en-US" sz="3600" dirty="0"/>
              <a:t>: SCMI, 2008.</a:t>
            </a:r>
            <a:endParaRPr lang="pt-BR" sz="3600" dirty="0"/>
          </a:p>
          <a:p>
            <a:pPr algn="just">
              <a:lnSpc>
                <a:spcPct val="120000"/>
              </a:lnSpc>
              <a:defRPr/>
            </a:pPr>
            <a:r>
              <a:rPr lang="en-US" sz="3600" dirty="0"/>
              <a:t>LAMBERT, D. M.; The eight essential supply chain management processes. IN: </a:t>
            </a:r>
            <a:r>
              <a:rPr lang="en-US" sz="3600" b="1" dirty="0"/>
              <a:t>Supply Chain Management Review</a:t>
            </a:r>
            <a:r>
              <a:rPr lang="en-US" sz="3600" dirty="0"/>
              <a:t>, v.8, n.6, 2004.</a:t>
            </a:r>
            <a:endParaRPr lang="pt-BR" sz="3600" dirty="0"/>
          </a:p>
          <a:p>
            <a:pPr algn="just">
              <a:lnSpc>
                <a:spcPct val="120000"/>
              </a:lnSpc>
              <a:defRPr/>
            </a:pPr>
            <a:r>
              <a:rPr lang="en-US" sz="3600" dirty="0"/>
              <a:t>LAMBERT, D. M.; STOCK, J. R.; ELLRAM, L. M.; </a:t>
            </a:r>
            <a:r>
              <a:rPr lang="en-US" sz="3600" b="1" dirty="0"/>
              <a:t>Fundamentals of logistics management. </a:t>
            </a:r>
            <a:r>
              <a:rPr lang="en-US" sz="3600" dirty="0"/>
              <a:t>Boston: Irwin/McGraw-Hill, 1998.</a:t>
            </a:r>
            <a:endParaRPr lang="pt-BR" sz="3600" dirty="0"/>
          </a:p>
          <a:p>
            <a:pPr algn="just">
              <a:lnSpc>
                <a:spcPct val="120000"/>
              </a:lnSpc>
              <a:defRPr/>
            </a:pPr>
            <a:r>
              <a:rPr lang="en-US" sz="3600" dirty="0"/>
              <a:t>LAMBERT, D. M.; TERRANCE, L. P.; Supply chain metrics. IN: </a:t>
            </a:r>
            <a:r>
              <a:rPr lang="en-US" sz="3600" b="1" dirty="0"/>
              <a:t>The</a:t>
            </a:r>
            <a:r>
              <a:rPr lang="en-US" sz="3600" dirty="0"/>
              <a:t> </a:t>
            </a:r>
            <a:r>
              <a:rPr lang="en-US" sz="3600" b="1" dirty="0"/>
              <a:t>International Journal of Logistics Management,</a:t>
            </a:r>
            <a:r>
              <a:rPr lang="en-US" sz="3600" dirty="0"/>
              <a:t> v.12, n.1, 2001.</a:t>
            </a:r>
            <a:endParaRPr lang="pt-BR" sz="3600" dirty="0"/>
          </a:p>
          <a:p>
            <a:pPr algn="just">
              <a:lnSpc>
                <a:spcPct val="120000"/>
              </a:lnSpc>
              <a:defRPr/>
            </a:pPr>
            <a:r>
              <a:rPr lang="en-US" sz="3600" dirty="0"/>
              <a:t>MABERT, V. A.; VENKATARAMANAN, M. A.; Special research focus on supply chain linkages: challenges for design and management in the 21st century. IN: </a:t>
            </a:r>
            <a:r>
              <a:rPr lang="en-US" sz="3600" b="1" dirty="0"/>
              <a:t>Decision Sciences,</a:t>
            </a:r>
            <a:r>
              <a:rPr lang="en-US" sz="3600" dirty="0"/>
              <a:t> v.29, n.3, 1998. </a:t>
            </a:r>
            <a:endParaRPr lang="pt-BR" sz="3600" dirty="0"/>
          </a:p>
          <a:p>
            <a:pPr algn="just">
              <a:lnSpc>
                <a:spcPct val="120000"/>
              </a:lnSpc>
              <a:defRPr/>
            </a:pPr>
            <a:r>
              <a:rPr lang="en-US" sz="3600" dirty="0"/>
              <a:t>MENTZER, J. T.; </a:t>
            </a:r>
            <a:r>
              <a:rPr lang="en-US" sz="3600" dirty="0" err="1"/>
              <a:t>DeWITT</a:t>
            </a:r>
            <a:r>
              <a:rPr lang="en-US" sz="3600" dirty="0"/>
              <a:t>, W.; KEEBLER, J. S; MIN, S.; NIX, N. W.; SMITH, C. D.; ZACHARIA, Z. G.; Defining supply chain management. IN: </a:t>
            </a:r>
            <a:r>
              <a:rPr lang="en-US" sz="3600" b="1" dirty="0"/>
              <a:t>Journal of Business Logistics</a:t>
            </a:r>
            <a:r>
              <a:rPr lang="en-US" sz="3600" dirty="0"/>
              <a:t>, 2001</a:t>
            </a:r>
            <a:r>
              <a:rPr lang="en-US" sz="2400" dirty="0"/>
              <a:t>.</a:t>
            </a:r>
            <a:endParaRPr lang="pt-BR" sz="2400" dirty="0"/>
          </a:p>
          <a:p>
            <a:pPr algn="just" eaLnBrk="1" hangingPunct="1">
              <a:defRPr/>
            </a:pPr>
            <a:endParaRPr lang="pt-BR" sz="2400" dirty="0">
              <a:solidFill>
                <a:srgbClr val="00206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B9FDE5-94A3-7429-AE54-E378C996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6AA4EE-C076-48C7-8828-6FBFC5197706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47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>
            <a:extLst>
              <a:ext uri="{FF2B5EF4-FFF2-40B4-BE49-F238E27FC236}">
                <a16:creationId xmlns:a16="http://schemas.microsoft.com/office/drawing/2014/main" id="{B3584C85-E60F-8CB6-CED1-B9FEAA84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3375"/>
            <a:ext cx="108204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pt-BR" altLang="pt-BR" dirty="0"/>
              <a:t>ATIVIDADE para a AULA DE 21/04/2023</a:t>
            </a:r>
          </a:p>
        </p:txBody>
      </p:sp>
      <p:sp>
        <p:nvSpPr>
          <p:cNvPr id="54275" name="Espaço Reservado para Conteúdo 2">
            <a:extLst>
              <a:ext uri="{FF2B5EF4-FFF2-40B4-BE49-F238E27FC236}">
                <a16:creationId xmlns:a16="http://schemas.microsoft.com/office/drawing/2014/main" id="{9355AD72-CD2D-59B4-CE5C-45EDDAEDC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1700214"/>
            <a:ext cx="11267768" cy="470852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pt-BR" altLang="pt-BR" sz="2800" dirty="0">
                <a:solidFill>
                  <a:srgbClr val="FFFF00"/>
                </a:solidFill>
              </a:rPr>
              <a:t>Trazer um artigo científico sobre um caso aplicado sobre gestão da cadeia de suprimentos relacionado com o seu tema de pesquisa.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D19A63-50E9-86B4-28B9-E91F7427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45E397-CEFE-4C01-8AE5-F21A7399871F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48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350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048DC-031C-650C-024C-B688CF0A0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916" y="1803404"/>
            <a:ext cx="10751574" cy="2532621"/>
          </a:xfrm>
        </p:spPr>
        <p:txBody>
          <a:bodyPr>
            <a:noAutofit/>
          </a:bodyPr>
          <a:lstStyle/>
          <a:p>
            <a:pPr algn="ctr"/>
            <a:r>
              <a:rPr lang="es-ES" sz="4000" b="1" dirty="0">
                <a:solidFill>
                  <a:srgbClr val="FFFF00"/>
                </a:solidFill>
              </a:rPr>
              <a:t>Clase 3:</a:t>
            </a:r>
            <a:br>
              <a:rPr lang="es-ES" sz="4000" b="1" dirty="0">
                <a:solidFill>
                  <a:srgbClr val="FFFF00"/>
                </a:solidFill>
              </a:rPr>
            </a:br>
            <a:r>
              <a:rPr lang="es-ES" sz="4000" b="1" dirty="0">
                <a:solidFill>
                  <a:srgbClr val="FFFF00"/>
                </a:solidFill>
              </a:rPr>
              <a:t>Procesos esenciales para la gestión de la cadena de suministro</a:t>
            </a:r>
            <a:endParaRPr lang="pt-BR" sz="4000" b="1" dirty="0">
              <a:solidFill>
                <a:srgbClr val="FFFF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5B4F6E-3EE3-C2A3-AEB2-05473B60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2095" y="4915312"/>
            <a:ext cx="8268929" cy="1323257"/>
          </a:xfrm>
        </p:spPr>
        <p:txBody>
          <a:bodyPr>
            <a:normAutofit/>
          </a:bodyPr>
          <a:lstStyle/>
          <a:p>
            <a:r>
              <a:rPr lang="pt-BR" dirty="0"/>
              <a:t>Prof. Dr. Ricardo Palma (</a:t>
            </a:r>
            <a:r>
              <a:rPr lang="pt-BR" dirty="0" err="1"/>
              <a:t>UNCuyo</a:t>
            </a:r>
            <a:r>
              <a:rPr lang="pt-BR" dirty="0"/>
              <a:t>)</a:t>
            </a:r>
          </a:p>
          <a:p>
            <a:r>
              <a:rPr lang="pt-BR" dirty="0"/>
              <a:t>Prof. Dr. Roberto A. Martins (UFSCar)</a:t>
            </a:r>
          </a:p>
          <a:p>
            <a:r>
              <a:rPr lang="pt-BR" b="1" dirty="0">
                <a:solidFill>
                  <a:srgbClr val="FFFF00"/>
                </a:solidFill>
              </a:rPr>
              <a:t>Prof. Dr. Maico Roris Severino (UFG)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19639D9-535B-66FC-6422-913FD9F16415}"/>
              </a:ext>
            </a:extLst>
          </p:cNvPr>
          <p:cNvGrpSpPr/>
          <p:nvPr/>
        </p:nvGrpSpPr>
        <p:grpSpPr>
          <a:xfrm>
            <a:off x="0" y="0"/>
            <a:ext cx="12192000" cy="1607574"/>
            <a:chOff x="0" y="0"/>
            <a:chExt cx="12192000" cy="1607574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75D9EC7-A418-9A11-03CD-A36FE4C365EB}"/>
                </a:ext>
              </a:extLst>
            </p:cNvPr>
            <p:cNvSpPr/>
            <p:nvPr/>
          </p:nvSpPr>
          <p:spPr>
            <a:xfrm>
              <a:off x="0" y="0"/>
              <a:ext cx="12192000" cy="16075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Picture 4" descr="16 de agosto: Día de la Universidad Nacional de Cuyo - Escuela Carmen Vera  Arenas">
              <a:extLst>
                <a:ext uri="{FF2B5EF4-FFF2-40B4-BE49-F238E27FC236}">
                  <a16:creationId xmlns:a16="http://schemas.microsoft.com/office/drawing/2014/main" id="{B5704372-22CC-24E3-7BF2-9506ED34C7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1799" y="284527"/>
              <a:ext cx="2941453" cy="954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AUGM – Actividades Virtuales – Servicio de Relaciones Internacionales">
              <a:extLst>
                <a:ext uri="{FF2B5EF4-FFF2-40B4-BE49-F238E27FC236}">
                  <a16:creationId xmlns:a16="http://schemas.microsoft.com/office/drawing/2014/main" id="{587B5025-CCCC-FA6C-0DF5-FB907F785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3" y="64698"/>
              <a:ext cx="2826467" cy="1454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1BCA75C4-A88E-9CDA-843C-0887AF376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554" y="64699"/>
              <a:ext cx="1942760" cy="1417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Download Ufg-logo - Federal University Of Goiás PNG Image with No  Background - PNGkey.com">
              <a:extLst>
                <a:ext uri="{FF2B5EF4-FFF2-40B4-BE49-F238E27FC236}">
                  <a16:creationId xmlns:a16="http://schemas.microsoft.com/office/drawing/2014/main" id="{9B77C6D0-871B-A0BA-58A3-7FBAF8A949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7681" y="164833"/>
              <a:ext cx="2622448" cy="1348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064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1567663D-765E-0E02-B889-92DF38D3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88913"/>
            <a:ext cx="8229600" cy="1143000"/>
          </a:xfrm>
        </p:spPr>
        <p:txBody>
          <a:bodyPr/>
          <a:lstStyle/>
          <a:p>
            <a:pPr algn="ctr" eaLnBrk="1" hangingPunct="1"/>
            <a:r>
              <a:rPr lang="pt-BR" altLang="pt-BR"/>
              <a:t>Definições</a:t>
            </a:r>
          </a:p>
        </p:txBody>
      </p:sp>
      <p:sp>
        <p:nvSpPr>
          <p:cNvPr id="4" name="Nuvem 3">
            <a:extLst>
              <a:ext uri="{FF2B5EF4-FFF2-40B4-BE49-F238E27FC236}">
                <a16:creationId xmlns:a16="http://schemas.microsoft.com/office/drawing/2014/main" id="{AAB4DAA2-71C1-CBEA-CCFE-909679DB6FA8}"/>
              </a:ext>
            </a:extLst>
          </p:cNvPr>
          <p:cNvSpPr/>
          <p:nvPr/>
        </p:nvSpPr>
        <p:spPr>
          <a:xfrm>
            <a:off x="1631950" y="1773238"/>
            <a:ext cx="3384550" cy="14398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Cadeia de Suprimentos</a:t>
            </a:r>
          </a:p>
        </p:txBody>
      </p:sp>
      <p:sp>
        <p:nvSpPr>
          <p:cNvPr id="6" name="Nuvem 5">
            <a:extLst>
              <a:ext uri="{FF2B5EF4-FFF2-40B4-BE49-F238E27FC236}">
                <a16:creationId xmlns:a16="http://schemas.microsoft.com/office/drawing/2014/main" id="{ACAB2C6B-DCE7-BA59-C0BB-AF0FBC0EA403}"/>
              </a:ext>
            </a:extLst>
          </p:cNvPr>
          <p:cNvSpPr/>
          <p:nvPr/>
        </p:nvSpPr>
        <p:spPr>
          <a:xfrm>
            <a:off x="4008438" y="4724400"/>
            <a:ext cx="3382962" cy="14414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Gestão da Cadeia de Suprimentos</a:t>
            </a:r>
          </a:p>
        </p:txBody>
      </p:sp>
      <p:sp>
        <p:nvSpPr>
          <p:cNvPr id="7" name="Nuvem 6">
            <a:extLst>
              <a:ext uri="{FF2B5EF4-FFF2-40B4-BE49-F238E27FC236}">
                <a16:creationId xmlns:a16="http://schemas.microsoft.com/office/drawing/2014/main" id="{E69FB4F2-4AED-4B5A-6A88-824A16BBD7D7}"/>
              </a:ext>
            </a:extLst>
          </p:cNvPr>
          <p:cNvSpPr/>
          <p:nvPr/>
        </p:nvSpPr>
        <p:spPr>
          <a:xfrm>
            <a:off x="6672263" y="2492375"/>
            <a:ext cx="3384550" cy="14414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Logística</a:t>
            </a:r>
          </a:p>
        </p:txBody>
      </p:sp>
      <p:sp>
        <p:nvSpPr>
          <p:cNvPr id="7174" name="CaixaDeTexto 7">
            <a:extLst>
              <a:ext uri="{FF2B5EF4-FFF2-40B4-BE49-F238E27FC236}">
                <a16:creationId xmlns:a16="http://schemas.microsoft.com/office/drawing/2014/main" id="{3623EA3A-26D0-CD2D-EDEA-83E8114FE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1" y="1771650"/>
            <a:ext cx="12985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0">
                <a:latin typeface="Constantia" panose="02030602050306030303" pitchFamily="18" charset="0"/>
              </a:rPr>
              <a:t>?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1528B3-B853-BE9A-4BBB-D2B31B63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5838EF-7F6F-4EC1-8093-C4252DDD553A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5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C878628C-4288-9ED5-AE9C-B88FB616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88913"/>
            <a:ext cx="8229600" cy="1143000"/>
          </a:xfrm>
        </p:spPr>
        <p:txBody>
          <a:bodyPr/>
          <a:lstStyle/>
          <a:p>
            <a:pPr algn="ctr" eaLnBrk="1" hangingPunct="1"/>
            <a:r>
              <a:rPr lang="pt-BR" altLang="pt-BR"/>
              <a:t>Cadeia de Suprimentos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567D95-E988-8219-60B6-F7ECE7C86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44676"/>
            <a:ext cx="11385755" cy="4752975"/>
          </a:xfrm>
        </p:spPr>
        <p:txBody>
          <a:bodyPr>
            <a:normAutofit fontScale="85000" lnSpcReduction="10000"/>
          </a:bodyPr>
          <a:lstStyle/>
          <a:p>
            <a:pPr marL="274320" indent="-274320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sz="3200" dirty="0">
                <a:solidFill>
                  <a:srgbClr val="FFFF00"/>
                </a:solidFill>
              </a:rPr>
              <a:t>Conjunto de empresas independentes pela qual o produto passa, envolvendo desde fabricante, depósitos, produtores de componentes e/ou matérias-primas, montadoras, atacadistas, comerciantes até companhias de transporte;</a:t>
            </a:r>
          </a:p>
          <a:p>
            <a:pPr marL="274320" indent="-274320" algn="just">
              <a:buClr>
                <a:schemeClr val="accent3"/>
              </a:buClr>
              <a:buFont typeface="Wingdings 2"/>
              <a:buChar char=""/>
              <a:defRPr/>
            </a:pPr>
            <a:endParaRPr lang="pt-BR" sz="3200" dirty="0">
              <a:solidFill>
                <a:srgbClr val="FFFF00"/>
              </a:solidFill>
            </a:endParaRPr>
          </a:p>
          <a:p>
            <a:pPr marL="274320" indent="-274320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sz="3200" dirty="0">
                <a:solidFill>
                  <a:srgbClr val="FFFF00"/>
                </a:solidFill>
              </a:rPr>
              <a:t>Alinhamento de empresas que levam produtos e serviços ao mercado (</a:t>
            </a:r>
            <a:r>
              <a:rPr lang="pt-BR" sz="3200" dirty="0" err="1">
                <a:solidFill>
                  <a:srgbClr val="FFFF00"/>
                </a:solidFill>
              </a:rPr>
              <a:t>Lambert</a:t>
            </a:r>
            <a:r>
              <a:rPr lang="pt-BR" sz="3200" dirty="0">
                <a:solidFill>
                  <a:srgbClr val="FFFF00"/>
                </a:solidFill>
              </a:rPr>
              <a:t>, Stock e </a:t>
            </a:r>
            <a:r>
              <a:rPr lang="pt-BR" sz="3200" dirty="0" err="1">
                <a:solidFill>
                  <a:srgbClr val="FFFF00"/>
                </a:solidFill>
              </a:rPr>
              <a:t>Ellram</a:t>
            </a:r>
            <a:r>
              <a:rPr lang="pt-BR" sz="3200" dirty="0">
                <a:solidFill>
                  <a:srgbClr val="FFFF00"/>
                </a:solidFill>
              </a:rPr>
              <a:t>, 1998);</a:t>
            </a:r>
          </a:p>
          <a:p>
            <a:pPr marL="274320" indent="-274320" algn="just">
              <a:buClr>
                <a:schemeClr val="accent3"/>
              </a:buClr>
              <a:buFont typeface="Wingdings 2"/>
              <a:buChar char=""/>
              <a:defRPr/>
            </a:pPr>
            <a:endParaRPr lang="pt-BR" sz="3200" dirty="0">
              <a:solidFill>
                <a:srgbClr val="FFFF00"/>
              </a:solidFill>
            </a:endParaRPr>
          </a:p>
          <a:p>
            <a:pPr marL="274320" indent="-274320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sz="3200" dirty="0">
                <a:solidFill>
                  <a:srgbClr val="FFFF00"/>
                </a:solidFill>
              </a:rPr>
              <a:t>Rede de organizações que estão envolvidas, através de ligações de montante a jusante, em diferentes processos e atividades que produzam valor na forma de produtos e serviços ao consumidor final.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0B59A2-4C18-0B77-1A45-ED6CB223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316775-E942-4A82-B5B1-CA5DA8AADC41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6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0B9D23D1-4D85-7155-06D5-A4BD530D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88913"/>
            <a:ext cx="8229600" cy="1143000"/>
          </a:xfrm>
        </p:spPr>
        <p:txBody>
          <a:bodyPr/>
          <a:lstStyle/>
          <a:p>
            <a:pPr algn="ctr" eaLnBrk="1" hangingPunct="1"/>
            <a:r>
              <a:rPr lang="pt-BR" altLang="pt-BR"/>
              <a:t>Cadeia de Suprimentos</a:t>
            </a:r>
          </a:p>
        </p:txBody>
      </p:sp>
      <p:sp>
        <p:nvSpPr>
          <p:cNvPr id="10243" name="Espaço Reservado para Conteúdo 2">
            <a:extLst>
              <a:ext uri="{FF2B5EF4-FFF2-40B4-BE49-F238E27FC236}">
                <a16:creationId xmlns:a16="http://schemas.microsoft.com/office/drawing/2014/main" id="{46F65458-457A-287C-6AED-0DCD4E15C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844676"/>
            <a:ext cx="11211232" cy="4752975"/>
          </a:xfrm>
        </p:spPr>
        <p:txBody>
          <a:bodyPr/>
          <a:lstStyle/>
          <a:p>
            <a:pPr algn="just" eaLnBrk="1" hangingPunct="1"/>
            <a:r>
              <a:rPr lang="pt-BR" altLang="pt-BR" sz="3200" dirty="0">
                <a:solidFill>
                  <a:srgbClr val="FFFF00"/>
                </a:solidFill>
              </a:rPr>
              <a:t>Definição Utilizada:</a:t>
            </a:r>
          </a:p>
          <a:p>
            <a:pPr lvl="1" algn="just" eaLnBrk="1" hangingPunct="1"/>
            <a:r>
              <a:rPr lang="pt-BR" altLang="pt-BR" sz="2800" dirty="0">
                <a:solidFill>
                  <a:srgbClr val="FFFF00"/>
                </a:solidFill>
              </a:rPr>
              <a:t>Um agrupamento de 3 ou mais entidades (organizações ou indivíduos) diretamente envolvidos de montante a jusante nos fluxos de produtos, serviços, finanças e/ou informação para atendimento ao cliente (</a:t>
            </a:r>
            <a:r>
              <a:rPr lang="pt-BR" altLang="pt-BR" sz="2800" dirty="0" err="1">
                <a:solidFill>
                  <a:srgbClr val="FFFF00"/>
                </a:solidFill>
              </a:rPr>
              <a:t>Mentzer</a:t>
            </a:r>
            <a:r>
              <a:rPr lang="pt-BR" altLang="pt-BR" sz="2800" dirty="0">
                <a:solidFill>
                  <a:srgbClr val="FFFF00"/>
                </a:solidFill>
              </a:rPr>
              <a:t> et al, 2001).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0B8734-09F0-F092-E8DB-756054BE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B890DA-D5DE-4CB1-AF6D-0CBF2FCB8935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7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A799FA53-31C5-E6E6-7B5E-62E742CC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88913"/>
            <a:ext cx="8229600" cy="1143000"/>
          </a:xfrm>
        </p:spPr>
        <p:txBody>
          <a:bodyPr/>
          <a:lstStyle/>
          <a:p>
            <a:pPr algn="ctr" eaLnBrk="1" hangingPunct="1"/>
            <a:r>
              <a:rPr lang="pt-BR" altLang="pt-BR"/>
              <a:t>Cadeia de Suprimentos</a:t>
            </a:r>
          </a:p>
        </p:txBody>
      </p:sp>
      <p:grpSp>
        <p:nvGrpSpPr>
          <p:cNvPr id="11267" name="Grupo 22">
            <a:extLst>
              <a:ext uri="{FF2B5EF4-FFF2-40B4-BE49-F238E27FC236}">
                <a16:creationId xmlns:a16="http://schemas.microsoft.com/office/drawing/2014/main" id="{591562AF-15FD-7319-6627-ADEB5E712F7D}"/>
              </a:ext>
            </a:extLst>
          </p:cNvPr>
          <p:cNvGrpSpPr>
            <a:grpSpLocks/>
          </p:cNvGrpSpPr>
          <p:nvPr/>
        </p:nvGrpSpPr>
        <p:grpSpPr bwMode="auto">
          <a:xfrm>
            <a:off x="1337498" y="1643064"/>
            <a:ext cx="9985345" cy="4071937"/>
            <a:chOff x="-186503" y="1643063"/>
            <a:chExt cx="9985345" cy="4071937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3F947433-2E5B-ACC5-A28B-D3E2CA72FF30}"/>
                </a:ext>
              </a:extLst>
            </p:cNvPr>
            <p:cNvSpPr/>
            <p:nvPr/>
          </p:nvSpPr>
          <p:spPr bwMode="auto">
            <a:xfrm>
              <a:off x="3786188" y="3143250"/>
              <a:ext cx="1808327" cy="1214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Organização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7FE40AB-045E-7B02-E11D-415833CCE3FD}"/>
                </a:ext>
              </a:extLst>
            </p:cNvPr>
            <p:cNvSpPr/>
            <p:nvPr/>
          </p:nvSpPr>
          <p:spPr bwMode="auto">
            <a:xfrm>
              <a:off x="6125650" y="3143250"/>
              <a:ext cx="1714500" cy="1214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Consumidor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BACDE48C-4740-0605-E35A-84E37E17C6D0}"/>
                </a:ext>
              </a:extLst>
            </p:cNvPr>
            <p:cNvSpPr/>
            <p:nvPr/>
          </p:nvSpPr>
          <p:spPr bwMode="auto">
            <a:xfrm>
              <a:off x="8146257" y="3143250"/>
              <a:ext cx="1652585" cy="1214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Consumidor Final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51F1BC5-CCE0-5E87-1A01-BC1670F122AB}"/>
                </a:ext>
              </a:extLst>
            </p:cNvPr>
            <p:cNvSpPr/>
            <p:nvPr/>
          </p:nvSpPr>
          <p:spPr bwMode="auto">
            <a:xfrm>
              <a:off x="1704976" y="3143250"/>
              <a:ext cx="1652588" cy="1214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Fornecedor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6E3E9E2-A03A-6772-A0C8-AAB10AFBC92C}"/>
                </a:ext>
              </a:extLst>
            </p:cNvPr>
            <p:cNvSpPr/>
            <p:nvPr/>
          </p:nvSpPr>
          <p:spPr bwMode="auto">
            <a:xfrm>
              <a:off x="-186503" y="3143250"/>
              <a:ext cx="1652588" cy="1214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Primeiro Fornecedor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F9D893C1-F87D-3D46-AABD-6AA15BE7DBA0}"/>
                </a:ext>
              </a:extLst>
            </p:cNvPr>
            <p:cNvCxnSpPr>
              <a:cxnSpLocks/>
              <a:stCxn id="9" idx="6"/>
              <a:endCxn id="6" idx="2"/>
            </p:cNvCxnSpPr>
            <p:nvPr/>
          </p:nvCxnSpPr>
          <p:spPr bwMode="auto">
            <a:xfrm>
              <a:off x="3357564" y="3750469"/>
              <a:ext cx="428624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995511F3-4469-E706-6559-78E236745954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 bwMode="auto">
            <a:xfrm>
              <a:off x="5594515" y="3750469"/>
              <a:ext cx="531135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80" name="CaixaDeTexto 23">
              <a:extLst>
                <a:ext uri="{FF2B5EF4-FFF2-40B4-BE49-F238E27FC236}">
                  <a16:creationId xmlns:a16="http://schemas.microsoft.com/office/drawing/2014/main" id="{3BA30C58-961A-7830-8F24-71C2AA71D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483" y="3773488"/>
              <a:ext cx="30970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300" dirty="0">
                  <a:latin typeface="Book Antiqua" panose="02040602050305030304" pitchFamily="18" charset="0"/>
                </a:rPr>
                <a:t>...</a:t>
              </a:r>
            </a:p>
          </p:txBody>
        </p:sp>
        <p:sp>
          <p:nvSpPr>
            <p:cNvPr id="11281" name="CaixaDeTexto 24">
              <a:extLst>
                <a:ext uri="{FF2B5EF4-FFF2-40B4-BE49-F238E27FC236}">
                  <a16:creationId xmlns:a16="http://schemas.microsoft.com/office/drawing/2014/main" id="{8CE37135-1C84-E0DE-5875-87591C46F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7484" y="3786188"/>
              <a:ext cx="30970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300" dirty="0">
                  <a:latin typeface="Book Antiqua" panose="02040602050305030304" pitchFamily="18" charset="0"/>
                </a:rPr>
                <a:t>...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6AF85013-0025-BC0D-C01B-A0588AE39CAC}"/>
                </a:ext>
              </a:extLst>
            </p:cNvPr>
            <p:cNvSpPr/>
            <p:nvPr/>
          </p:nvSpPr>
          <p:spPr bwMode="auto">
            <a:xfrm>
              <a:off x="2786063" y="4500563"/>
              <a:ext cx="1571625" cy="12144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Agência</a:t>
              </a:r>
            </a:p>
            <a:p>
              <a:pPr algn="ctr">
                <a:defRPr/>
              </a:pPr>
              <a:r>
                <a:rPr lang="pt-BR" sz="1300" dirty="0"/>
                <a:t>Financeira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1D2EE61-23A1-AAE6-3AE2-AA8931097376}"/>
                </a:ext>
              </a:extLst>
            </p:cNvPr>
            <p:cNvSpPr/>
            <p:nvPr/>
          </p:nvSpPr>
          <p:spPr bwMode="auto">
            <a:xfrm>
              <a:off x="5786438" y="4429125"/>
              <a:ext cx="1571625" cy="1214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Empresa Pesquisa Mercado</a:t>
              </a: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BDFBDDB-0A46-4C05-1B03-F2016A696246}"/>
                </a:ext>
              </a:extLst>
            </p:cNvPr>
            <p:cNvSpPr/>
            <p:nvPr/>
          </p:nvSpPr>
          <p:spPr bwMode="auto">
            <a:xfrm>
              <a:off x="4714875" y="1643063"/>
              <a:ext cx="1714500" cy="12144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Operador Logístico Terceiro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FC2A2CF9-B76C-F093-4C8C-6222B81750B2}"/>
                </a:ext>
              </a:extLst>
            </p:cNvPr>
            <p:cNvCxnSpPr>
              <a:cxnSpLocks/>
              <a:stCxn id="6" idx="0"/>
              <a:endCxn id="17" idx="3"/>
            </p:cNvCxnSpPr>
            <p:nvPr/>
          </p:nvCxnSpPr>
          <p:spPr bwMode="auto">
            <a:xfrm flipV="1">
              <a:off x="4690352" y="2679650"/>
              <a:ext cx="275606" cy="463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A201E367-97C5-3AA5-F35B-0D62427892B4}"/>
                </a:ext>
              </a:extLst>
            </p:cNvPr>
            <p:cNvCxnSpPr>
              <a:cxnSpLocks/>
              <a:stCxn id="7" idx="0"/>
              <a:endCxn id="17" idx="5"/>
            </p:cNvCxnSpPr>
            <p:nvPr/>
          </p:nvCxnSpPr>
          <p:spPr bwMode="auto">
            <a:xfrm flipH="1" flipV="1">
              <a:off x="6178292" y="2679650"/>
              <a:ext cx="804608" cy="463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E09A5D0A-5C7C-7C97-E252-A5038EAFC554}"/>
                </a:ext>
              </a:extLst>
            </p:cNvPr>
            <p:cNvCxnSpPr>
              <a:cxnSpLocks/>
              <a:stCxn id="6" idx="5"/>
              <a:endCxn id="16" idx="1"/>
            </p:cNvCxnSpPr>
            <p:nvPr/>
          </p:nvCxnSpPr>
          <p:spPr bwMode="auto">
            <a:xfrm>
              <a:off x="5329692" y="4179838"/>
              <a:ext cx="686905" cy="42713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5F9C25A3-E975-E14A-3829-355DFA5AFF93}"/>
                </a:ext>
              </a:extLst>
            </p:cNvPr>
            <p:cNvCxnSpPr>
              <a:cxnSpLocks/>
              <a:stCxn id="16" idx="7"/>
              <a:endCxn id="8" idx="3"/>
            </p:cNvCxnSpPr>
            <p:nvPr/>
          </p:nvCxnSpPr>
          <p:spPr bwMode="auto">
            <a:xfrm flipV="1">
              <a:off x="7127904" y="4179838"/>
              <a:ext cx="1260368" cy="42713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57B45685-BFD3-BDA6-6829-8083BE242538}"/>
                </a:ext>
              </a:extLst>
            </p:cNvPr>
            <p:cNvCxnSpPr>
              <a:cxnSpLocks/>
              <a:stCxn id="15" idx="7"/>
              <a:endCxn id="6" idx="4"/>
            </p:cNvCxnSpPr>
            <p:nvPr/>
          </p:nvCxnSpPr>
          <p:spPr bwMode="auto">
            <a:xfrm flipV="1">
              <a:off x="4127529" y="4357688"/>
              <a:ext cx="562823" cy="3207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F03A0B38-7ACD-A963-3FFE-A5ECA9A82D7E}"/>
                </a:ext>
              </a:extLst>
            </p:cNvPr>
            <p:cNvCxnSpPr>
              <a:cxnSpLocks/>
              <a:stCxn id="15" idx="1"/>
              <a:endCxn id="9" idx="4"/>
            </p:cNvCxnSpPr>
            <p:nvPr/>
          </p:nvCxnSpPr>
          <p:spPr bwMode="auto">
            <a:xfrm flipH="1" flipV="1">
              <a:off x="2531270" y="4357688"/>
              <a:ext cx="484952" cy="3207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upo 30">
            <a:extLst>
              <a:ext uri="{FF2B5EF4-FFF2-40B4-BE49-F238E27FC236}">
                <a16:creationId xmlns:a16="http://schemas.microsoft.com/office/drawing/2014/main" id="{FE9B1CA0-562B-053B-0A6D-B46ACDE1A65A}"/>
              </a:ext>
            </a:extLst>
          </p:cNvPr>
          <p:cNvGrpSpPr>
            <a:grpSpLocks/>
          </p:cNvGrpSpPr>
          <p:nvPr/>
        </p:nvGrpSpPr>
        <p:grpSpPr bwMode="auto">
          <a:xfrm>
            <a:off x="1123950" y="1579564"/>
            <a:ext cx="8624568" cy="3178966"/>
            <a:chOff x="323528" y="1700808"/>
            <a:chExt cx="8625252" cy="3179123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C952AA41-F530-0593-999B-1C752C8FB36D}"/>
                </a:ext>
              </a:extLst>
            </p:cNvPr>
            <p:cNvSpPr/>
            <p:nvPr/>
          </p:nvSpPr>
          <p:spPr>
            <a:xfrm>
              <a:off x="1988119" y="2863707"/>
              <a:ext cx="6960661" cy="2016224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  <p:sp>
          <p:nvSpPr>
            <p:cNvPr id="25" name="Nuvem 24">
              <a:extLst>
                <a:ext uri="{FF2B5EF4-FFF2-40B4-BE49-F238E27FC236}">
                  <a16:creationId xmlns:a16="http://schemas.microsoft.com/office/drawing/2014/main" id="{98E618ED-73A4-375E-AF3A-09CB1F251907}"/>
                </a:ext>
              </a:extLst>
            </p:cNvPr>
            <p:cNvSpPr/>
            <p:nvPr/>
          </p:nvSpPr>
          <p:spPr>
            <a:xfrm>
              <a:off x="323528" y="1700808"/>
              <a:ext cx="3095871" cy="792201"/>
            </a:xfrm>
            <a:prstGeom prst="cloud">
              <a:avLst/>
            </a:prstGeom>
            <a:solidFill>
              <a:srgbClr val="00B050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rgbClr val="002060"/>
                  </a:solidFill>
                </a:rPr>
                <a:t>CS Imediata</a:t>
              </a:r>
            </a:p>
          </p:txBody>
        </p:sp>
        <p:cxnSp>
          <p:nvCxnSpPr>
            <p:cNvPr id="29" name="Conector em curva 28">
              <a:extLst>
                <a:ext uri="{FF2B5EF4-FFF2-40B4-BE49-F238E27FC236}">
                  <a16:creationId xmlns:a16="http://schemas.microsoft.com/office/drawing/2014/main" id="{77757CEE-EFF9-5F58-B810-B72DA0D754D9}"/>
                </a:ext>
              </a:extLst>
            </p:cNvPr>
            <p:cNvCxnSpPr>
              <a:cxnSpLocks/>
              <a:stCxn id="24" idx="1"/>
              <a:endCxn id="25" idx="1"/>
            </p:cNvCxnSpPr>
            <p:nvPr/>
          </p:nvCxnSpPr>
          <p:spPr>
            <a:xfrm rot="16200000" flipV="1">
              <a:off x="2106068" y="2257562"/>
              <a:ext cx="666812" cy="113602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AD1D3E40-4698-1FB5-7527-F8ECE147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44EFD8-4988-4E94-A252-EDBC0498E60D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8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A799FA53-31C5-E6E6-7B5E-62E742CC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88913"/>
            <a:ext cx="8229600" cy="1143000"/>
          </a:xfrm>
        </p:spPr>
        <p:txBody>
          <a:bodyPr/>
          <a:lstStyle/>
          <a:p>
            <a:pPr algn="ctr" eaLnBrk="1" hangingPunct="1"/>
            <a:r>
              <a:rPr lang="pt-BR" altLang="pt-BR"/>
              <a:t>Cadeia de Suprimentos</a:t>
            </a:r>
          </a:p>
        </p:txBody>
      </p:sp>
      <p:grpSp>
        <p:nvGrpSpPr>
          <p:cNvPr id="11267" name="Grupo 22">
            <a:extLst>
              <a:ext uri="{FF2B5EF4-FFF2-40B4-BE49-F238E27FC236}">
                <a16:creationId xmlns:a16="http://schemas.microsoft.com/office/drawing/2014/main" id="{591562AF-15FD-7319-6627-ADEB5E712F7D}"/>
              </a:ext>
            </a:extLst>
          </p:cNvPr>
          <p:cNvGrpSpPr>
            <a:grpSpLocks/>
          </p:cNvGrpSpPr>
          <p:nvPr/>
        </p:nvGrpSpPr>
        <p:grpSpPr bwMode="auto">
          <a:xfrm>
            <a:off x="1337498" y="1643064"/>
            <a:ext cx="9985345" cy="4071937"/>
            <a:chOff x="-186503" y="1643063"/>
            <a:chExt cx="9985345" cy="4071937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3F947433-2E5B-ACC5-A28B-D3E2CA72FF30}"/>
                </a:ext>
              </a:extLst>
            </p:cNvPr>
            <p:cNvSpPr/>
            <p:nvPr/>
          </p:nvSpPr>
          <p:spPr bwMode="auto">
            <a:xfrm>
              <a:off x="3786188" y="3143250"/>
              <a:ext cx="1808327" cy="1214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Organização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7FE40AB-045E-7B02-E11D-415833CCE3FD}"/>
                </a:ext>
              </a:extLst>
            </p:cNvPr>
            <p:cNvSpPr/>
            <p:nvPr/>
          </p:nvSpPr>
          <p:spPr bwMode="auto">
            <a:xfrm>
              <a:off x="6125650" y="3143250"/>
              <a:ext cx="1714500" cy="1214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Consumidor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BACDE48C-4740-0605-E35A-84E37E17C6D0}"/>
                </a:ext>
              </a:extLst>
            </p:cNvPr>
            <p:cNvSpPr/>
            <p:nvPr/>
          </p:nvSpPr>
          <p:spPr bwMode="auto">
            <a:xfrm>
              <a:off x="8146257" y="3143250"/>
              <a:ext cx="1652585" cy="1214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Consumidor Final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51F1BC5-CCE0-5E87-1A01-BC1670F122AB}"/>
                </a:ext>
              </a:extLst>
            </p:cNvPr>
            <p:cNvSpPr/>
            <p:nvPr/>
          </p:nvSpPr>
          <p:spPr bwMode="auto">
            <a:xfrm>
              <a:off x="1704976" y="3143250"/>
              <a:ext cx="1652588" cy="1214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Fornecedor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6E3E9E2-A03A-6772-A0C8-AAB10AFBC92C}"/>
                </a:ext>
              </a:extLst>
            </p:cNvPr>
            <p:cNvSpPr/>
            <p:nvPr/>
          </p:nvSpPr>
          <p:spPr bwMode="auto">
            <a:xfrm>
              <a:off x="-186503" y="3143250"/>
              <a:ext cx="1652588" cy="1214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Primeiro Fornecedor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F9D893C1-F87D-3D46-AABD-6AA15BE7DBA0}"/>
                </a:ext>
              </a:extLst>
            </p:cNvPr>
            <p:cNvCxnSpPr>
              <a:cxnSpLocks/>
              <a:stCxn id="9" idx="6"/>
              <a:endCxn id="6" idx="2"/>
            </p:cNvCxnSpPr>
            <p:nvPr/>
          </p:nvCxnSpPr>
          <p:spPr bwMode="auto">
            <a:xfrm>
              <a:off x="3357564" y="3750469"/>
              <a:ext cx="428624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995511F3-4469-E706-6559-78E236745954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 bwMode="auto">
            <a:xfrm>
              <a:off x="5594515" y="3750469"/>
              <a:ext cx="531135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80" name="CaixaDeTexto 23">
              <a:extLst>
                <a:ext uri="{FF2B5EF4-FFF2-40B4-BE49-F238E27FC236}">
                  <a16:creationId xmlns:a16="http://schemas.microsoft.com/office/drawing/2014/main" id="{3BA30C58-961A-7830-8F24-71C2AA71D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483" y="3773488"/>
              <a:ext cx="30970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300" dirty="0">
                  <a:latin typeface="Book Antiqua" panose="02040602050305030304" pitchFamily="18" charset="0"/>
                </a:rPr>
                <a:t>...</a:t>
              </a:r>
            </a:p>
          </p:txBody>
        </p:sp>
        <p:sp>
          <p:nvSpPr>
            <p:cNvPr id="11281" name="CaixaDeTexto 24">
              <a:extLst>
                <a:ext uri="{FF2B5EF4-FFF2-40B4-BE49-F238E27FC236}">
                  <a16:creationId xmlns:a16="http://schemas.microsoft.com/office/drawing/2014/main" id="{8CE37135-1C84-E0DE-5875-87591C46F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7484" y="3786188"/>
              <a:ext cx="30970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300" dirty="0">
                  <a:latin typeface="Book Antiqua" panose="02040602050305030304" pitchFamily="18" charset="0"/>
                </a:rPr>
                <a:t>...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6AF85013-0025-BC0D-C01B-A0588AE39CAC}"/>
                </a:ext>
              </a:extLst>
            </p:cNvPr>
            <p:cNvSpPr/>
            <p:nvPr/>
          </p:nvSpPr>
          <p:spPr bwMode="auto">
            <a:xfrm>
              <a:off x="2786063" y="4500563"/>
              <a:ext cx="1571625" cy="12144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Agência</a:t>
              </a:r>
            </a:p>
            <a:p>
              <a:pPr algn="ctr">
                <a:defRPr/>
              </a:pPr>
              <a:r>
                <a:rPr lang="pt-BR" sz="1300" dirty="0"/>
                <a:t>Financeira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1D2EE61-23A1-AAE6-3AE2-AA8931097376}"/>
                </a:ext>
              </a:extLst>
            </p:cNvPr>
            <p:cNvSpPr/>
            <p:nvPr/>
          </p:nvSpPr>
          <p:spPr bwMode="auto">
            <a:xfrm>
              <a:off x="5786438" y="4429125"/>
              <a:ext cx="1571625" cy="1214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Empresa Pesquisa Mercado</a:t>
              </a: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BDFBDDB-0A46-4C05-1B03-F2016A696246}"/>
                </a:ext>
              </a:extLst>
            </p:cNvPr>
            <p:cNvSpPr/>
            <p:nvPr/>
          </p:nvSpPr>
          <p:spPr bwMode="auto">
            <a:xfrm>
              <a:off x="4714875" y="1643063"/>
              <a:ext cx="1714500" cy="12144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300" dirty="0"/>
                <a:t>Operador Logístico Terceiro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FC2A2CF9-B76C-F093-4C8C-6222B81750B2}"/>
                </a:ext>
              </a:extLst>
            </p:cNvPr>
            <p:cNvCxnSpPr>
              <a:cxnSpLocks/>
              <a:stCxn id="6" idx="0"/>
              <a:endCxn id="17" idx="3"/>
            </p:cNvCxnSpPr>
            <p:nvPr/>
          </p:nvCxnSpPr>
          <p:spPr bwMode="auto">
            <a:xfrm flipV="1">
              <a:off x="4690352" y="2679650"/>
              <a:ext cx="275606" cy="463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A201E367-97C5-3AA5-F35B-0D62427892B4}"/>
                </a:ext>
              </a:extLst>
            </p:cNvPr>
            <p:cNvCxnSpPr>
              <a:cxnSpLocks/>
              <a:stCxn id="7" idx="0"/>
              <a:endCxn id="17" idx="5"/>
            </p:cNvCxnSpPr>
            <p:nvPr/>
          </p:nvCxnSpPr>
          <p:spPr bwMode="auto">
            <a:xfrm flipH="1" flipV="1">
              <a:off x="6178292" y="2679650"/>
              <a:ext cx="804608" cy="463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E09A5D0A-5C7C-7C97-E252-A5038EAFC554}"/>
                </a:ext>
              </a:extLst>
            </p:cNvPr>
            <p:cNvCxnSpPr>
              <a:cxnSpLocks/>
              <a:stCxn id="6" idx="5"/>
              <a:endCxn id="16" idx="1"/>
            </p:cNvCxnSpPr>
            <p:nvPr/>
          </p:nvCxnSpPr>
          <p:spPr bwMode="auto">
            <a:xfrm>
              <a:off x="5329692" y="4179838"/>
              <a:ext cx="686905" cy="42713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5F9C25A3-E975-E14A-3829-355DFA5AFF93}"/>
                </a:ext>
              </a:extLst>
            </p:cNvPr>
            <p:cNvCxnSpPr>
              <a:cxnSpLocks/>
              <a:stCxn id="16" idx="7"/>
              <a:endCxn id="8" idx="3"/>
            </p:cNvCxnSpPr>
            <p:nvPr/>
          </p:nvCxnSpPr>
          <p:spPr bwMode="auto">
            <a:xfrm flipV="1">
              <a:off x="7127904" y="4179838"/>
              <a:ext cx="1260368" cy="42713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57B45685-BFD3-BDA6-6829-8083BE242538}"/>
                </a:ext>
              </a:extLst>
            </p:cNvPr>
            <p:cNvCxnSpPr>
              <a:cxnSpLocks/>
              <a:stCxn id="15" idx="7"/>
              <a:endCxn id="6" idx="4"/>
            </p:cNvCxnSpPr>
            <p:nvPr/>
          </p:nvCxnSpPr>
          <p:spPr bwMode="auto">
            <a:xfrm flipV="1">
              <a:off x="4127529" y="4357688"/>
              <a:ext cx="562823" cy="3207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F03A0B38-7ACD-A963-3FFE-A5ECA9A82D7E}"/>
                </a:ext>
              </a:extLst>
            </p:cNvPr>
            <p:cNvCxnSpPr>
              <a:cxnSpLocks/>
              <a:stCxn id="15" idx="1"/>
              <a:endCxn id="9" idx="4"/>
            </p:cNvCxnSpPr>
            <p:nvPr/>
          </p:nvCxnSpPr>
          <p:spPr bwMode="auto">
            <a:xfrm flipH="1" flipV="1">
              <a:off x="2531270" y="4357688"/>
              <a:ext cx="484952" cy="3207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AD1D3E40-4698-1FB5-7527-F8ECE147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44EFD8-4988-4E94-A252-EDBC0498E60D}" type="slidenum">
              <a:rPr lang="pt-BR" altLang="pt-BR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9</a:t>
            </a:fld>
            <a:endParaRPr lang="pt-BR" altLang="pt-B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grpSp>
        <p:nvGrpSpPr>
          <p:cNvPr id="2" name="Grupo 34">
            <a:extLst>
              <a:ext uri="{FF2B5EF4-FFF2-40B4-BE49-F238E27FC236}">
                <a16:creationId xmlns:a16="http://schemas.microsoft.com/office/drawing/2014/main" id="{A5AE3A18-1800-E670-04E3-579115D8F8AA}"/>
              </a:ext>
            </a:extLst>
          </p:cNvPr>
          <p:cNvGrpSpPr>
            <a:grpSpLocks/>
          </p:cNvGrpSpPr>
          <p:nvPr/>
        </p:nvGrpSpPr>
        <p:grpSpPr bwMode="auto">
          <a:xfrm>
            <a:off x="791290" y="1484314"/>
            <a:ext cx="10992671" cy="3641725"/>
            <a:chOff x="-732710" y="1484784"/>
            <a:chExt cx="10992671" cy="3641344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8638EB6-DD30-2941-6848-536F983C55B1}"/>
                </a:ext>
              </a:extLst>
            </p:cNvPr>
            <p:cNvSpPr/>
            <p:nvPr/>
          </p:nvSpPr>
          <p:spPr>
            <a:xfrm>
              <a:off x="-654843" y="2389564"/>
              <a:ext cx="10914804" cy="2736564"/>
            </a:xfrm>
            <a:prstGeom prst="ellipse">
              <a:avLst/>
            </a:prstGeom>
            <a:solidFill>
              <a:srgbClr val="FFC000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" name="Nuvem 4">
              <a:extLst>
                <a:ext uri="{FF2B5EF4-FFF2-40B4-BE49-F238E27FC236}">
                  <a16:creationId xmlns:a16="http://schemas.microsoft.com/office/drawing/2014/main" id="{82C0BCDD-C15A-64B0-A71B-0E0E8675E322}"/>
                </a:ext>
              </a:extLst>
            </p:cNvPr>
            <p:cNvSpPr/>
            <p:nvPr/>
          </p:nvSpPr>
          <p:spPr>
            <a:xfrm>
              <a:off x="-732710" y="1484784"/>
              <a:ext cx="3095625" cy="792079"/>
            </a:xfrm>
            <a:prstGeom prst="cloud">
              <a:avLst/>
            </a:prstGeom>
            <a:solidFill>
              <a:srgbClr val="FFC000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rgbClr val="002060"/>
                  </a:solidFill>
                </a:rPr>
                <a:t>CS Estendida</a:t>
              </a:r>
            </a:p>
          </p:txBody>
        </p:sp>
        <p:cxnSp>
          <p:nvCxnSpPr>
            <p:cNvPr id="13" name="Conector em curva 32">
              <a:extLst>
                <a:ext uri="{FF2B5EF4-FFF2-40B4-BE49-F238E27FC236}">
                  <a16:creationId xmlns:a16="http://schemas.microsoft.com/office/drawing/2014/main" id="{2DDA69D5-4613-50A4-087F-1AA74B7468DB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6200000" flipV="1">
              <a:off x="622196" y="2468927"/>
              <a:ext cx="514305" cy="12849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447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Override1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2012</Words>
  <Application>Microsoft Office PowerPoint</Application>
  <PresentationFormat>Widescreen</PresentationFormat>
  <Paragraphs>292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7" baseType="lpstr">
      <vt:lpstr>Arial</vt:lpstr>
      <vt:lpstr>Book Antiqua</vt:lpstr>
      <vt:lpstr>Century Gothic</vt:lpstr>
      <vt:lpstr>Constantia</vt:lpstr>
      <vt:lpstr>Lucida Sans</vt:lpstr>
      <vt:lpstr>Wingdings</vt:lpstr>
      <vt:lpstr>Wingdings 2</vt:lpstr>
      <vt:lpstr>Trilha de Vapor</vt:lpstr>
      <vt:lpstr>Mejora Continua y Sincronización de Cadenas de Suministros y Operaciones 4.0 en Manufacturas de Origen Agropecuario (MOA) y Servicios Públicos</vt:lpstr>
      <vt:lpstr>CRONOGRAMA</vt:lpstr>
      <vt:lpstr>Clase 3: Procesos esenciales para la gestión de la cadena de suministro</vt:lpstr>
      <vt:lpstr>Roteiro da Apresentação</vt:lpstr>
      <vt:lpstr>Definições</vt:lpstr>
      <vt:lpstr>Cadeia de Suprimentos</vt:lpstr>
      <vt:lpstr>Cadeia de Suprimentos</vt:lpstr>
      <vt:lpstr>Cadeia de Suprimentos</vt:lpstr>
      <vt:lpstr>Cadeia de Suprimentos</vt:lpstr>
      <vt:lpstr>Cadeia de Suprimentos</vt:lpstr>
      <vt:lpstr>Logística &amp; GCS</vt:lpstr>
      <vt:lpstr>Logística &amp; GCS</vt:lpstr>
      <vt:lpstr>Gestão da Cadeia de Suprimentos</vt:lpstr>
      <vt:lpstr>SCM como uma Filosofia de Gestão</vt:lpstr>
      <vt:lpstr>SCM como agrupamento de atividades para Implementar uma Filosofia de Gestão</vt:lpstr>
      <vt:lpstr>Um modelo de SCM</vt:lpstr>
      <vt:lpstr>Compreensão de SCM como Processo de Negócios</vt:lpstr>
      <vt:lpstr>SCM como Agrupamento de Processos de Gestão</vt:lpstr>
      <vt:lpstr>Apresentação do PowerPoint</vt:lpstr>
      <vt:lpstr>Apresentação do PowerPoint</vt:lpstr>
      <vt:lpstr>Apresentação do PowerPoint</vt:lpstr>
      <vt:lpstr>Processo de Gestão da Relação com Fornecedores</vt:lpstr>
      <vt:lpstr>Apresentação do PowerPoint</vt:lpstr>
      <vt:lpstr>Apresentação do PowerPoint</vt:lpstr>
      <vt:lpstr>Processo de Gestão da Relação com Fornecedores</vt:lpstr>
      <vt:lpstr>Apresentação do PowerPoint</vt:lpstr>
      <vt:lpstr>Apresentação do PowerPoint</vt:lpstr>
      <vt:lpstr>Processo de Gestão do Serviço aos Clientes</vt:lpstr>
      <vt:lpstr>Apresentação do PowerPoint</vt:lpstr>
      <vt:lpstr>Apresentação do PowerPoint</vt:lpstr>
      <vt:lpstr>Processo de Gestão da Demanda</vt:lpstr>
      <vt:lpstr>Apresentação do PowerPoint</vt:lpstr>
      <vt:lpstr>Apresentação do PowerPoint</vt:lpstr>
      <vt:lpstr>Processo de Atendimento aos Pedidos</vt:lpstr>
      <vt:lpstr>Apresentação do PowerPoint</vt:lpstr>
      <vt:lpstr>Apresentação do PowerPoint</vt:lpstr>
      <vt:lpstr>Processo de Gestão do Fluxo de Manufatura</vt:lpstr>
      <vt:lpstr>Apresentação do PowerPoint</vt:lpstr>
      <vt:lpstr>Apresentação do PowerPoint</vt:lpstr>
      <vt:lpstr>Processo de Desenvolvimento do Produto e Comercialização</vt:lpstr>
      <vt:lpstr>Apresentação do PowerPoint</vt:lpstr>
      <vt:lpstr>Apresentação do PowerPoint</vt:lpstr>
      <vt:lpstr>Processo de Gestão do Retorno</vt:lpstr>
      <vt:lpstr>Apresentação do PowerPoint</vt:lpstr>
      <vt:lpstr>Apresentação do PowerPoint</vt:lpstr>
      <vt:lpstr>Considerações Finais</vt:lpstr>
      <vt:lpstr>Referências Bibliográficas</vt:lpstr>
      <vt:lpstr>ATIVIDADE para a AULA DE 21/04/2023</vt:lpstr>
      <vt:lpstr>Clase 3: Procesos esenciales para la gestión de la cadena de suministro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Mejora Continua y Sincronización de Cadenas de Suministros y Operaciones 4.0 en Manufacturas de Origen Agropecuario (MOA) y Servicios Públicos</dc:title>
  <dc:creator>Maico Roris Severino</dc:creator>
  <cp:lastModifiedBy>Maico Roris Severino</cp:lastModifiedBy>
  <cp:revision>9</cp:revision>
  <dcterms:created xsi:type="dcterms:W3CDTF">2023-04-16T14:00:15Z</dcterms:created>
  <dcterms:modified xsi:type="dcterms:W3CDTF">2023-04-19T12:22:08Z</dcterms:modified>
</cp:coreProperties>
</file>