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1" r:id="rId4"/>
    <p:sldId id="268" r:id="rId5"/>
    <p:sldId id="269" r:id="rId6"/>
    <p:sldId id="267" r:id="rId7"/>
    <p:sldId id="257" r:id="rId8"/>
    <p:sldId id="259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AC04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FC14-BF79-2542-9936-BC00FDC2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88195-5DFD-634D-B524-853663464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DD7A6-CF3C-F743-94E4-760C9E46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53762-1F8E-434A-825F-7066760E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7D6D1-5051-204C-80EB-0EBEF6C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ACDB-0241-8F4C-A932-5374227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75F2B-3167-D34C-922A-A648AFB3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A30CE-391E-1A45-A606-3412661B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1B704-97A2-EB4D-A70C-8DE99E4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DCAF0-F415-5040-8041-AAE1EDA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29A28-8BDF-184B-9469-8D19CCFA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B5857-6063-DD47-B2A0-FD0A857A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FF5AD-AF09-784B-9DBD-BD0BB636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6C9F8-AFB4-8C40-9319-AA1B412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4BCA9-4847-7B41-A331-1B4CB053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B360-F886-904E-9B9A-FABE1D86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D2302-EEA4-4246-AF3B-C12BB1BA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0ADD9-97A9-8747-B18E-17525DE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7BAD7-CF1B-9948-BB46-3B222FB9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D61B3-5156-6E44-9331-914A4F1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7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00DD-14D3-944E-8047-FF114A3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D0EDC-AA2F-CF48-AE5D-DCF3E8C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2C2B1-5B52-564C-AE15-8B5A1A51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13F1C-95CB-B04E-AD62-32AE058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9F430-67AB-184A-AF91-9BFF3D0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9620-FAD2-274F-B1C0-E45D07F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328A9-59D4-5944-96CE-5FA90228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E24848-7FE4-6548-A844-1D426C90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65F55-3667-DC4A-8B8A-F156BC3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CDDC0-0B0C-E341-B8A0-93575B0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8531-E9A3-A044-A592-8D016E8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5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E9C-37A6-484A-A419-2C2C650C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8F607-3340-E249-A963-9BB9376E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19340-70B4-1548-BC55-2CB12ADD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F595B-E21E-3147-AA2F-A375A404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237601-3AD9-2C46-BCA5-AC5BB6C4A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1CA3D3-590C-A040-AACE-EDA9FB9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ED6700-7C73-5B41-9B9F-958806F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011A35-7AE4-B44F-94B4-9D043567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5C4C7-8C08-5540-9CF1-E4FE1D56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EBFA73-7B64-844E-B48C-EB442A2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0741C3-4387-B74F-BBBF-76433C05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66911-8927-DD41-9094-1F810A2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8E9600-76F7-3C40-8E21-6095DC1B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AEA678-816D-4748-8A5F-9B1409EA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F7C81F-A33E-0840-ADBE-41942D90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B349-6FA7-D341-ACD3-04DEC43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9FCFA-26BC-C441-8371-3D5CC2CE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14EDE-59A4-7C4E-A7D1-A5EFAE1E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F6583-AEF1-314C-B60D-86CF2A43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4FDA9-CBA1-EF40-BEEB-3388192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63D93-AFC9-1D4F-8506-ED7ACC0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9A43-B910-AB42-B312-FFC7BF10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98981E-0541-0847-A084-690BD4D6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FF11C1-DDFD-D44A-B2F2-59BC9BE55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18D2F-B2A3-D04E-8B52-2814B26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D893E-98FC-D14F-B9CB-9FBDB12C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DCE370-D8AD-B64B-81B9-1FF638B6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C1DB93-61AC-AB4D-BFA5-FD8AAB6B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6D3E2-51EB-ED40-BA7D-DB0FFD0B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4B543-4925-774A-B9F8-9EA9E453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6D467-AD41-A744-BC30-6535F409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B5E3B-09BA-1E49-A0AA-692F09C2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s://en.wikipedia.org/wiki/Oracle_SQL_Developer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66580E-8E50-4CCD-9C61-AA9D8CAA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4" t="9091" r="1868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6E0B2-D571-47E0-AE0E-337DF03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Corretora</a:t>
            </a:r>
            <a:r>
              <a:rPr lang="en-US" sz="4800" b="1" dirty="0"/>
              <a:t> de </a:t>
            </a:r>
            <a:r>
              <a:rPr lang="en-US" sz="4800" b="1" dirty="0" err="1"/>
              <a:t>Valores</a:t>
            </a:r>
            <a:br>
              <a:rPr lang="en-US" sz="4800" b="1" dirty="0"/>
            </a:br>
            <a:r>
              <a:rPr lang="en-US" sz="4800" b="1" dirty="0"/>
              <a:t>Data Driven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7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2981E-B827-45F2-B35A-00D9AF2A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 r="23298" b="20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Quem sou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Desafios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O que faremos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Como faremos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DB1B186-CAA7-441E-92B6-007C8DB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30734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3600" b="1" dirty="0"/>
              <a:t>Agenda</a:t>
            </a:r>
            <a:br>
              <a:rPr lang="pt-BR" sz="3600" b="1" dirty="0"/>
            </a:b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458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552877D-A464-4D26-BA8A-74AB75BA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57"/>
            <a:ext cx="12192000" cy="3263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16">
            <a:extLst>
              <a:ext uri="{FF2B5EF4-FFF2-40B4-BE49-F238E27FC236}">
                <a16:creationId xmlns:a16="http://schemas.microsoft.com/office/drawing/2014/main" id="{D89C2A40-011A-4492-9D75-E176C0FA42D4}"/>
              </a:ext>
            </a:extLst>
          </p:cNvPr>
          <p:cNvSpPr txBox="1"/>
          <p:nvPr/>
        </p:nvSpPr>
        <p:spPr>
          <a:xfrm>
            <a:off x="1022114" y="4305025"/>
            <a:ext cx="2809739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2800" dirty="0"/>
              <a:t>Ricardo Rocha</a:t>
            </a:r>
            <a:br>
              <a:rPr lang="pt-BR" sz="2800" dirty="0"/>
            </a:br>
            <a:r>
              <a:rPr lang="pt-BR" sz="2000" b="1" dirty="0"/>
              <a:t>Data </a:t>
            </a:r>
            <a:r>
              <a:rPr lang="pt-BR" sz="2000" b="1" dirty="0" err="1"/>
              <a:t>Engineer</a:t>
            </a:r>
            <a:endParaRPr lang="pt-BR" sz="2000" b="1" dirty="0">
              <a:solidFill>
                <a:schemeClr val="accent6">
                  <a:lumOff val="-9568"/>
                </a:schemeClr>
              </a:solidFill>
            </a:endParaRPr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pt-BR" sz="2800" dirty="0"/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pic>
        <p:nvPicPr>
          <p:cNvPr id="8" name="Picture 10" descr="Picture 10">
            <a:extLst>
              <a:ext uri="{FF2B5EF4-FFF2-40B4-BE49-F238E27FC236}">
                <a16:creationId xmlns:a16="http://schemas.microsoft.com/office/drawing/2014/main" id="{94B9B249-12A9-4EE3-B5D6-139FE8ED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098" y="3928185"/>
            <a:ext cx="815695" cy="815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CADE30AD-5A8B-4CAA-91F6-8156C46239A6}"/>
              </a:ext>
            </a:extLst>
          </p:cNvPr>
          <p:cNvSpPr txBox="1"/>
          <p:nvPr/>
        </p:nvSpPr>
        <p:spPr>
          <a:xfrm>
            <a:off x="5859793" y="4141284"/>
            <a:ext cx="320414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1600" dirty="0"/>
              <a:t>https://linkedin.com/in/</a:t>
            </a:r>
            <a:r>
              <a:rPr lang="pt-BR" sz="1600" dirty="0" err="1"/>
              <a:t>ricardolrocha</a:t>
            </a:r>
            <a:endParaRPr sz="1600" dirty="0"/>
          </a:p>
        </p:txBody>
      </p:sp>
      <p:pic>
        <p:nvPicPr>
          <p:cNvPr id="10" name="Picture 12" descr="Picture 12">
            <a:extLst>
              <a:ext uri="{FF2B5EF4-FFF2-40B4-BE49-F238E27FC236}">
                <a16:creationId xmlns:a16="http://schemas.microsoft.com/office/drawing/2014/main" id="{CA576352-55B5-4D9F-BCD5-E3FD71E58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316" y="4713521"/>
            <a:ext cx="683257" cy="68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7">
            <a:extLst>
              <a:ext uri="{FF2B5EF4-FFF2-40B4-BE49-F238E27FC236}">
                <a16:creationId xmlns:a16="http://schemas.microsoft.com/office/drawing/2014/main" id="{60E93EC0-2E07-4555-9746-9BD84D38C481}"/>
              </a:ext>
            </a:extLst>
          </p:cNvPr>
          <p:cNvSpPr txBox="1"/>
          <p:nvPr/>
        </p:nvSpPr>
        <p:spPr>
          <a:xfrm>
            <a:off x="5859793" y="4901051"/>
            <a:ext cx="21198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pt-BR" sz="1600" dirty="0"/>
              <a:t>rirocha89</a:t>
            </a:r>
            <a:r>
              <a:rPr sz="1600" dirty="0"/>
              <a:t>@</a:t>
            </a:r>
            <a:r>
              <a:rPr lang="pt-BR" sz="1600" dirty="0"/>
              <a:t>hotmail.com</a:t>
            </a:r>
            <a:endParaRPr sz="1600" dirty="0"/>
          </a:p>
        </p:txBody>
      </p:sp>
      <p:sp>
        <p:nvSpPr>
          <p:cNvPr id="12" name="CaixaDeTexto 18">
            <a:extLst>
              <a:ext uri="{FF2B5EF4-FFF2-40B4-BE49-F238E27FC236}">
                <a16:creationId xmlns:a16="http://schemas.microsoft.com/office/drawing/2014/main" id="{20291E63-A09C-4B7A-A8A1-8EED4D54EE5E}"/>
              </a:ext>
            </a:extLst>
          </p:cNvPr>
          <p:cNvSpPr txBox="1"/>
          <p:nvPr/>
        </p:nvSpPr>
        <p:spPr>
          <a:xfrm>
            <a:off x="1075548" y="4782078"/>
            <a:ext cx="923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600">
                <a:solidFill>
                  <a:srgbClr val="44546A"/>
                </a:solidFill>
              </a:defRPr>
            </a:pPr>
            <a:endParaRPr sz="2000" b="1" dirty="0">
              <a:solidFill>
                <a:schemeClr val="accent6">
                  <a:lumOff val="-9568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034C20E-0AD9-40D7-8BB7-EEAF23325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43" y="5529215"/>
            <a:ext cx="742950" cy="74295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5EDB1D3-8CC5-4157-AF45-A791560ADAF8}"/>
              </a:ext>
            </a:extLst>
          </p:cNvPr>
          <p:cNvSpPr/>
          <p:nvPr/>
        </p:nvSpPr>
        <p:spPr>
          <a:xfrm>
            <a:off x="5859793" y="5608302"/>
            <a:ext cx="3302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https://www.youracclaim.com/users/ricardo-luiz-de-oliveira-rocha/badges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B53C7C-BAFD-4804-876F-3DF05C7E6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433" y="2001615"/>
            <a:ext cx="2196861" cy="2196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7504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/>
              <a:t>Desafios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3DF50C-1DA3-4FCD-A548-911442DA2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35510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6094105" y="242081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/>
              <a:t>Tornar</a:t>
            </a:r>
            <a:r>
              <a:rPr lang="en-US" sz="2400" dirty="0"/>
              <a:t>-se Data Driven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Diversas</a:t>
            </a:r>
            <a:r>
              <a:rPr lang="en-US" sz="2400" dirty="0"/>
              <a:t> Fontes de Dados – Externa, </a:t>
            </a:r>
            <a:r>
              <a:rPr lang="en-US" sz="2400" dirty="0" err="1"/>
              <a:t>Interna</a:t>
            </a:r>
            <a:r>
              <a:rPr lang="en-US" sz="2400" dirty="0"/>
              <a:t> e Data Warehouse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Diretorias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Democratização</a:t>
            </a:r>
            <a:r>
              <a:rPr lang="en-US" sz="2400" dirty="0"/>
              <a:t> do </a:t>
            </a:r>
            <a:r>
              <a:rPr lang="en-US" sz="2400" dirty="0" err="1"/>
              <a:t>Uso</a:t>
            </a:r>
            <a:r>
              <a:rPr lang="en-US" sz="2400" dirty="0"/>
              <a:t> do dado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Dados </a:t>
            </a:r>
            <a:r>
              <a:rPr lang="en-US" sz="2400" dirty="0" err="1"/>
              <a:t>Sensíveis</a:t>
            </a:r>
            <a:r>
              <a:rPr lang="en-US" sz="2400" dirty="0"/>
              <a:t> e </a:t>
            </a:r>
            <a:r>
              <a:rPr lang="en-US" sz="2400" dirty="0" err="1"/>
              <a:t>Sigilosos</a:t>
            </a:r>
            <a:endParaRPr lang="en-US" sz="2400" dirty="0"/>
          </a:p>
          <a:p>
            <a:pPr marL="457200"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1">
            <a:extLst>
              <a:ext uri="{FF2B5EF4-FFF2-40B4-BE49-F238E27FC236}">
                <a16:creationId xmlns:a16="http://schemas.microsoft.com/office/drawing/2014/main" id="{A0D514A9-4919-4038-A0D1-46D38908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77B9965F-0DCF-4A29-88A6-7AD7FD2E2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84CE95CC-1D5A-46C5-A001-AA81C3C8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3FC6CC48-84C1-4F23-9059-5396C078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371094" y="2718053"/>
            <a:ext cx="4620784" cy="368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/>
              <a:t>Modelagem de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Origem dos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Batch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Real Time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Disponibilização dos Dados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Self-BI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Premissas de Segurança da Informação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65A264-76EB-4C49-BE32-E9B6B896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" r="190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97621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O que Faremos</a:t>
            </a:r>
            <a:br>
              <a:rPr lang="pt-BR" sz="3600" b="1" dirty="0"/>
            </a:b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2498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DACF74-F237-4730-A1C2-2C2B074CD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8" r="41103" b="640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AB0906-1104-4618-945C-01B1A3BB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7349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Premissas</a:t>
            </a:r>
            <a:br>
              <a:rPr lang="pt-BR" sz="4000" b="1" dirty="0"/>
            </a:br>
            <a:r>
              <a:rPr lang="pt-BR" sz="4000" b="1" dirty="0"/>
              <a:t>de Segurança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057699" cy="336550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Identity</a:t>
            </a:r>
            <a:r>
              <a:rPr lang="pt-BR" sz="2400" dirty="0"/>
              <a:t> Access Management – IAM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400" dirty="0"/>
              <a:t>Key Management Service - KMS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Transport</a:t>
            </a:r>
            <a:r>
              <a:rPr lang="pt-BR" sz="2400" dirty="0"/>
              <a:t> </a:t>
            </a:r>
            <a:r>
              <a:rPr lang="pt-BR" sz="2400" dirty="0" err="1"/>
              <a:t>Layer</a:t>
            </a:r>
            <a:r>
              <a:rPr lang="pt-BR" sz="2400" dirty="0"/>
              <a:t> Security – TLS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Virtual Private Cloud – VPC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187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372858A-E48E-A74B-8106-3E5D0C57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29" y="155436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3B9E2A4-52D7-2C49-B3E8-AE6295FB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0" y="1299045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fatihmehmetkose/debezium-aws-rds-config-scripts">
            <a:extLst>
              <a:ext uri="{FF2B5EF4-FFF2-40B4-BE49-F238E27FC236}">
                <a16:creationId xmlns:a16="http://schemas.microsoft.com/office/drawing/2014/main" id="{66DEE4B0-CE54-E34A-8A21-D7DF9A0B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2" y="3579063"/>
            <a:ext cx="1374775" cy="4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27B60-E10B-654D-B79E-19FC7ECD4180}"/>
              </a:ext>
            </a:extLst>
          </p:cNvPr>
          <p:cNvSpPr txBox="1"/>
          <p:nvPr/>
        </p:nvSpPr>
        <p:spPr>
          <a:xfrm>
            <a:off x="5157389" y="226348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RAW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A0C121-69D4-1548-BEF6-72A3D34F793F}"/>
              </a:ext>
            </a:extLst>
          </p:cNvPr>
          <p:cNvSpPr txBox="1"/>
          <p:nvPr/>
        </p:nvSpPr>
        <p:spPr>
          <a:xfrm>
            <a:off x="6922937" y="2014095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9EF32D-44F8-ED46-98ED-16E7CFF97767}"/>
              </a:ext>
            </a:extLst>
          </p:cNvPr>
          <p:cNvSpPr txBox="1"/>
          <p:nvPr/>
        </p:nvSpPr>
        <p:spPr>
          <a:xfrm>
            <a:off x="-47336" y="5245155"/>
            <a:ext cx="167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BANCOS NOSQL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B41963-A043-2442-92EF-FDC6A010344C}"/>
              </a:ext>
            </a:extLst>
          </p:cNvPr>
          <p:cNvSpPr txBox="1"/>
          <p:nvPr/>
        </p:nvSpPr>
        <p:spPr>
          <a:xfrm>
            <a:off x="1798020" y="382661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CDC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76A65A-07AC-0746-980E-B797370A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53" y="2499538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endendo o Apache Kafka II. No meu artigo anterior expliquei um… | by  Leonardo Mello Gaona | luizalabs | Medium">
            <a:extLst>
              <a:ext uri="{FF2B5EF4-FFF2-40B4-BE49-F238E27FC236}">
                <a16:creationId xmlns:a16="http://schemas.microsoft.com/office/drawing/2014/main" id="{A95B4711-0DF6-6C4C-97C3-DEA67F1C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29" y="3255122"/>
            <a:ext cx="1052596" cy="1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Angulado 16">
            <a:extLst>
              <a:ext uri="{FF2B5EF4-FFF2-40B4-BE49-F238E27FC236}">
                <a16:creationId xmlns:a16="http://schemas.microsoft.com/office/drawing/2014/main" id="{A84C1689-3B4E-F347-85E3-1DDEFA2926ED}"/>
              </a:ext>
            </a:extLst>
          </p:cNvPr>
          <p:cNvCxnSpPr>
            <a:stCxn id="1028" idx="2"/>
            <a:endCxn id="1032" idx="1"/>
          </p:cNvCxnSpPr>
          <p:nvPr/>
        </p:nvCxnSpPr>
        <p:spPr>
          <a:xfrm rot="16200000" flipH="1">
            <a:off x="5771205" y="2290792"/>
            <a:ext cx="84573" cy="6945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ompute, copy, emr, networking icon - Free download">
            <a:extLst>
              <a:ext uri="{FF2B5EF4-FFF2-40B4-BE49-F238E27FC236}">
                <a16:creationId xmlns:a16="http://schemas.microsoft.com/office/drawing/2014/main" id="{BDFDC40B-A4C2-AE4C-8C92-779B7495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61" y="3214503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E76682-DF2A-E042-B3B7-FA35DFAA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15" y="3260481"/>
            <a:ext cx="649408" cy="3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90D12AF0-03C3-5F43-9145-AAE6DA6B63C4}"/>
              </a:ext>
            </a:extLst>
          </p:cNvPr>
          <p:cNvCxnSpPr>
            <a:cxnSpLocks/>
            <a:stCxn id="1038" idx="0"/>
            <a:endCxn id="1032" idx="2"/>
          </p:cNvCxnSpPr>
          <p:nvPr/>
        </p:nvCxnSpPr>
        <p:spPr>
          <a:xfrm rot="5400000" flipH="1" flipV="1">
            <a:off x="6451193" y="3036940"/>
            <a:ext cx="353359" cy="1769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B7CB4B1-AFEE-B248-BF38-1D06D200C2F5}"/>
              </a:ext>
            </a:extLst>
          </p:cNvPr>
          <p:cNvCxnSpPr>
            <a:cxnSpLocks/>
            <a:stCxn id="1030" idx="3"/>
            <a:endCxn id="1036" idx="1"/>
          </p:cNvCxnSpPr>
          <p:nvPr/>
        </p:nvCxnSpPr>
        <p:spPr>
          <a:xfrm>
            <a:off x="2655177" y="3781420"/>
            <a:ext cx="3263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D4ACE5C-523D-B543-8A80-CA943F9F6197}"/>
              </a:ext>
            </a:extLst>
          </p:cNvPr>
          <p:cNvCxnSpPr>
            <a:cxnSpLocks/>
          </p:cNvCxnSpPr>
          <p:nvPr/>
        </p:nvCxnSpPr>
        <p:spPr>
          <a:xfrm flipV="1">
            <a:off x="3267220" y="1922448"/>
            <a:ext cx="448744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9B5FFA4E-9C90-FA45-A0B1-EF39C227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4" y="493234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Angulado 56">
            <a:extLst>
              <a:ext uri="{FF2B5EF4-FFF2-40B4-BE49-F238E27FC236}">
                <a16:creationId xmlns:a16="http://schemas.microsoft.com/office/drawing/2014/main" id="{975B5BAD-C129-7F4B-9913-59EF3290E025}"/>
              </a:ext>
            </a:extLst>
          </p:cNvPr>
          <p:cNvCxnSpPr>
            <a:cxnSpLocks/>
          </p:cNvCxnSpPr>
          <p:nvPr/>
        </p:nvCxnSpPr>
        <p:spPr>
          <a:xfrm>
            <a:off x="3964304" y="3801842"/>
            <a:ext cx="2264221" cy="1597874"/>
          </a:xfrm>
          <a:prstGeom prst="bentConnector3">
            <a:avLst>
              <a:gd name="adj1" fmla="val 1777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8E9B6950-24A0-6946-B7B5-3BB77ACD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7" y="4686528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A1453EE-C193-AB4C-A9CD-91AC475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41" y="5973746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53F7CDE0-673C-B045-B181-4B76D124C403}"/>
              </a:ext>
            </a:extLst>
          </p:cNvPr>
          <p:cNvSpPr txBox="1"/>
          <p:nvPr/>
        </p:nvSpPr>
        <p:spPr>
          <a:xfrm>
            <a:off x="6081325" y="5716087"/>
            <a:ext cx="118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Streaming</a:t>
            </a:r>
          </a:p>
        </p:txBody>
      </p:sp>
      <p:pic>
        <p:nvPicPr>
          <p:cNvPr id="63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F437490F-DACE-C14D-9DB6-BD204C43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97" y="464591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0CD6DEC0-C6CA-F54E-96CF-93D25F9D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23" y="5108276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Angulado 65">
            <a:extLst>
              <a:ext uri="{FF2B5EF4-FFF2-40B4-BE49-F238E27FC236}">
                <a16:creationId xmlns:a16="http://schemas.microsoft.com/office/drawing/2014/main" id="{DAE469B4-AF82-094E-8DDE-69BF1CB04ECD}"/>
              </a:ext>
            </a:extLst>
          </p:cNvPr>
          <p:cNvCxnSpPr>
            <a:cxnSpLocks/>
          </p:cNvCxnSpPr>
          <p:nvPr/>
        </p:nvCxnSpPr>
        <p:spPr>
          <a:xfrm flipV="1">
            <a:off x="7086770" y="5449148"/>
            <a:ext cx="781099" cy="19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>
            <a:extLst>
              <a:ext uri="{FF2B5EF4-FFF2-40B4-BE49-F238E27FC236}">
                <a16:creationId xmlns:a16="http://schemas.microsoft.com/office/drawing/2014/main" id="{618DD7E5-78EC-C543-82DC-2D2BF741818F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9015616" y="5089493"/>
            <a:ext cx="1263589" cy="3616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>
            <a:extLst>
              <a:ext uri="{FF2B5EF4-FFF2-40B4-BE49-F238E27FC236}">
                <a16:creationId xmlns:a16="http://schemas.microsoft.com/office/drawing/2014/main" id="{012555B2-9336-BF4F-8C90-736003982900}"/>
              </a:ext>
            </a:extLst>
          </p:cNvPr>
          <p:cNvCxnSpPr>
            <a:cxnSpLocks/>
            <a:endCxn id="1030" idx="1"/>
          </p:cNvCxnSpPr>
          <p:nvPr/>
        </p:nvCxnSpPr>
        <p:spPr>
          <a:xfrm rot="5400000" flipH="1" flipV="1">
            <a:off x="604188" y="3969703"/>
            <a:ext cx="864496" cy="4879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26E56F2-7E80-6A43-9209-B58DE43F8817}"/>
              </a:ext>
            </a:extLst>
          </p:cNvPr>
          <p:cNvSpPr txBox="1"/>
          <p:nvPr/>
        </p:nvSpPr>
        <p:spPr>
          <a:xfrm>
            <a:off x="9504095" y="5597531"/>
            <a:ext cx="231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CURATED_STREAMING</a:t>
            </a:r>
          </a:p>
        </p:txBody>
      </p:sp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45" y="1266356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769509F2-7E60-E44B-9A2E-5BA20601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83" y="1635422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Angulado 79">
            <a:extLst>
              <a:ext uri="{FF2B5EF4-FFF2-40B4-BE49-F238E27FC236}">
                <a16:creationId xmlns:a16="http://schemas.microsoft.com/office/drawing/2014/main" id="{36D68F44-10A9-5E41-9A0D-9733ACD5682E}"/>
              </a:ext>
            </a:extLst>
          </p:cNvPr>
          <p:cNvCxnSpPr>
            <a:cxnSpLocks/>
            <a:stCxn id="7" idx="3"/>
            <a:endCxn id="79" idx="1"/>
          </p:cNvCxnSpPr>
          <p:nvPr/>
        </p:nvCxnSpPr>
        <p:spPr>
          <a:xfrm flipV="1">
            <a:off x="7906120" y="1816225"/>
            <a:ext cx="560263" cy="352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stCxn id="79" idx="3"/>
            <a:endCxn id="1046" idx="1"/>
          </p:cNvCxnSpPr>
          <p:nvPr/>
        </p:nvCxnSpPr>
        <p:spPr>
          <a:xfrm>
            <a:off x="9402391" y="1816225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10091599" y="2213225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pic>
        <p:nvPicPr>
          <p:cNvPr id="94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A2A49837-D8F7-8344-B36E-0F99F0FA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86" y="295601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738ECBAA-89B3-0846-AEB5-AB50571B0998}"/>
              </a:ext>
            </a:extLst>
          </p:cNvPr>
          <p:cNvSpPr txBox="1"/>
          <p:nvPr/>
        </p:nvSpPr>
        <p:spPr>
          <a:xfrm>
            <a:off x="8385170" y="3798691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SANDBOX</a:t>
            </a:r>
          </a:p>
        </p:txBody>
      </p:sp>
      <p:cxnSp>
        <p:nvCxnSpPr>
          <p:cNvPr id="96" name="Conector Angulado 95">
            <a:extLst>
              <a:ext uri="{FF2B5EF4-FFF2-40B4-BE49-F238E27FC236}">
                <a16:creationId xmlns:a16="http://schemas.microsoft.com/office/drawing/2014/main" id="{10D6E465-2798-584F-96D8-0A9D81E59288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rot="5400000">
            <a:off x="8454892" y="2476523"/>
            <a:ext cx="958990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D664E9D-2DDA-DF4E-9E35-F544B9AC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79" y="3152438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Angulado 101">
            <a:extLst>
              <a:ext uri="{FF2B5EF4-FFF2-40B4-BE49-F238E27FC236}">
                <a16:creationId xmlns:a16="http://schemas.microsoft.com/office/drawing/2014/main" id="{715A1F3E-F395-0A42-88A9-B5C7EA17D04A}"/>
              </a:ext>
            </a:extLst>
          </p:cNvPr>
          <p:cNvCxnSpPr>
            <a:cxnSpLocks/>
            <a:stCxn id="94" idx="3"/>
            <a:endCxn id="1050" idx="1"/>
          </p:cNvCxnSpPr>
          <p:nvPr/>
        </p:nvCxnSpPr>
        <p:spPr>
          <a:xfrm>
            <a:off x="9455086" y="3476718"/>
            <a:ext cx="499393" cy="543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0">
            <a:extLst>
              <a:ext uri="{FF2B5EF4-FFF2-40B4-BE49-F238E27FC236}">
                <a16:creationId xmlns:a16="http://schemas.microsoft.com/office/drawing/2014/main" id="{D71A0017-6E21-774B-95C1-8E48BF35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84" y="5916819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A9C7D1D2-8C0A-9F41-91D1-C7AAF107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9" y="1161966"/>
            <a:ext cx="1106569" cy="110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ector Angulado 109">
            <a:extLst>
              <a:ext uri="{FF2B5EF4-FFF2-40B4-BE49-F238E27FC236}">
                <a16:creationId xmlns:a16="http://schemas.microsoft.com/office/drawing/2014/main" id="{9BA302A5-E19C-5047-BB3B-0A742D7BE2C9}"/>
              </a:ext>
            </a:extLst>
          </p:cNvPr>
          <p:cNvCxnSpPr>
            <a:cxnSpLocks/>
            <a:stCxn id="117" idx="2"/>
            <a:endCxn id="1030" idx="0"/>
          </p:cNvCxnSpPr>
          <p:nvPr/>
        </p:nvCxnSpPr>
        <p:spPr>
          <a:xfrm rot="16200000" flipH="1">
            <a:off x="1164648" y="2775921"/>
            <a:ext cx="348586" cy="125769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7630ED2-7422-4A43-9704-9D573705A672}"/>
              </a:ext>
            </a:extLst>
          </p:cNvPr>
          <p:cNvSpPr txBox="1"/>
          <p:nvPr/>
        </p:nvSpPr>
        <p:spPr>
          <a:xfrm>
            <a:off x="19583" y="2861145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BANCOS SQL</a:t>
            </a:r>
          </a:p>
        </p:txBody>
      </p:sp>
      <p:cxnSp>
        <p:nvCxnSpPr>
          <p:cNvPr id="121" name="Conector Angulado 120">
            <a:extLst>
              <a:ext uri="{FF2B5EF4-FFF2-40B4-BE49-F238E27FC236}">
                <a16:creationId xmlns:a16="http://schemas.microsoft.com/office/drawing/2014/main" id="{32E417D2-6BE0-6B4E-84DB-C4C1B080F87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330232" y="1358777"/>
            <a:ext cx="219643" cy="15522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ompute, copy, emr, networking icon - Free download">
            <a:extLst>
              <a:ext uri="{FF2B5EF4-FFF2-40B4-BE49-F238E27FC236}">
                <a16:creationId xmlns:a16="http://schemas.microsoft.com/office/drawing/2014/main" id="{2BCBC9B1-92A1-1E4E-9A9E-0DC9D62F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69" y="1796563"/>
            <a:ext cx="1191914" cy="11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Compute, copy, emr, networking icon - Free download">
            <a:extLst>
              <a:ext uri="{FF2B5EF4-FFF2-40B4-BE49-F238E27FC236}">
                <a16:creationId xmlns:a16="http://schemas.microsoft.com/office/drawing/2014/main" id="{FE97DB98-478E-E24B-AEB0-51C8E171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80" y="5374226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Compute, copy, emr, networking icon - Free download">
            <a:extLst>
              <a:ext uri="{FF2B5EF4-FFF2-40B4-BE49-F238E27FC236}">
                <a16:creationId xmlns:a16="http://schemas.microsoft.com/office/drawing/2014/main" id="{A6C111A7-80B5-6B4C-B5BC-8C4B7AEC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0" y="5879882"/>
            <a:ext cx="860497" cy="8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>
            <a:extLst>
              <a:ext uri="{FF2B5EF4-FFF2-40B4-BE49-F238E27FC236}">
                <a16:creationId xmlns:a16="http://schemas.microsoft.com/office/drawing/2014/main" id="{41B94614-C8B1-E746-8C00-EF32740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4" y="662317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365 Última versão 2021 - Download gratuito e análise">
            <a:extLst>
              <a:ext uri="{FF2B5EF4-FFF2-40B4-BE49-F238E27FC236}">
                <a16:creationId xmlns:a16="http://schemas.microsoft.com/office/drawing/2014/main" id="{2163BAB7-FC34-D74B-A9BE-1E72F2B7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2" y="612558"/>
            <a:ext cx="586295" cy="5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Conector Angulado 71">
            <a:extLst>
              <a:ext uri="{FF2B5EF4-FFF2-40B4-BE49-F238E27FC236}">
                <a16:creationId xmlns:a16="http://schemas.microsoft.com/office/drawing/2014/main" id="{C9E5376F-5302-7E49-B5FF-13829AA7D80B}"/>
              </a:ext>
            </a:extLst>
          </p:cNvPr>
          <p:cNvCxnSpPr>
            <a:cxnSpLocks/>
            <a:stCxn id="2052" idx="3"/>
            <a:endCxn id="70" idx="1"/>
          </p:cNvCxnSpPr>
          <p:nvPr/>
        </p:nvCxnSpPr>
        <p:spPr>
          <a:xfrm flipV="1">
            <a:off x="974377" y="843120"/>
            <a:ext cx="1292427" cy="265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4B60D46-0781-3A47-B385-72133305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2" y="32797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ector Angulado 75">
            <a:extLst>
              <a:ext uri="{FF2B5EF4-FFF2-40B4-BE49-F238E27FC236}">
                <a16:creationId xmlns:a16="http://schemas.microsoft.com/office/drawing/2014/main" id="{75B6C36C-7EFC-3F4A-A6C8-287422FA83B2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202812" y="843120"/>
            <a:ext cx="775780" cy="55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8548EA4-15AC-6140-B378-3701BD6984CB}"/>
              </a:ext>
            </a:extLst>
          </p:cNvPr>
          <p:cNvSpPr txBox="1"/>
          <p:nvPr/>
        </p:nvSpPr>
        <p:spPr>
          <a:xfrm>
            <a:off x="3967189" y="1126865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LANDING</a:t>
            </a:r>
          </a:p>
        </p:txBody>
      </p:sp>
      <p:pic>
        <p:nvPicPr>
          <p:cNvPr id="84" name="Picture 8">
            <a:extLst>
              <a:ext uri="{FF2B5EF4-FFF2-40B4-BE49-F238E27FC236}">
                <a16:creationId xmlns:a16="http://schemas.microsoft.com/office/drawing/2014/main" id="{49230B68-8466-2041-9B50-616E769D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38" y="794279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ector Angulado 84">
            <a:extLst>
              <a:ext uri="{FF2B5EF4-FFF2-40B4-BE49-F238E27FC236}">
                <a16:creationId xmlns:a16="http://schemas.microsoft.com/office/drawing/2014/main" id="{EECF629E-C220-004E-9847-434240135930}"/>
              </a:ext>
            </a:extLst>
          </p:cNvPr>
          <p:cNvCxnSpPr>
            <a:cxnSpLocks/>
            <a:stCxn id="75" idx="3"/>
            <a:endCxn id="1028" idx="0"/>
          </p:cNvCxnSpPr>
          <p:nvPr/>
        </p:nvCxnSpPr>
        <p:spPr>
          <a:xfrm>
            <a:off x="5019992" y="848677"/>
            <a:ext cx="446237" cy="705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>
            <a:extLst>
              <a:ext uri="{FF2B5EF4-FFF2-40B4-BE49-F238E27FC236}">
                <a16:creationId xmlns:a16="http://schemas.microsoft.com/office/drawing/2014/main" id="{80F16CEA-E58A-8442-B41F-B720C6580AB0}"/>
              </a:ext>
            </a:extLst>
          </p:cNvPr>
          <p:cNvCxnSpPr>
            <a:cxnSpLocks/>
            <a:stCxn id="1036" idx="0"/>
          </p:cNvCxnSpPr>
          <p:nvPr/>
        </p:nvCxnSpPr>
        <p:spPr>
          <a:xfrm rot="5400000" flipH="1" flipV="1">
            <a:off x="2996880" y="2536039"/>
            <a:ext cx="1230030" cy="208136"/>
          </a:xfrm>
          <a:prstGeom prst="bentConnector3">
            <a:avLst>
              <a:gd name="adj1" fmla="val 10158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>
            <a:extLst>
              <a:ext uri="{FF2B5EF4-FFF2-40B4-BE49-F238E27FC236}">
                <a16:creationId xmlns:a16="http://schemas.microsoft.com/office/drawing/2014/main" id="{67FA96B2-F50F-5D4B-B6AA-B9FAD223DA1A}"/>
              </a:ext>
            </a:extLst>
          </p:cNvPr>
          <p:cNvCxnSpPr>
            <a:cxnSpLocks/>
            <a:stCxn id="1032" idx="3"/>
            <a:endCxn id="7" idx="2"/>
          </p:cNvCxnSpPr>
          <p:nvPr/>
        </p:nvCxnSpPr>
        <p:spPr>
          <a:xfrm flipV="1">
            <a:off x="7096761" y="2340445"/>
            <a:ext cx="288659" cy="3398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B70A31C-D969-4DB5-9721-929981643C1A}"/>
              </a:ext>
            </a:extLst>
          </p:cNvPr>
          <p:cNvSpPr txBox="1"/>
          <p:nvPr/>
        </p:nvSpPr>
        <p:spPr>
          <a:xfrm>
            <a:off x="-67700" y="1159100"/>
            <a:ext cx="17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OUTRAS FONTES</a:t>
            </a:r>
            <a:br>
              <a:rPr lang="pt-BR" dirty="0"/>
            </a:br>
            <a:r>
              <a:rPr lang="pt-BR" dirty="0"/>
              <a:t>FTP</a:t>
            </a:r>
          </a:p>
        </p:txBody>
      </p:sp>
      <p:sp>
        <p:nvSpPr>
          <p:cNvPr id="1052" name="Retângulo 1051">
            <a:extLst>
              <a:ext uri="{FF2B5EF4-FFF2-40B4-BE49-F238E27FC236}">
                <a16:creationId xmlns:a16="http://schemas.microsoft.com/office/drawing/2014/main" id="{FCE35CC7-A020-4F2E-9A10-91ACD5770EAB}"/>
              </a:ext>
            </a:extLst>
          </p:cNvPr>
          <p:cNvSpPr/>
          <p:nvPr/>
        </p:nvSpPr>
        <p:spPr>
          <a:xfrm>
            <a:off x="1678804" y="4456555"/>
            <a:ext cx="10237580" cy="228382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10652B3A-0718-4DEB-956D-7B81B0596403}"/>
              </a:ext>
            </a:extLst>
          </p:cNvPr>
          <p:cNvSpPr/>
          <p:nvPr/>
        </p:nvSpPr>
        <p:spPr>
          <a:xfrm>
            <a:off x="1678804" y="280766"/>
            <a:ext cx="10137462" cy="399467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6" name="Retângulo: Cantos Arredondados 1055">
            <a:extLst>
              <a:ext uri="{FF2B5EF4-FFF2-40B4-BE49-F238E27FC236}">
                <a16:creationId xmlns:a16="http://schemas.microsoft.com/office/drawing/2014/main" id="{74B2963E-2FE3-4425-98CF-80643A3EFF3D}"/>
              </a:ext>
            </a:extLst>
          </p:cNvPr>
          <p:cNvSpPr/>
          <p:nvPr/>
        </p:nvSpPr>
        <p:spPr>
          <a:xfrm>
            <a:off x="7541574" y="531475"/>
            <a:ext cx="2202171" cy="5531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B8951F21-A83F-4DE8-804A-392F38D4A54D}"/>
              </a:ext>
            </a:extLst>
          </p:cNvPr>
          <p:cNvSpPr txBox="1"/>
          <p:nvPr/>
        </p:nvSpPr>
        <p:spPr>
          <a:xfrm>
            <a:off x="7623292" y="619611"/>
            <a:ext cx="21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Processo Batch (D-1)</a:t>
            </a:r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BE45ECCA-9638-4FB3-9E7D-7B22F634B07A}"/>
              </a:ext>
            </a:extLst>
          </p:cNvPr>
          <p:cNvSpPr/>
          <p:nvPr/>
        </p:nvSpPr>
        <p:spPr>
          <a:xfrm>
            <a:off x="1732111" y="5640229"/>
            <a:ext cx="1522809" cy="7344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A6BA7CF-8C05-4D91-AC04-77B93CC510AC}"/>
              </a:ext>
            </a:extLst>
          </p:cNvPr>
          <p:cNvSpPr txBox="1"/>
          <p:nvPr/>
        </p:nvSpPr>
        <p:spPr>
          <a:xfrm>
            <a:off x="1678804" y="5678076"/>
            <a:ext cx="154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Processo Real Time (D-0)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ADE309-2C29-4A32-A6E8-0855F9431C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1144" y="2244735"/>
            <a:ext cx="585544" cy="664592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E892489A-77A4-4EAE-B15D-0FC00194EB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1986" y="4515978"/>
            <a:ext cx="585544" cy="664592"/>
          </a:xfrm>
          <a:prstGeom prst="rect">
            <a:avLst/>
          </a:prstGeom>
        </p:spPr>
      </p:pic>
      <p:pic>
        <p:nvPicPr>
          <p:cNvPr id="71" name="Picture 8">
            <a:extLst>
              <a:ext uri="{FF2B5EF4-FFF2-40B4-BE49-F238E27FC236}">
                <a16:creationId xmlns:a16="http://schemas.microsoft.com/office/drawing/2014/main" id="{49BB5CCA-2BDE-4962-8036-7D905512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67" y="1819745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Angulado 51">
            <a:extLst>
              <a:ext uri="{FF2B5EF4-FFF2-40B4-BE49-F238E27FC236}">
                <a16:creationId xmlns:a16="http://schemas.microsoft.com/office/drawing/2014/main" id="{BCEEB190-A62A-4015-92E7-68AEA2ED8747}"/>
              </a:ext>
            </a:extLst>
          </p:cNvPr>
          <p:cNvCxnSpPr>
            <a:cxnSpLocks/>
          </p:cNvCxnSpPr>
          <p:nvPr/>
        </p:nvCxnSpPr>
        <p:spPr>
          <a:xfrm flipV="1">
            <a:off x="4750303" y="1938084"/>
            <a:ext cx="342862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12" grpId="0"/>
      <p:bldP spid="62" grpId="0"/>
      <p:bldP spid="77" grpId="0"/>
      <p:bldP spid="89" grpId="0"/>
      <p:bldP spid="95" grpId="0"/>
      <p:bldP spid="117" grpId="0"/>
      <p:bldP spid="82" grpId="0"/>
      <p:bldP spid="86" grpId="0"/>
      <p:bldP spid="1052" grpId="0" animBg="1"/>
      <p:bldP spid="158" grpId="0" animBg="1"/>
      <p:bldP spid="1056" grpId="0" animBg="1"/>
      <p:bldP spid="164" grpId="0"/>
      <p:bldP spid="165" grpId="0" animBg="1"/>
      <p:bldP spid="1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0">
            <a:extLst>
              <a:ext uri="{FF2B5EF4-FFF2-40B4-BE49-F238E27FC236}">
                <a16:creationId xmlns:a16="http://schemas.microsoft.com/office/drawing/2014/main" id="{4CD5B98B-8969-E445-BE57-3304E6C2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16" y="4297570"/>
            <a:ext cx="194249" cy="1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9" y="2133133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2105395" y="2683002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2699574" y="3108649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D664E9D-2DDA-DF4E-9E35-F544B9AC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3" y="4377062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Angulado 82">
            <a:extLst>
              <a:ext uri="{FF2B5EF4-FFF2-40B4-BE49-F238E27FC236}">
                <a16:creationId xmlns:a16="http://schemas.microsoft.com/office/drawing/2014/main" id="{52EB69A0-F165-4848-808D-EF8025A27CB9}"/>
              </a:ext>
            </a:extLst>
          </p:cNvPr>
          <p:cNvCxnSpPr>
            <a:cxnSpLocks/>
          </p:cNvCxnSpPr>
          <p:nvPr/>
        </p:nvCxnSpPr>
        <p:spPr>
          <a:xfrm>
            <a:off x="2132888" y="4629240"/>
            <a:ext cx="341354" cy="2473"/>
          </a:xfrm>
          <a:prstGeom prst="bentConnector3">
            <a:avLst>
              <a:gd name="adj1" fmla="val 414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992BC1A2-666D-4A63-93C6-71C7B1C3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3" y="998460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9C903443-033B-4BB0-BC32-F6E3FB0B3E48}"/>
              </a:ext>
            </a:extLst>
          </p:cNvPr>
          <p:cNvSpPr txBox="1"/>
          <p:nvPr/>
        </p:nvSpPr>
        <p:spPr>
          <a:xfrm>
            <a:off x="6138404" y="1918477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Datamart</a:t>
            </a:r>
            <a:endParaRPr lang="pt-BR" dirty="0"/>
          </a:p>
        </p:txBody>
      </p:sp>
      <p:pic>
        <p:nvPicPr>
          <p:cNvPr id="90" name="Picture 8">
            <a:extLst>
              <a:ext uri="{FF2B5EF4-FFF2-40B4-BE49-F238E27FC236}">
                <a16:creationId xmlns:a16="http://schemas.microsoft.com/office/drawing/2014/main" id="{18DF0055-B0D7-4CC9-8814-9AE363D6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5" y="2544086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ector Angulado 82">
            <a:extLst>
              <a:ext uri="{FF2B5EF4-FFF2-40B4-BE49-F238E27FC236}">
                <a16:creationId xmlns:a16="http://schemas.microsoft.com/office/drawing/2014/main" id="{A06BBB7E-B87E-4E3A-BD23-BB2524B5442E}"/>
              </a:ext>
            </a:extLst>
          </p:cNvPr>
          <p:cNvCxnSpPr>
            <a:cxnSpLocks/>
          </p:cNvCxnSpPr>
          <p:nvPr/>
        </p:nvCxnSpPr>
        <p:spPr>
          <a:xfrm>
            <a:off x="4027319" y="2677927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1">
            <a:extLst>
              <a:ext uri="{FF2B5EF4-FFF2-40B4-BE49-F238E27FC236}">
                <a16:creationId xmlns:a16="http://schemas.microsoft.com/office/drawing/2014/main" id="{BA81BD5F-2162-470B-86C3-21A3DFE303AB}"/>
              </a:ext>
            </a:extLst>
          </p:cNvPr>
          <p:cNvCxnSpPr>
            <a:cxnSpLocks/>
            <a:stCxn id="90" idx="0"/>
            <a:endCxn id="87" idx="1"/>
          </p:cNvCxnSpPr>
          <p:nvPr/>
        </p:nvCxnSpPr>
        <p:spPr>
          <a:xfrm rot="5400000" flipH="1" flipV="1">
            <a:off x="4963054" y="1664727"/>
            <a:ext cx="993284" cy="7654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13">
            <a:extLst>
              <a:ext uri="{FF2B5EF4-FFF2-40B4-BE49-F238E27FC236}">
                <a16:creationId xmlns:a16="http://schemas.microsoft.com/office/drawing/2014/main" id="{270E9601-59A3-406F-B3BB-1488E0C50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6048" y="2238714"/>
            <a:ext cx="458331" cy="494744"/>
          </a:xfrm>
          <a:prstGeom prst="rect">
            <a:avLst/>
          </a:prstGeom>
        </p:spPr>
      </p:pic>
      <p:pic>
        <p:nvPicPr>
          <p:cNvPr id="9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5E83447-4B6B-47F1-89F5-0884B2EB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05" y="2905692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Angulado 91">
            <a:extLst>
              <a:ext uri="{FF2B5EF4-FFF2-40B4-BE49-F238E27FC236}">
                <a16:creationId xmlns:a16="http://schemas.microsoft.com/office/drawing/2014/main" id="{94DE8A47-5D7C-4BA2-8FBA-5FCC4711932A}"/>
              </a:ext>
            </a:extLst>
          </p:cNvPr>
          <p:cNvCxnSpPr>
            <a:cxnSpLocks/>
            <a:stCxn id="90" idx="2"/>
            <a:endCxn id="97" idx="1"/>
          </p:cNvCxnSpPr>
          <p:nvPr/>
        </p:nvCxnSpPr>
        <p:spPr>
          <a:xfrm rot="16200000" flipH="1">
            <a:off x="5362942" y="2619729"/>
            <a:ext cx="520700" cy="10926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EECE0-3B7B-4879-94F7-C8E21B49D9F4}"/>
              </a:ext>
            </a:extLst>
          </p:cNvPr>
          <p:cNvSpPr txBox="1"/>
          <p:nvPr/>
        </p:nvSpPr>
        <p:spPr>
          <a:xfrm>
            <a:off x="6417634" y="375445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MIS</a:t>
            </a:r>
          </a:p>
        </p:txBody>
      </p:sp>
      <p:cxnSp>
        <p:nvCxnSpPr>
          <p:cNvPr id="101" name="Conector Angulado 91">
            <a:extLst>
              <a:ext uri="{FF2B5EF4-FFF2-40B4-BE49-F238E27FC236}">
                <a16:creationId xmlns:a16="http://schemas.microsoft.com/office/drawing/2014/main" id="{1E5BC23D-F14C-4606-AC91-4D74641B6DBB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7538197" y="1550802"/>
            <a:ext cx="1257851" cy="93528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DB5FE7A-8766-48E0-B41A-31D78626DEA3}"/>
              </a:ext>
            </a:extLst>
          </p:cNvPr>
          <p:cNvSpPr txBox="1"/>
          <p:nvPr/>
        </p:nvSpPr>
        <p:spPr>
          <a:xfrm>
            <a:off x="8452309" y="2676813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DATASET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A34C382-6B9B-4AFC-8EDC-80F6E8D56E82}"/>
              </a:ext>
            </a:extLst>
          </p:cNvPr>
          <p:cNvSpPr/>
          <p:nvPr/>
        </p:nvSpPr>
        <p:spPr>
          <a:xfrm>
            <a:off x="2122301" y="818152"/>
            <a:ext cx="2436211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E88E840-E0B3-4BB2-AA75-FD059B33D058}"/>
              </a:ext>
            </a:extLst>
          </p:cNvPr>
          <p:cNvSpPr/>
          <p:nvPr/>
        </p:nvSpPr>
        <p:spPr>
          <a:xfrm>
            <a:off x="4882960" y="818152"/>
            <a:ext cx="4922523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F4BD5F6D-0A86-4EE7-8940-FD6DA0F9BF5A}"/>
              </a:ext>
            </a:extLst>
          </p:cNvPr>
          <p:cNvSpPr/>
          <p:nvPr/>
        </p:nvSpPr>
        <p:spPr>
          <a:xfrm>
            <a:off x="2528495" y="1184652"/>
            <a:ext cx="1705400" cy="6542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A0A377B-094D-4071-A54E-88898F13A9DF}"/>
              </a:ext>
            </a:extLst>
          </p:cNvPr>
          <p:cNvSpPr txBox="1"/>
          <p:nvPr/>
        </p:nvSpPr>
        <p:spPr>
          <a:xfrm>
            <a:off x="2474242" y="5814779"/>
            <a:ext cx="171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Engineer</a:t>
            </a:r>
            <a:r>
              <a:rPr lang="pt-BR" dirty="0"/>
              <a:t> / </a:t>
            </a:r>
            <a:r>
              <a:rPr lang="pt-BR" dirty="0" err="1"/>
              <a:t>Analytics</a:t>
            </a:r>
            <a:r>
              <a:rPr lang="pt-BR" dirty="0"/>
              <a:t> / Science</a:t>
            </a:r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B3FD3C7E-DC74-450E-AF54-38D59615CD01}"/>
              </a:ext>
            </a:extLst>
          </p:cNvPr>
          <p:cNvSpPr/>
          <p:nvPr/>
        </p:nvSpPr>
        <p:spPr>
          <a:xfrm>
            <a:off x="6363113" y="4304624"/>
            <a:ext cx="1695784" cy="5207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59DB0B2-CBD7-47CB-8BFF-1914D1D6F20A}"/>
              </a:ext>
            </a:extLst>
          </p:cNvPr>
          <p:cNvSpPr txBox="1"/>
          <p:nvPr/>
        </p:nvSpPr>
        <p:spPr>
          <a:xfrm>
            <a:off x="5811202" y="6025968"/>
            <a:ext cx="23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 / Business </a:t>
            </a:r>
            <a:r>
              <a:rPr lang="pt-BR" dirty="0" err="1"/>
              <a:t>Analyst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896961-825E-4572-936B-F9896435BF6A}"/>
              </a:ext>
            </a:extLst>
          </p:cNvPr>
          <p:cNvSpPr txBox="1"/>
          <p:nvPr/>
        </p:nvSpPr>
        <p:spPr>
          <a:xfrm>
            <a:off x="6417634" y="4371915"/>
            <a:ext cx="16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SELF-BI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042860-3557-41F6-A60A-DD571F379239}"/>
              </a:ext>
            </a:extLst>
          </p:cNvPr>
          <p:cNvSpPr txBox="1"/>
          <p:nvPr/>
        </p:nvSpPr>
        <p:spPr>
          <a:xfrm>
            <a:off x="2541399" y="1214405"/>
            <a:ext cx="171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826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8" grpId="0"/>
      <p:bldP spid="100" grpId="0"/>
      <p:bldP spid="103" grpId="0"/>
      <p:bldP spid="104" grpId="0" animBg="1"/>
      <p:bldP spid="105" grpId="0" animBg="1"/>
      <p:bldP spid="107" grpId="0" animBg="1"/>
      <p:bldP spid="109" grpId="0"/>
      <p:bldP spid="111" grpId="0" animBg="1"/>
      <p:bldP spid="11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00617E6B-6C92-4370-9353-9F37847B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rgbClr val="ED7D31"/>
                </a:solidFill>
              </a:rPr>
              <a:t>OBRIGADO!!!</a:t>
            </a:r>
            <a:endParaRPr lang="en-US" sz="5000" b="1" dirty="0">
              <a:solidFill>
                <a:srgbClr val="ED7D31"/>
              </a:solidFill>
            </a:endParaRP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3D67FA-6181-4CEA-B89B-371446D7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31943" y="607395"/>
            <a:ext cx="4906862" cy="48920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Corretora de Valores Data Driven</vt:lpstr>
      <vt:lpstr>Agenda </vt:lpstr>
      <vt:lpstr>Apresentação do PowerPoint</vt:lpstr>
      <vt:lpstr>Desafios </vt:lpstr>
      <vt:lpstr>O que Faremos </vt:lpstr>
      <vt:lpstr>Premissas de Segurança</vt:lpstr>
      <vt:lpstr>Apresentação do PowerPoint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Corretora de Valores Data Driven</dc:title>
  <dc:creator>Ricardo</dc:creator>
  <cp:lastModifiedBy>Ricardo</cp:lastModifiedBy>
  <cp:revision>8</cp:revision>
  <dcterms:created xsi:type="dcterms:W3CDTF">2021-01-12T20:28:17Z</dcterms:created>
  <dcterms:modified xsi:type="dcterms:W3CDTF">2021-01-18T21:44:03Z</dcterms:modified>
</cp:coreProperties>
</file>