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Default Extension="jpg" ContentType="image/jp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454"/>
            <a:ext cx="7767411" cy="10051944"/>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ctrTitle"/>
          </p:nvPr>
        </p:nvSpPr>
        <p:spPr>
          <a:xfrm>
            <a:off x="236359" y="807732"/>
            <a:ext cx="7299680" cy="131508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5" name="Holder 5"/>
          <p:cNvSpPr>
            <a:spLocks noGrp="1"/>
          </p:cNvSpPr>
          <p:nvPr>
            <p:ph type="dt" idx="6" sz="half"/>
          </p:nvPr>
        </p:nvSpPr>
        <p:spPr/>
        <p:txBody>
          <a:bodyPr lIns="0" tIns="0" rIns="0" bIns="0"/>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5" name="Holder 5"/>
          <p:cNvSpPr>
            <a:spLocks noGrp="1"/>
          </p:cNvSpPr>
          <p:nvPr>
            <p:ph type="dt" idx="6" sz="half"/>
          </p:nvPr>
        </p:nvSpPr>
        <p:spPr/>
        <p:txBody>
          <a:bodyPr lIns="0" tIns="0" rIns="0" bIns="0"/>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6" name="Holder 6"/>
          <p:cNvSpPr>
            <a:spLocks noGrp="1"/>
          </p:cNvSpPr>
          <p:nvPr>
            <p:ph type="dt" idx="6" sz="half"/>
          </p:nvPr>
        </p:nvSpPr>
        <p:spPr/>
        <p:txBody>
          <a:bodyPr lIns="0" tIns="0" rIns="0" bIns="0"/>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4" name="Holder 4"/>
          <p:cNvSpPr>
            <a:spLocks noGrp="1"/>
          </p:cNvSpPr>
          <p:nvPr>
            <p:ph type="dt" idx="6" sz="half"/>
          </p:nvPr>
        </p:nvSpPr>
        <p:spPr/>
        <p:txBody>
          <a:bodyPr lIns="0" tIns="0" rIns="0" bIns="0"/>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3" name="Holder 3"/>
          <p:cNvSpPr>
            <a:spLocks noGrp="1"/>
          </p:cNvSpPr>
          <p:nvPr>
            <p:ph type="dt" idx="6" sz="half"/>
          </p:nvPr>
        </p:nvSpPr>
        <p:spPr/>
        <p:txBody>
          <a:bodyPr lIns="0" tIns="0" rIns="0" bIns="0"/>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51053" y="796658"/>
            <a:ext cx="786130" cy="0"/>
          </a:xfrm>
          <a:custGeom>
            <a:avLst/>
            <a:gdLst/>
            <a:ahLst/>
            <a:cxnLst/>
            <a:rect l="l" t="t" r="r" b="b"/>
            <a:pathLst>
              <a:path w="786130" h="0">
                <a:moveTo>
                  <a:pt x="0" y="0"/>
                </a:moveTo>
                <a:lnTo>
                  <a:pt x="785583" y="0"/>
                </a:lnTo>
              </a:path>
            </a:pathLst>
          </a:custGeom>
          <a:ln w="41808">
            <a:solidFill>
              <a:srgbClr val="F27E24"/>
            </a:solidFill>
          </a:ln>
        </p:spPr>
        <p:txBody>
          <a:bodyPr wrap="square" lIns="0" tIns="0" rIns="0" bIns="0" rtlCol="0"/>
          <a:lstStyle/>
          <a:p/>
        </p:txBody>
      </p:sp>
      <p:sp>
        <p:nvSpPr>
          <p:cNvPr id="17" name="bk object 17"/>
          <p:cNvSpPr/>
          <p:nvPr/>
        </p:nvSpPr>
        <p:spPr>
          <a:xfrm>
            <a:off x="1922233" y="796658"/>
            <a:ext cx="786130" cy="0"/>
          </a:xfrm>
          <a:custGeom>
            <a:avLst/>
            <a:gdLst/>
            <a:ahLst/>
            <a:cxnLst/>
            <a:rect l="l" t="t" r="r" b="b"/>
            <a:pathLst>
              <a:path w="786130" h="0">
                <a:moveTo>
                  <a:pt x="0" y="0"/>
                </a:moveTo>
                <a:lnTo>
                  <a:pt x="785583" y="0"/>
                </a:lnTo>
              </a:path>
            </a:pathLst>
          </a:custGeom>
          <a:ln w="41808">
            <a:solidFill>
              <a:srgbClr val="C3ABD0"/>
            </a:solidFill>
          </a:ln>
        </p:spPr>
        <p:txBody>
          <a:bodyPr wrap="square" lIns="0" tIns="0" rIns="0" bIns="0" rtlCol="0"/>
          <a:lstStyle/>
          <a:p/>
        </p:txBody>
      </p:sp>
      <p:sp>
        <p:nvSpPr>
          <p:cNvPr id="18" name="bk object 18"/>
          <p:cNvSpPr/>
          <p:nvPr/>
        </p:nvSpPr>
        <p:spPr>
          <a:xfrm>
            <a:off x="1136624" y="796658"/>
            <a:ext cx="786130" cy="0"/>
          </a:xfrm>
          <a:custGeom>
            <a:avLst/>
            <a:gdLst/>
            <a:ahLst/>
            <a:cxnLst/>
            <a:rect l="l" t="t" r="r" b="b"/>
            <a:pathLst>
              <a:path w="786130" h="0">
                <a:moveTo>
                  <a:pt x="0" y="0"/>
                </a:moveTo>
                <a:lnTo>
                  <a:pt x="785596" y="0"/>
                </a:lnTo>
              </a:path>
            </a:pathLst>
          </a:custGeom>
          <a:ln w="41808">
            <a:solidFill>
              <a:srgbClr val="FAB032"/>
            </a:solidFill>
          </a:ln>
        </p:spPr>
        <p:txBody>
          <a:bodyPr wrap="square" lIns="0" tIns="0" rIns="0" bIns="0" rtlCol="0"/>
          <a:lstStyle/>
          <a:p/>
        </p:txBody>
      </p:sp>
      <p:sp>
        <p:nvSpPr>
          <p:cNvPr id="19" name="bk object 19"/>
          <p:cNvSpPr/>
          <p:nvPr/>
        </p:nvSpPr>
        <p:spPr>
          <a:xfrm>
            <a:off x="2707817" y="796658"/>
            <a:ext cx="786130" cy="0"/>
          </a:xfrm>
          <a:custGeom>
            <a:avLst/>
            <a:gdLst/>
            <a:ahLst/>
            <a:cxnLst/>
            <a:rect l="l" t="t" r="r" b="b"/>
            <a:pathLst>
              <a:path w="786129" h="0">
                <a:moveTo>
                  <a:pt x="0" y="0"/>
                </a:moveTo>
                <a:lnTo>
                  <a:pt x="785583" y="0"/>
                </a:lnTo>
              </a:path>
            </a:pathLst>
          </a:custGeom>
          <a:ln w="41808">
            <a:solidFill>
              <a:srgbClr val="7480BE"/>
            </a:solidFill>
          </a:ln>
        </p:spPr>
        <p:txBody>
          <a:bodyPr wrap="square" lIns="0" tIns="0" rIns="0" bIns="0" rtlCol="0"/>
          <a:lstStyle/>
          <a:p/>
        </p:txBody>
      </p:sp>
      <p:sp>
        <p:nvSpPr>
          <p:cNvPr id="20" name="bk object 20"/>
          <p:cNvSpPr/>
          <p:nvPr/>
        </p:nvSpPr>
        <p:spPr>
          <a:xfrm>
            <a:off x="3493408" y="775756"/>
            <a:ext cx="0" cy="41910"/>
          </a:xfrm>
          <a:custGeom>
            <a:avLst/>
            <a:gdLst/>
            <a:ahLst/>
            <a:cxnLst/>
            <a:rect l="l" t="t" r="r" b="b"/>
            <a:pathLst>
              <a:path w="0" h="41909">
                <a:moveTo>
                  <a:pt x="0" y="41808"/>
                </a:moveTo>
                <a:lnTo>
                  <a:pt x="0" y="0"/>
                </a:lnTo>
              </a:path>
            </a:pathLst>
          </a:custGeom>
          <a:solidFill>
            <a:srgbClr val="FAB032"/>
          </a:solidFill>
        </p:spPr>
        <p:txBody>
          <a:bodyPr wrap="square" lIns="0" tIns="0" rIns="0" bIns="0" rtlCol="0"/>
          <a:lstStyle/>
          <a:p/>
        </p:txBody>
      </p:sp>
      <p:sp>
        <p:nvSpPr>
          <p:cNvPr id="21" name="bk object 21"/>
          <p:cNvSpPr/>
          <p:nvPr/>
        </p:nvSpPr>
        <p:spPr>
          <a:xfrm>
            <a:off x="3493401" y="796658"/>
            <a:ext cx="786130" cy="0"/>
          </a:xfrm>
          <a:custGeom>
            <a:avLst/>
            <a:gdLst/>
            <a:ahLst/>
            <a:cxnLst/>
            <a:rect l="l" t="t" r="r" b="b"/>
            <a:pathLst>
              <a:path w="786129" h="0">
                <a:moveTo>
                  <a:pt x="0" y="0"/>
                </a:moveTo>
                <a:lnTo>
                  <a:pt x="785596" y="0"/>
                </a:lnTo>
              </a:path>
            </a:pathLst>
          </a:custGeom>
          <a:ln w="41808">
            <a:solidFill>
              <a:srgbClr val="75CDF0"/>
            </a:solidFill>
          </a:ln>
        </p:spPr>
        <p:txBody>
          <a:bodyPr wrap="square" lIns="0" tIns="0" rIns="0" bIns="0" rtlCol="0"/>
          <a:lstStyle/>
          <a:p/>
        </p:txBody>
      </p:sp>
      <p:sp>
        <p:nvSpPr>
          <p:cNvPr id="22" name="bk object 22"/>
          <p:cNvSpPr/>
          <p:nvPr/>
        </p:nvSpPr>
        <p:spPr>
          <a:xfrm>
            <a:off x="5064582" y="796658"/>
            <a:ext cx="786130" cy="0"/>
          </a:xfrm>
          <a:custGeom>
            <a:avLst/>
            <a:gdLst/>
            <a:ahLst/>
            <a:cxnLst/>
            <a:rect l="l" t="t" r="r" b="b"/>
            <a:pathLst>
              <a:path w="786129" h="0">
                <a:moveTo>
                  <a:pt x="0" y="0"/>
                </a:moveTo>
                <a:lnTo>
                  <a:pt x="785596" y="0"/>
                </a:lnTo>
              </a:path>
            </a:pathLst>
          </a:custGeom>
          <a:ln w="41808">
            <a:solidFill>
              <a:srgbClr val="FED206"/>
            </a:solidFill>
          </a:ln>
        </p:spPr>
        <p:txBody>
          <a:bodyPr wrap="square" lIns="0" tIns="0" rIns="0" bIns="0" rtlCol="0"/>
          <a:lstStyle/>
          <a:p/>
        </p:txBody>
      </p:sp>
      <p:sp>
        <p:nvSpPr>
          <p:cNvPr id="23" name="bk object 23"/>
          <p:cNvSpPr/>
          <p:nvPr/>
        </p:nvSpPr>
        <p:spPr>
          <a:xfrm>
            <a:off x="4278998" y="796658"/>
            <a:ext cx="786130" cy="0"/>
          </a:xfrm>
          <a:custGeom>
            <a:avLst/>
            <a:gdLst/>
            <a:ahLst/>
            <a:cxnLst/>
            <a:rect l="l" t="t" r="r" b="b"/>
            <a:pathLst>
              <a:path w="786129" h="0">
                <a:moveTo>
                  <a:pt x="0" y="0"/>
                </a:moveTo>
                <a:lnTo>
                  <a:pt x="785583" y="0"/>
                </a:lnTo>
              </a:path>
            </a:pathLst>
          </a:custGeom>
          <a:ln w="41808">
            <a:solidFill>
              <a:srgbClr val="0D9CD7"/>
            </a:solidFill>
          </a:ln>
        </p:spPr>
        <p:txBody>
          <a:bodyPr wrap="square" lIns="0" tIns="0" rIns="0" bIns="0" rtlCol="0"/>
          <a:lstStyle/>
          <a:p/>
        </p:txBody>
      </p:sp>
      <p:sp>
        <p:nvSpPr>
          <p:cNvPr id="24" name="bk object 24"/>
          <p:cNvSpPr/>
          <p:nvPr/>
        </p:nvSpPr>
        <p:spPr>
          <a:xfrm>
            <a:off x="5850178" y="796658"/>
            <a:ext cx="786130" cy="0"/>
          </a:xfrm>
          <a:custGeom>
            <a:avLst/>
            <a:gdLst/>
            <a:ahLst/>
            <a:cxnLst/>
            <a:rect l="l" t="t" r="r" b="b"/>
            <a:pathLst>
              <a:path w="786129" h="0">
                <a:moveTo>
                  <a:pt x="0" y="0"/>
                </a:moveTo>
                <a:lnTo>
                  <a:pt x="785596" y="0"/>
                </a:lnTo>
              </a:path>
            </a:pathLst>
          </a:custGeom>
          <a:ln w="41808">
            <a:solidFill>
              <a:srgbClr val="9FCB65"/>
            </a:solidFill>
          </a:ln>
        </p:spPr>
        <p:txBody>
          <a:bodyPr wrap="square" lIns="0" tIns="0" rIns="0" bIns="0" rtlCol="0"/>
          <a:lstStyle/>
          <a:p/>
        </p:txBody>
      </p:sp>
      <p:sp>
        <p:nvSpPr>
          <p:cNvPr id="25" name="bk object 25"/>
          <p:cNvSpPr/>
          <p:nvPr/>
        </p:nvSpPr>
        <p:spPr>
          <a:xfrm>
            <a:off x="6635775" y="796658"/>
            <a:ext cx="786130" cy="0"/>
          </a:xfrm>
          <a:custGeom>
            <a:avLst/>
            <a:gdLst/>
            <a:ahLst/>
            <a:cxnLst/>
            <a:rect l="l" t="t" r="r" b="b"/>
            <a:pathLst>
              <a:path w="786129" h="0">
                <a:moveTo>
                  <a:pt x="0" y="0"/>
                </a:moveTo>
                <a:lnTo>
                  <a:pt x="785583" y="0"/>
                </a:lnTo>
              </a:path>
            </a:pathLst>
          </a:custGeom>
          <a:ln w="41808">
            <a:solidFill>
              <a:srgbClr val="0BAF58"/>
            </a:solidFill>
          </a:ln>
        </p:spPr>
        <p:txBody>
          <a:bodyPr wrap="square" lIns="0" tIns="0" rIns="0" bIns="0" rtlCol="0"/>
          <a:lstStyle/>
          <a:p/>
        </p:txBody>
      </p:sp>
      <p:sp>
        <p:nvSpPr>
          <p:cNvPr id="26" name="bk object 26"/>
          <p:cNvSpPr/>
          <p:nvPr/>
        </p:nvSpPr>
        <p:spPr>
          <a:xfrm>
            <a:off x="6635766" y="775756"/>
            <a:ext cx="0" cy="41910"/>
          </a:xfrm>
          <a:custGeom>
            <a:avLst/>
            <a:gdLst/>
            <a:ahLst/>
            <a:cxnLst/>
            <a:rect l="l" t="t" r="r" b="b"/>
            <a:pathLst>
              <a:path w="0" h="41909">
                <a:moveTo>
                  <a:pt x="0" y="41808"/>
                </a:moveTo>
                <a:lnTo>
                  <a:pt x="0" y="0"/>
                </a:lnTo>
              </a:path>
            </a:pathLst>
          </a:custGeom>
          <a:solidFill>
            <a:srgbClr val="FAB032"/>
          </a:solidFill>
        </p:spPr>
        <p:txBody>
          <a:bodyPr wrap="square" lIns="0" tIns="0" rIns="0" bIns="0" rtlCol="0"/>
          <a:lstStyle/>
          <a:p/>
        </p:txBody>
      </p:sp>
      <p:sp>
        <p:nvSpPr>
          <p:cNvPr id="27" name="bk object 27"/>
          <p:cNvSpPr/>
          <p:nvPr/>
        </p:nvSpPr>
        <p:spPr>
          <a:xfrm>
            <a:off x="605256" y="292100"/>
            <a:ext cx="546938" cy="352742"/>
          </a:xfrm>
          <a:prstGeom prst="rect">
            <a:avLst/>
          </a:prstGeom>
          <a:blipFill>
            <a:blip r:embed="rId7" cstate="print"/>
            <a:stretch>
              <a:fillRect/>
            </a:stretch>
          </a:blipFill>
        </p:spPr>
        <p:txBody>
          <a:bodyPr wrap="square" lIns="0" tIns="0" rIns="0" bIns="0" rtlCol="0"/>
          <a:lstStyle/>
          <a:p/>
        </p:txBody>
      </p:sp>
      <p:sp>
        <p:nvSpPr>
          <p:cNvPr id="28" name="bk object 28"/>
          <p:cNvSpPr/>
          <p:nvPr/>
        </p:nvSpPr>
        <p:spPr>
          <a:xfrm>
            <a:off x="5800306" y="292252"/>
            <a:ext cx="1392450" cy="352805"/>
          </a:xfrm>
          <a:prstGeom prst="rect">
            <a:avLst/>
          </a:prstGeom>
          <a:blipFill>
            <a:blip r:embed="rId8" cstate="print"/>
            <a:stretch>
              <a:fillRect/>
            </a:stretch>
          </a:blipFill>
        </p:spPr>
        <p:txBody>
          <a:bodyPr wrap="square" lIns="0" tIns="0" rIns="0" bIns="0" rtlCol="0"/>
          <a:lstStyle/>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6859712" y="9670952"/>
            <a:ext cx="375284" cy="191134"/>
          </a:xfrm>
          <a:prstGeom prst="rect">
            <a:avLst/>
          </a:prstGeom>
        </p:spPr>
        <p:txBody>
          <a:bodyPr wrap="square" lIns="0" tIns="0" rIns="0" bIns="0">
            <a:spAutoFit/>
          </a:bodyPr>
          <a:lstStyle>
            <a:lvl1pPr>
              <a:defRPr sz="1100" b="0" i="0">
                <a:solidFill>
                  <a:srgbClr val="FED206"/>
                </a:solidFill>
                <a:latin typeface="Frutiger LT Std 55 Roman"/>
                <a:cs typeface="Frutiger LT Std 55 Roman"/>
              </a:defRPr>
            </a:lvl1pPr>
          </a:lstStyle>
          <a:p>
            <a:pPr marL="12700">
              <a:lnSpc>
                <a:spcPct val="100000"/>
              </a:lnSpc>
              <a:spcBef>
                <a:spcPts val="25"/>
              </a:spcBef>
            </a:pPr>
            <a:r>
              <a:rPr dirty="0"/>
              <a:t>NEXT</a:t>
            </a:r>
          </a:p>
        </p:txBody>
      </p:sp>
      <p:sp>
        <p:nvSpPr>
          <p:cNvPr id="5" name="Holder 5"/>
          <p:cNvSpPr>
            <a:spLocks noGrp="1"/>
          </p:cNvSpPr>
          <p:nvPr>
            <p:ph type="dt" idx="6" sz="half"/>
          </p:nvPr>
        </p:nvSpPr>
        <p:spPr>
          <a:xfrm>
            <a:off x="465348" y="9688359"/>
            <a:ext cx="222250" cy="175895"/>
          </a:xfrm>
          <a:prstGeom prst="rect">
            <a:avLst/>
          </a:prstGeom>
        </p:spPr>
        <p:txBody>
          <a:bodyPr wrap="square" lIns="0" tIns="0" rIns="0" bIns="0">
            <a:spAutoFit/>
          </a:bodyPr>
          <a:lstStyle>
            <a:lvl1pPr>
              <a:defRPr sz="1000" b="0" i="0">
                <a:solidFill>
                  <a:schemeClr val="tx1"/>
                </a:solidFill>
                <a:latin typeface="Frutiger LT Std 55 Roman"/>
                <a:cs typeface="Frutiger LT Std 55 Roman"/>
              </a:defRPr>
            </a:lvl1pPr>
          </a:lstStyle>
          <a:p>
            <a:pPr marL="12700">
              <a:lnSpc>
                <a:spcPct val="100000"/>
              </a:lnSpc>
              <a:spcBef>
                <a:spcPts val="35"/>
              </a:spcBef>
            </a:pPr>
            <a:r>
              <a:rPr dirty="0" spc="-185"/>
              <a:t>Page</a:t>
            </a:r>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trengthsquest.com/192602/five-clues-talent.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1640" y="807732"/>
            <a:ext cx="7264400" cy="1315085"/>
          </a:xfrm>
          <a:prstGeom prst="rect">
            <a:avLst/>
          </a:prstGeom>
          <a:solidFill>
            <a:srgbClr val="004A87"/>
          </a:solidFill>
        </p:spPr>
        <p:txBody>
          <a:bodyPr wrap="square" lIns="0" tIns="64135" rIns="0" bIns="0" rtlCol="0" vert="horz">
            <a:spAutoFit/>
          </a:bodyPr>
          <a:lstStyle/>
          <a:p>
            <a:pPr marL="878840">
              <a:lnSpc>
                <a:spcPct val="100000"/>
              </a:lnSpc>
              <a:spcBef>
                <a:spcPts val="505"/>
              </a:spcBef>
            </a:pPr>
            <a:r>
              <a:rPr dirty="0" sz="7200" spc="-2140">
                <a:solidFill>
                  <a:srgbClr val="FFFFFF"/>
                </a:solidFill>
                <a:latin typeface="Century Gothic"/>
                <a:cs typeface="Century Gothic"/>
              </a:rPr>
              <a:t>MY</a:t>
            </a:r>
            <a:r>
              <a:rPr dirty="0" sz="7200" spc="-580">
                <a:solidFill>
                  <a:srgbClr val="FFFFFF"/>
                </a:solidFill>
                <a:latin typeface="Century Gothic"/>
                <a:cs typeface="Century Gothic"/>
              </a:rPr>
              <a:t> </a:t>
            </a:r>
            <a:r>
              <a:rPr dirty="0" sz="7200" spc="-1125">
                <a:solidFill>
                  <a:srgbClr val="FFFFFF"/>
                </a:solidFill>
                <a:latin typeface="Century Gothic"/>
                <a:cs typeface="Century Gothic"/>
              </a:rPr>
              <a:t>SELF</a:t>
            </a:r>
            <a:r>
              <a:rPr dirty="0" sz="7200" spc="-575">
                <a:solidFill>
                  <a:srgbClr val="FFFFFF"/>
                </a:solidFill>
                <a:latin typeface="Century Gothic"/>
                <a:cs typeface="Century Gothic"/>
              </a:rPr>
              <a:t> </a:t>
            </a:r>
            <a:r>
              <a:rPr dirty="0" sz="7200" spc="-1830">
                <a:solidFill>
                  <a:srgbClr val="FFFFFF"/>
                </a:solidFill>
                <a:latin typeface="Century Gothic"/>
                <a:cs typeface="Century Gothic"/>
              </a:rPr>
              <a:t>DISCOVERY</a:t>
            </a:r>
            <a:endParaRPr sz="7200">
              <a:latin typeface="Century Gothic"/>
              <a:cs typeface="Century Gothic"/>
            </a:endParaRPr>
          </a:p>
        </p:txBody>
      </p:sp>
      <p:sp>
        <p:nvSpPr>
          <p:cNvPr id="3" name="object 3"/>
          <p:cNvSpPr txBox="1"/>
          <p:nvPr/>
        </p:nvSpPr>
        <p:spPr>
          <a:xfrm>
            <a:off x="4464888" y="2433205"/>
            <a:ext cx="2167890" cy="330200"/>
          </a:xfrm>
          <a:prstGeom prst="rect">
            <a:avLst/>
          </a:prstGeom>
        </p:spPr>
        <p:txBody>
          <a:bodyPr wrap="square" lIns="0" tIns="12700" rIns="0" bIns="0" rtlCol="0" vert="horz">
            <a:spAutoFit/>
          </a:bodyPr>
          <a:lstStyle/>
          <a:p>
            <a:pPr marL="12700">
              <a:lnSpc>
                <a:spcPct val="100000"/>
              </a:lnSpc>
              <a:spcBef>
                <a:spcPts val="100"/>
              </a:spcBef>
            </a:pPr>
            <a:r>
              <a:rPr dirty="0" sz="2000" spc="-35">
                <a:solidFill>
                  <a:srgbClr val="FFFFFF"/>
                </a:solidFill>
                <a:latin typeface="Futura Condensed"/>
                <a:cs typeface="Futura Condensed"/>
              </a:rPr>
              <a:t>Week </a:t>
            </a:r>
            <a:r>
              <a:rPr dirty="0" sz="2000" spc="-30">
                <a:solidFill>
                  <a:srgbClr val="FFFFFF"/>
                </a:solidFill>
                <a:latin typeface="Futura Condensed"/>
                <a:cs typeface="Futura Condensed"/>
              </a:rPr>
              <a:t>2- StrengthsFinder</a:t>
            </a:r>
            <a:r>
              <a:rPr dirty="0" sz="2000" spc="-10">
                <a:solidFill>
                  <a:srgbClr val="FFFFFF"/>
                </a:solidFill>
                <a:latin typeface="Futura Condensed"/>
                <a:cs typeface="Futura Condensed"/>
              </a:rPr>
              <a:t> </a:t>
            </a:r>
            <a:r>
              <a:rPr dirty="0" sz="2000" spc="-30">
                <a:solidFill>
                  <a:srgbClr val="FFFFFF"/>
                </a:solidFill>
                <a:latin typeface="Futura Condensed"/>
                <a:cs typeface="Futura Condensed"/>
              </a:rPr>
              <a:t>2.0</a:t>
            </a:r>
            <a:endParaRPr sz="2000">
              <a:latin typeface="Futura Condensed"/>
              <a:cs typeface="Futu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9622" y="1172195"/>
            <a:ext cx="2439670" cy="1031240"/>
          </a:xfrm>
          <a:prstGeom prst="rect">
            <a:avLst/>
          </a:prstGeom>
        </p:spPr>
        <p:txBody>
          <a:bodyPr wrap="square" lIns="0" tIns="12700" rIns="0" bIns="0" rtlCol="0" vert="horz">
            <a:spAutoFit/>
          </a:bodyPr>
          <a:lstStyle/>
          <a:p>
            <a:pPr marL="25400">
              <a:lnSpc>
                <a:spcPct val="100000"/>
              </a:lnSpc>
              <a:spcBef>
                <a:spcPts val="100"/>
              </a:spcBef>
            </a:pPr>
            <a:r>
              <a:rPr dirty="0" u="heavy" sz="1800" spc="-280">
                <a:solidFill>
                  <a:srgbClr val="0BAF58"/>
                </a:solidFill>
                <a:uFill>
                  <a:solidFill>
                    <a:srgbClr val="0BAF58"/>
                  </a:solidFill>
                </a:uFill>
                <a:latin typeface="Century Gothic"/>
                <a:cs typeface="Century Gothic"/>
              </a:rPr>
              <a:t>STRENGTHSFINDER</a:t>
            </a:r>
            <a:r>
              <a:rPr dirty="0" u="heavy" sz="1800" spc="-105">
                <a:solidFill>
                  <a:srgbClr val="0BAF58"/>
                </a:solidFill>
                <a:uFill>
                  <a:solidFill>
                    <a:srgbClr val="0BAF58"/>
                  </a:solidFill>
                </a:uFill>
                <a:latin typeface="Century Gothic"/>
                <a:cs typeface="Century Gothic"/>
              </a:rPr>
              <a:t> </a:t>
            </a:r>
            <a:r>
              <a:rPr dirty="0" u="heavy" sz="1800" spc="-175">
                <a:solidFill>
                  <a:srgbClr val="0BAF58"/>
                </a:solidFill>
                <a:uFill>
                  <a:solidFill>
                    <a:srgbClr val="0BAF58"/>
                  </a:solidFill>
                </a:uFill>
                <a:latin typeface="Century Gothic"/>
                <a:cs typeface="Century Gothic"/>
              </a:rPr>
              <a:t>2.0</a:t>
            </a:r>
            <a:endParaRPr sz="1800">
              <a:latin typeface="Century Gothic"/>
              <a:cs typeface="Century Gothic"/>
            </a:endParaRPr>
          </a:p>
          <a:p>
            <a:pPr marL="12700">
              <a:lnSpc>
                <a:spcPct val="100000"/>
              </a:lnSpc>
              <a:spcBef>
                <a:spcPts val="1614"/>
              </a:spcBef>
            </a:pPr>
            <a:r>
              <a:rPr dirty="0" sz="1800" spc="-340">
                <a:solidFill>
                  <a:srgbClr val="231F20"/>
                </a:solidFill>
                <a:latin typeface="Century Gothic"/>
                <a:cs typeface="Century Gothic"/>
              </a:rPr>
              <a:t>Introduction </a:t>
            </a:r>
            <a:r>
              <a:rPr dirty="0" sz="1800" spc="-375">
                <a:solidFill>
                  <a:srgbClr val="231F20"/>
                </a:solidFill>
                <a:latin typeface="Century Gothic"/>
                <a:cs typeface="Century Gothic"/>
              </a:rPr>
              <a:t>to </a:t>
            </a:r>
            <a:r>
              <a:rPr dirty="0" sz="1800" spc="-315">
                <a:solidFill>
                  <a:srgbClr val="231F20"/>
                </a:solidFill>
                <a:latin typeface="Century Gothic"/>
                <a:cs typeface="Century Gothic"/>
              </a:rPr>
              <a:t>StrengthsFinder</a:t>
            </a:r>
            <a:r>
              <a:rPr dirty="0" sz="1800" spc="-140">
                <a:solidFill>
                  <a:srgbClr val="231F20"/>
                </a:solidFill>
                <a:latin typeface="Century Gothic"/>
                <a:cs typeface="Century Gothic"/>
              </a:rPr>
              <a:t> </a:t>
            </a:r>
            <a:r>
              <a:rPr dirty="0" sz="1800" spc="-240">
                <a:solidFill>
                  <a:srgbClr val="231F20"/>
                </a:solidFill>
                <a:latin typeface="Century Gothic"/>
                <a:cs typeface="Century Gothic"/>
              </a:rPr>
              <a:t>2.0</a:t>
            </a:r>
            <a:endParaRPr sz="1800">
              <a:latin typeface="Century Gothic"/>
              <a:cs typeface="Century Gothic"/>
            </a:endParaRPr>
          </a:p>
          <a:p>
            <a:pPr marL="12700">
              <a:lnSpc>
                <a:spcPct val="100000"/>
              </a:lnSpc>
              <a:spcBef>
                <a:spcPts val="540"/>
              </a:spcBef>
            </a:pPr>
            <a:r>
              <a:rPr dirty="0" sz="1200">
                <a:solidFill>
                  <a:srgbClr val="231F20"/>
                </a:solidFill>
                <a:latin typeface="Frutiger LT Std 55 Roman"/>
                <a:cs typeface="Frutiger LT Std 55 Roman"/>
              </a:rPr>
              <a:t>Interesting</a:t>
            </a:r>
            <a:r>
              <a:rPr dirty="0" sz="1200" spc="-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Fact…</a:t>
            </a:r>
            <a:endParaRPr sz="1200">
              <a:latin typeface="Frutiger LT Std 55 Roman"/>
              <a:cs typeface="Frutiger LT Std 55 Roman"/>
            </a:endParaRPr>
          </a:p>
        </p:txBody>
      </p:sp>
      <p:sp>
        <p:nvSpPr>
          <p:cNvPr id="3" name="object 3"/>
          <p:cNvSpPr txBox="1"/>
          <p:nvPr/>
        </p:nvSpPr>
        <p:spPr>
          <a:xfrm>
            <a:off x="579622" y="2360322"/>
            <a:ext cx="6552565" cy="6271895"/>
          </a:xfrm>
          <a:prstGeom prst="rect">
            <a:avLst/>
          </a:prstGeom>
        </p:spPr>
        <p:txBody>
          <a:bodyPr wrap="square" lIns="0" tIns="12700" rIns="0" bIns="0" rtlCol="0" vert="horz">
            <a:spAutoFit/>
          </a:bodyPr>
          <a:lstStyle/>
          <a:p>
            <a:pPr marL="12700" marR="229235">
              <a:lnSpc>
                <a:spcPct val="100000"/>
              </a:lnSpc>
              <a:spcBef>
                <a:spcPts val="100"/>
              </a:spcBef>
            </a:pPr>
            <a:r>
              <a:rPr dirty="0" sz="1200">
                <a:solidFill>
                  <a:srgbClr val="231F20"/>
                </a:solidFill>
                <a:latin typeface="Frutiger LT Std 55 Roman"/>
                <a:cs typeface="Frutiger LT Std 55 Roman"/>
              </a:rPr>
              <a:t>“Like your fingerprint, the sequence of your themes is unique to you. The odds that  someone has the same 5 Signature Themes in the same order as you are 1 in</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33,000,000”</a:t>
            </a:r>
            <a:endParaRPr sz="1200">
              <a:latin typeface="Frutiger LT Std 55 Roman"/>
              <a:cs typeface="Frutiger LT Std 55 Roman"/>
            </a:endParaRPr>
          </a:p>
          <a:p>
            <a:pPr algn="r" marR="42545">
              <a:lnSpc>
                <a:spcPct val="100000"/>
              </a:lnSpc>
            </a:pPr>
            <a:r>
              <a:rPr dirty="0" sz="1200">
                <a:solidFill>
                  <a:srgbClr val="231F20"/>
                </a:solidFill>
                <a:latin typeface="Frutiger LT Std 55 Roman"/>
                <a:cs typeface="Frutiger LT Std 55 Roman"/>
              </a:rPr>
              <a:t>-The Gallup Strengths</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Center</a:t>
            </a:r>
            <a:endParaRPr sz="1200">
              <a:latin typeface="Frutiger LT Std 55 Roman"/>
              <a:cs typeface="Frutiger LT Std 55 Roman"/>
            </a:endParaRPr>
          </a:p>
          <a:p>
            <a:pPr>
              <a:lnSpc>
                <a:spcPct val="100000"/>
              </a:lnSpc>
            </a:pPr>
            <a:endParaRPr sz="1400">
              <a:latin typeface="Times New Roman"/>
              <a:cs typeface="Times New Roman"/>
            </a:endParaRPr>
          </a:p>
          <a:p>
            <a:pPr marL="12700">
              <a:lnSpc>
                <a:spcPct val="100000"/>
              </a:lnSpc>
              <a:spcBef>
                <a:spcPts val="890"/>
              </a:spcBef>
            </a:pPr>
            <a:r>
              <a:rPr dirty="0" sz="1800" spc="-475">
                <a:solidFill>
                  <a:srgbClr val="231F20"/>
                </a:solidFill>
                <a:latin typeface="Century Gothic"/>
                <a:cs typeface="Century Gothic"/>
              </a:rPr>
              <a:t>What </a:t>
            </a:r>
            <a:r>
              <a:rPr dirty="0" sz="1800" spc="-105">
                <a:solidFill>
                  <a:srgbClr val="231F20"/>
                </a:solidFill>
                <a:latin typeface="Century Gothic"/>
                <a:cs typeface="Century Gothic"/>
              </a:rPr>
              <a:t>is</a:t>
            </a:r>
            <a:r>
              <a:rPr dirty="0" sz="1800" spc="-140">
                <a:solidFill>
                  <a:srgbClr val="231F20"/>
                </a:solidFill>
                <a:latin typeface="Century Gothic"/>
                <a:cs typeface="Century Gothic"/>
              </a:rPr>
              <a:t> </a:t>
            </a:r>
            <a:r>
              <a:rPr dirty="0" sz="1800" spc="-550">
                <a:solidFill>
                  <a:srgbClr val="231F20"/>
                </a:solidFill>
                <a:latin typeface="Century Gothic"/>
                <a:cs typeface="Century Gothic"/>
              </a:rPr>
              <a:t>a</a:t>
            </a:r>
            <a:r>
              <a:rPr dirty="0" sz="1800" spc="-150">
                <a:solidFill>
                  <a:srgbClr val="231F20"/>
                </a:solidFill>
                <a:latin typeface="Century Gothic"/>
                <a:cs typeface="Century Gothic"/>
              </a:rPr>
              <a:t> </a:t>
            </a:r>
            <a:r>
              <a:rPr dirty="0" sz="1800" spc="-345">
                <a:solidFill>
                  <a:srgbClr val="231F20"/>
                </a:solidFill>
                <a:latin typeface="Century Gothic"/>
                <a:cs typeface="Century Gothic"/>
              </a:rPr>
              <a:t>Strength?</a:t>
            </a:r>
            <a:endParaRPr sz="1800">
              <a:latin typeface="Century Gothic"/>
              <a:cs typeface="Century Gothic"/>
            </a:endParaRPr>
          </a:p>
          <a:p>
            <a:pPr marL="12700" marR="5080">
              <a:lnSpc>
                <a:spcPct val="100000"/>
              </a:lnSpc>
              <a:spcBef>
                <a:spcPts val="540"/>
              </a:spcBef>
            </a:pPr>
            <a:r>
              <a:rPr dirty="0" sz="1200" spc="-25">
                <a:solidFill>
                  <a:srgbClr val="231F20"/>
                </a:solidFill>
                <a:latin typeface="Frutiger LT Std 55 Roman"/>
                <a:cs typeface="Frutiger LT Std 55 Roman"/>
              </a:rPr>
              <a:t>“Your </a:t>
            </a:r>
            <a:r>
              <a:rPr dirty="0" sz="1200">
                <a:solidFill>
                  <a:srgbClr val="231F20"/>
                </a:solidFill>
                <a:latin typeface="Frutiger LT Std 55 Roman"/>
                <a:cs typeface="Frutiger LT Std 55 Roman"/>
              </a:rPr>
              <a:t>strengths begin with talents that naturally exist inside you. A talent is a naturally  recurring pattern of thought, feeling, or behavior that can be productively applied. A  talent helps you to do something well not just once; they help you to do it well over and  over again. Because talents are naturally recurring patterns, they are “automatic,” almost  like breathing. According to Clifton, practice does not make perfect. </a:t>
            </a:r>
            <a:r>
              <a:rPr dirty="0" sz="1200" spc="-45">
                <a:solidFill>
                  <a:srgbClr val="231F20"/>
                </a:solidFill>
                <a:latin typeface="Frutiger LT Std 55 Roman"/>
                <a:cs typeface="Frutiger LT Std 55 Roman"/>
              </a:rPr>
              <a:t>To </a:t>
            </a:r>
            <a:r>
              <a:rPr dirty="0" sz="1200">
                <a:solidFill>
                  <a:srgbClr val="231F20"/>
                </a:solidFill>
                <a:latin typeface="Frutiger LT Std 55 Roman"/>
                <a:cs typeface="Frutiger LT Std 55 Roman"/>
              </a:rPr>
              <a:t>develop a</a:t>
            </a:r>
            <a:r>
              <a:rPr dirty="0" sz="1200" spc="-5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strength  in any activity requires certain natural</a:t>
            </a:r>
            <a:r>
              <a:rPr dirty="0" sz="1200" spc="-1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talents.</a:t>
            </a:r>
            <a:endParaRPr sz="1200">
              <a:latin typeface="Frutiger LT Std 55 Roman"/>
              <a:cs typeface="Frutiger LT Std 55 Roman"/>
            </a:endParaRPr>
          </a:p>
          <a:p>
            <a:pPr>
              <a:lnSpc>
                <a:spcPct val="100000"/>
              </a:lnSpc>
            </a:pPr>
            <a:endParaRPr sz="1250">
              <a:latin typeface="Times New Roman"/>
              <a:cs typeface="Times New Roman"/>
            </a:endParaRPr>
          </a:p>
          <a:p>
            <a:pPr marL="12700" marR="86360">
              <a:lnSpc>
                <a:spcPct val="100000"/>
              </a:lnSpc>
            </a:pPr>
            <a:r>
              <a:rPr dirty="0" sz="1200">
                <a:solidFill>
                  <a:srgbClr val="231F20"/>
                </a:solidFill>
                <a:latin typeface="Frutiger LT Std 55 Roman"/>
                <a:cs typeface="Frutiger LT Std 55 Roman"/>
              </a:rPr>
              <a:t>There is a general misconception that strengths are activities that we are good at. In the  video series </a:t>
            </a:r>
            <a:r>
              <a:rPr dirty="0" sz="1200" spc="-10">
                <a:solidFill>
                  <a:srgbClr val="231F20"/>
                </a:solidFill>
                <a:latin typeface="Frutiger LT Std 55 Roman"/>
                <a:cs typeface="Frutiger LT Std 55 Roman"/>
              </a:rPr>
              <a:t>“Trombone </a:t>
            </a:r>
            <a:r>
              <a:rPr dirty="0" sz="1200">
                <a:solidFill>
                  <a:srgbClr val="231F20"/>
                </a:solidFill>
                <a:latin typeface="Frutiger LT Std 55 Roman"/>
                <a:cs typeface="Frutiger LT Std 55 Roman"/>
              </a:rPr>
              <a:t>Player </a:t>
            </a:r>
            <a:r>
              <a:rPr dirty="0" sz="1200" spc="-5">
                <a:solidFill>
                  <a:srgbClr val="231F20"/>
                </a:solidFill>
                <a:latin typeface="Frutiger LT Std 55 Roman"/>
                <a:cs typeface="Frutiger LT Std 55 Roman"/>
              </a:rPr>
              <a:t>Wanted,” </a:t>
            </a:r>
            <a:r>
              <a:rPr dirty="0" sz="1200">
                <a:solidFill>
                  <a:srgbClr val="231F20"/>
                </a:solidFill>
                <a:latin typeface="Frutiger LT Std 55 Roman"/>
                <a:cs typeface="Frutiger LT Std 55 Roman"/>
              </a:rPr>
              <a:t>Buckingham defines a strength as an activity that  makes you feel energized and strong. He states that we can be very good at certain</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activi-  ties but if the activity depletes us of </a:t>
            </a:r>
            <a:r>
              <a:rPr dirty="0" sz="1200" spc="-15">
                <a:solidFill>
                  <a:srgbClr val="231F20"/>
                </a:solidFill>
                <a:latin typeface="Frutiger LT Std 55 Roman"/>
                <a:cs typeface="Frutiger LT Std 55 Roman"/>
              </a:rPr>
              <a:t>energy, </a:t>
            </a:r>
            <a:r>
              <a:rPr dirty="0" sz="1200">
                <a:solidFill>
                  <a:srgbClr val="231F20"/>
                </a:solidFill>
                <a:latin typeface="Frutiger LT Std 55 Roman"/>
                <a:cs typeface="Frutiger LT Std 55 Roman"/>
              </a:rPr>
              <a:t>it is not a strength regardless of how good we  are at</a:t>
            </a:r>
            <a:r>
              <a:rPr dirty="0" sz="1200" spc="-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it.</a:t>
            </a:r>
            <a:endParaRPr sz="1200">
              <a:latin typeface="Frutiger LT Std 55 Roman"/>
              <a:cs typeface="Frutiger LT Std 55 Roman"/>
            </a:endParaRPr>
          </a:p>
          <a:p>
            <a:pPr>
              <a:lnSpc>
                <a:spcPct val="100000"/>
              </a:lnSpc>
            </a:pPr>
            <a:endParaRPr sz="1400">
              <a:latin typeface="Times New Roman"/>
              <a:cs typeface="Times New Roman"/>
            </a:endParaRPr>
          </a:p>
          <a:p>
            <a:pPr>
              <a:lnSpc>
                <a:spcPct val="100000"/>
              </a:lnSpc>
              <a:spcBef>
                <a:spcPts val="10"/>
              </a:spcBef>
            </a:pPr>
            <a:endParaRPr sz="1500">
              <a:latin typeface="Times New Roman"/>
              <a:cs typeface="Times New Roman"/>
            </a:endParaRPr>
          </a:p>
          <a:p>
            <a:pPr marL="12700">
              <a:lnSpc>
                <a:spcPct val="100000"/>
              </a:lnSpc>
            </a:pPr>
            <a:r>
              <a:rPr dirty="0" sz="1800" spc="-395">
                <a:solidFill>
                  <a:srgbClr val="231F20"/>
                </a:solidFill>
                <a:latin typeface="Century Gothic"/>
                <a:cs typeface="Century Gothic"/>
              </a:rPr>
              <a:t>Clues </a:t>
            </a:r>
            <a:r>
              <a:rPr dirty="0" sz="1800" spc="-375">
                <a:solidFill>
                  <a:srgbClr val="231F20"/>
                </a:solidFill>
                <a:latin typeface="Century Gothic"/>
                <a:cs typeface="Century Gothic"/>
              </a:rPr>
              <a:t>to </a:t>
            </a:r>
            <a:r>
              <a:rPr dirty="0" sz="1800" spc="-409">
                <a:solidFill>
                  <a:srgbClr val="231F20"/>
                </a:solidFill>
                <a:latin typeface="Century Gothic"/>
                <a:cs typeface="Century Gothic"/>
              </a:rPr>
              <a:t>Our</a:t>
            </a:r>
            <a:r>
              <a:rPr dirty="0" sz="1800" spc="-400">
                <a:solidFill>
                  <a:srgbClr val="231F20"/>
                </a:solidFill>
                <a:latin typeface="Century Gothic"/>
                <a:cs typeface="Century Gothic"/>
              </a:rPr>
              <a:t> </a:t>
            </a:r>
            <a:r>
              <a:rPr dirty="0" sz="1800" spc="-315">
                <a:solidFill>
                  <a:srgbClr val="231F20"/>
                </a:solidFill>
                <a:latin typeface="Century Gothic"/>
                <a:cs typeface="Century Gothic"/>
              </a:rPr>
              <a:t>Talents</a:t>
            </a:r>
            <a:endParaRPr sz="1800">
              <a:latin typeface="Century Gothic"/>
              <a:cs typeface="Century Gothic"/>
            </a:endParaRPr>
          </a:p>
          <a:p>
            <a:pPr marL="12700">
              <a:lnSpc>
                <a:spcPct val="100000"/>
              </a:lnSpc>
              <a:spcBef>
                <a:spcPts val="1035"/>
              </a:spcBef>
            </a:pPr>
            <a:r>
              <a:rPr dirty="0" sz="800">
                <a:solidFill>
                  <a:srgbClr val="231F20"/>
                </a:solidFill>
                <a:latin typeface="Frutiger LT Std 55 Roman"/>
                <a:cs typeface="Frutiger LT Std 55 Roman"/>
              </a:rPr>
              <a:t>1. </a:t>
            </a:r>
            <a:r>
              <a:rPr dirty="0" sz="1200" spc="-10" i="1">
                <a:solidFill>
                  <a:srgbClr val="0BAF58"/>
                </a:solidFill>
                <a:latin typeface="Frutiger LT Std 55 Roman"/>
                <a:cs typeface="Frutiger LT Std 55 Roman"/>
              </a:rPr>
              <a:t>Yearning: </a:t>
            </a:r>
            <a:r>
              <a:rPr dirty="0" sz="1200">
                <a:solidFill>
                  <a:srgbClr val="231F20"/>
                </a:solidFill>
                <a:latin typeface="Frutiger LT Std 55 Roman"/>
                <a:cs typeface="Frutiger LT Std 55 Roman"/>
              </a:rPr>
              <a:t>What activities are you naturally drawn</a:t>
            </a:r>
            <a:r>
              <a:rPr dirty="0" sz="1200" spc="-8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to?</a:t>
            </a:r>
            <a:endParaRPr sz="1200">
              <a:latin typeface="Frutiger LT Std 55 Roman"/>
              <a:cs typeface="Frutiger LT Std 55 Roman"/>
            </a:endParaRPr>
          </a:p>
          <a:p>
            <a:pPr>
              <a:lnSpc>
                <a:spcPct val="100000"/>
              </a:lnSpc>
              <a:spcBef>
                <a:spcPts val="5"/>
              </a:spcBef>
            </a:pPr>
            <a:endParaRPr sz="1250">
              <a:latin typeface="Times New Roman"/>
              <a:cs typeface="Times New Roman"/>
            </a:endParaRPr>
          </a:p>
          <a:p>
            <a:pPr marL="12700">
              <a:lnSpc>
                <a:spcPct val="100000"/>
              </a:lnSpc>
            </a:pPr>
            <a:r>
              <a:rPr dirty="0" sz="700">
                <a:solidFill>
                  <a:srgbClr val="231F20"/>
                </a:solidFill>
                <a:latin typeface="Frutiger LT Std 55 Roman"/>
                <a:cs typeface="Frutiger LT Std 55 Roman"/>
              </a:rPr>
              <a:t>2. </a:t>
            </a:r>
            <a:r>
              <a:rPr dirty="0" sz="1200" i="1">
                <a:solidFill>
                  <a:srgbClr val="F27E24"/>
                </a:solidFill>
                <a:latin typeface="Frutiger LT Std 55 Roman"/>
                <a:cs typeface="Frutiger LT Std 55 Roman"/>
              </a:rPr>
              <a:t>Rapid Learning: </a:t>
            </a:r>
            <a:r>
              <a:rPr dirty="0" sz="1200">
                <a:solidFill>
                  <a:srgbClr val="231F20"/>
                </a:solidFill>
                <a:latin typeface="Frutiger LT Std 55 Roman"/>
                <a:cs typeface="Frutiger LT Std 55 Roman"/>
              </a:rPr>
              <a:t>What kind of activities do you seem to pick up and learn</a:t>
            </a:r>
            <a:r>
              <a:rPr dirty="0" sz="1200" spc="-13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quickly?</a:t>
            </a:r>
            <a:endParaRPr sz="1200">
              <a:latin typeface="Frutiger LT Std 55 Roman"/>
              <a:cs typeface="Frutiger LT Std 55 Roman"/>
            </a:endParaRPr>
          </a:p>
          <a:p>
            <a:pPr>
              <a:lnSpc>
                <a:spcPct val="100000"/>
              </a:lnSpc>
            </a:pPr>
            <a:endParaRPr sz="1250">
              <a:latin typeface="Times New Roman"/>
              <a:cs typeface="Times New Roman"/>
            </a:endParaRPr>
          </a:p>
          <a:p>
            <a:pPr marL="12700">
              <a:lnSpc>
                <a:spcPct val="100000"/>
              </a:lnSpc>
            </a:pPr>
            <a:r>
              <a:rPr dirty="0" sz="700">
                <a:solidFill>
                  <a:srgbClr val="231F20"/>
                </a:solidFill>
                <a:latin typeface="Frutiger LT Std 55 Roman"/>
                <a:cs typeface="Frutiger LT Std 55 Roman"/>
              </a:rPr>
              <a:t>3. </a:t>
            </a:r>
            <a:r>
              <a:rPr dirty="0" sz="1200" spc="-5" i="1">
                <a:solidFill>
                  <a:srgbClr val="0D9CD7"/>
                </a:solidFill>
                <a:latin typeface="Frutiger LT Std 55 Roman"/>
                <a:cs typeface="Frutiger LT Std 55 Roman"/>
              </a:rPr>
              <a:t>Timelessness: </a:t>
            </a:r>
            <a:r>
              <a:rPr dirty="0" sz="1200">
                <a:solidFill>
                  <a:srgbClr val="231F20"/>
                </a:solidFill>
                <a:latin typeface="Frutiger LT Std 55 Roman"/>
                <a:cs typeface="Frutiger LT Std 55 Roman"/>
              </a:rPr>
              <a:t>In what activities did the time seem to “fly by” quickly for</a:t>
            </a:r>
            <a:r>
              <a:rPr dirty="0" sz="1200" spc="-11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you?</a:t>
            </a:r>
            <a:endParaRPr sz="1200">
              <a:latin typeface="Frutiger LT Std 55 Roman"/>
              <a:cs typeface="Frutiger LT Std 55 Roman"/>
            </a:endParaRPr>
          </a:p>
          <a:p>
            <a:pPr>
              <a:lnSpc>
                <a:spcPct val="100000"/>
              </a:lnSpc>
              <a:spcBef>
                <a:spcPts val="5"/>
              </a:spcBef>
            </a:pPr>
            <a:endParaRPr sz="1250">
              <a:latin typeface="Times New Roman"/>
              <a:cs typeface="Times New Roman"/>
            </a:endParaRPr>
          </a:p>
          <a:p>
            <a:pPr marL="1743710" marR="261620" indent="-1731645">
              <a:lnSpc>
                <a:spcPct val="100000"/>
              </a:lnSpc>
            </a:pPr>
            <a:r>
              <a:rPr dirty="0" sz="800">
                <a:solidFill>
                  <a:srgbClr val="231F20"/>
                </a:solidFill>
                <a:latin typeface="Frutiger LT Std 55 Roman"/>
                <a:cs typeface="Frutiger LT Std 55 Roman"/>
              </a:rPr>
              <a:t>4. </a:t>
            </a:r>
            <a:r>
              <a:rPr dirty="0" sz="1200" i="1">
                <a:solidFill>
                  <a:srgbClr val="7480BE"/>
                </a:solidFill>
                <a:latin typeface="Frutiger LT Std 55 Roman"/>
                <a:cs typeface="Frutiger LT Std 55 Roman"/>
              </a:rPr>
              <a:t>Glimpse of Excellence: </a:t>
            </a:r>
            <a:r>
              <a:rPr dirty="0" sz="1200">
                <a:solidFill>
                  <a:srgbClr val="231F20"/>
                </a:solidFill>
                <a:latin typeface="Frutiger LT Std 55 Roman"/>
                <a:cs typeface="Frutiger LT Std 55 Roman"/>
              </a:rPr>
              <a:t>During what activities have you had moments of excellence</a:t>
            </a:r>
            <a:r>
              <a:rPr dirty="0" sz="1200" spc="-17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and  you think “How did I do</a:t>
            </a:r>
            <a:r>
              <a:rPr dirty="0" sz="1200" spc="-1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that?”</a:t>
            </a:r>
            <a:endParaRPr sz="1200">
              <a:latin typeface="Frutiger LT Std 55 Roman"/>
              <a:cs typeface="Frutiger LT Std 55 Roman"/>
            </a:endParaRPr>
          </a:p>
          <a:p>
            <a:pPr>
              <a:lnSpc>
                <a:spcPct val="100000"/>
              </a:lnSpc>
            </a:pPr>
            <a:endParaRPr sz="1250">
              <a:latin typeface="Times New Roman"/>
              <a:cs typeface="Times New Roman"/>
            </a:endParaRPr>
          </a:p>
          <a:p>
            <a:pPr marL="1005205" marR="566420" indent="-993140">
              <a:lnSpc>
                <a:spcPct val="100000"/>
              </a:lnSpc>
              <a:spcBef>
                <a:spcPts val="5"/>
              </a:spcBef>
            </a:pPr>
            <a:r>
              <a:rPr dirty="0" sz="800">
                <a:solidFill>
                  <a:srgbClr val="231F20"/>
                </a:solidFill>
                <a:latin typeface="Frutiger LT Std 55 Roman"/>
                <a:cs typeface="Frutiger LT Std 55 Roman"/>
              </a:rPr>
              <a:t>5. </a:t>
            </a:r>
            <a:r>
              <a:rPr dirty="0" sz="1200" i="1">
                <a:solidFill>
                  <a:srgbClr val="0BAF58"/>
                </a:solidFill>
                <a:latin typeface="Frutiger LT Std 55 Roman"/>
                <a:cs typeface="Frutiger LT Std 55 Roman"/>
              </a:rPr>
              <a:t>Satisfaction: </a:t>
            </a:r>
            <a:r>
              <a:rPr dirty="0" sz="1200">
                <a:solidFill>
                  <a:srgbClr val="231F20"/>
                </a:solidFill>
                <a:latin typeface="Frutiger LT Std 55 Roman"/>
                <a:cs typeface="Frutiger LT Std 55 Roman"/>
              </a:rPr>
              <a:t>What activities energize you, either while doing them or</a:t>
            </a:r>
            <a:r>
              <a:rPr dirty="0" sz="1200" spc="-17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immediately  after you finished them, and you think “When can I do that</a:t>
            </a:r>
            <a:r>
              <a:rPr dirty="0" sz="1200" spc="-8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again?”</a:t>
            </a:r>
            <a:endParaRPr sz="1200">
              <a:latin typeface="Frutiger LT Std 55 Roman"/>
              <a:cs typeface="Frutiger LT Std 55 Roman"/>
            </a:endParaRPr>
          </a:p>
        </p:txBody>
      </p:sp>
      <p:sp>
        <p:nvSpPr>
          <p:cNvPr id="4" name="object 4"/>
          <p:cNvSpPr/>
          <p:nvPr/>
        </p:nvSpPr>
        <p:spPr>
          <a:xfrm>
            <a:off x="6315125" y="1470513"/>
            <a:ext cx="99695" cy="0"/>
          </a:xfrm>
          <a:custGeom>
            <a:avLst/>
            <a:gdLst/>
            <a:ahLst/>
            <a:cxnLst/>
            <a:rect l="l" t="t" r="r" b="b"/>
            <a:pathLst>
              <a:path w="99695" h="0">
                <a:moveTo>
                  <a:pt x="0" y="0"/>
                </a:moveTo>
                <a:lnTo>
                  <a:pt x="99174" y="0"/>
                </a:lnTo>
              </a:path>
            </a:pathLst>
          </a:custGeom>
          <a:ln w="15024">
            <a:solidFill>
              <a:srgbClr val="F27E24"/>
            </a:solidFill>
          </a:ln>
        </p:spPr>
        <p:txBody>
          <a:bodyPr wrap="square" lIns="0" tIns="0" rIns="0" bIns="0" rtlCol="0"/>
          <a:lstStyle/>
          <a:p/>
        </p:txBody>
      </p:sp>
      <p:sp>
        <p:nvSpPr>
          <p:cNvPr id="5" name="object 5"/>
          <p:cNvSpPr/>
          <p:nvPr/>
        </p:nvSpPr>
        <p:spPr>
          <a:xfrm>
            <a:off x="7093584" y="1470513"/>
            <a:ext cx="99695" cy="0"/>
          </a:xfrm>
          <a:custGeom>
            <a:avLst/>
            <a:gdLst/>
            <a:ahLst/>
            <a:cxnLst/>
            <a:rect l="l" t="t" r="r" b="b"/>
            <a:pathLst>
              <a:path w="99695" h="0">
                <a:moveTo>
                  <a:pt x="0" y="0"/>
                </a:moveTo>
                <a:lnTo>
                  <a:pt x="99174" y="0"/>
                </a:lnTo>
              </a:path>
            </a:pathLst>
          </a:custGeom>
          <a:ln w="15024">
            <a:solidFill>
              <a:srgbClr val="0BAF58"/>
            </a:solidFill>
          </a:ln>
        </p:spPr>
        <p:txBody>
          <a:bodyPr wrap="square" lIns="0" tIns="0" rIns="0" bIns="0" rtlCol="0"/>
          <a:lstStyle/>
          <a:p/>
        </p:txBody>
      </p:sp>
      <p:sp>
        <p:nvSpPr>
          <p:cNvPr id="6" name="object 6"/>
          <p:cNvSpPr txBox="1"/>
          <p:nvPr/>
        </p:nvSpPr>
        <p:spPr>
          <a:xfrm>
            <a:off x="6315138" y="1300264"/>
            <a:ext cx="878205" cy="163195"/>
          </a:xfrm>
          <a:prstGeom prst="rect">
            <a:avLst/>
          </a:prstGeom>
          <a:solidFill>
            <a:srgbClr val="004A7C"/>
          </a:solidFill>
        </p:spPr>
        <p:txBody>
          <a:bodyPr wrap="square" lIns="0" tIns="635" rIns="0" bIns="0" rtlCol="0" vert="horz">
            <a:spAutoFit/>
          </a:bodyPr>
          <a:lstStyle/>
          <a:p>
            <a:pPr marL="55244">
              <a:lnSpc>
                <a:spcPct val="100000"/>
              </a:lnSpc>
              <a:spcBef>
                <a:spcPts val="5"/>
              </a:spcBef>
            </a:pPr>
            <a:r>
              <a:rPr dirty="0" sz="1000" spc="-295">
                <a:solidFill>
                  <a:srgbClr val="FFFFFF"/>
                </a:solidFill>
                <a:latin typeface="Century Gothic"/>
                <a:cs typeface="Century Gothic"/>
              </a:rPr>
              <a:t>M</a:t>
            </a:r>
            <a:r>
              <a:rPr dirty="0" u="heavy" sz="1000" spc="-295">
                <a:solidFill>
                  <a:srgbClr val="FFFFFF"/>
                </a:solidFill>
                <a:uFill>
                  <a:solidFill>
                    <a:srgbClr val="FAB032"/>
                  </a:solidFill>
                </a:uFill>
                <a:latin typeface="Century Gothic"/>
                <a:cs typeface="Century Gothic"/>
              </a:rPr>
              <a:t>Y</a:t>
            </a:r>
            <a:r>
              <a:rPr dirty="0" sz="1000" spc="-90">
                <a:solidFill>
                  <a:srgbClr val="FFFFFF"/>
                </a:solidFill>
                <a:latin typeface="Century Gothic"/>
                <a:cs typeface="Century Gothic"/>
              </a:rPr>
              <a:t> </a:t>
            </a:r>
            <a:r>
              <a:rPr dirty="0" u="heavy" sz="1000" spc="-155">
                <a:solidFill>
                  <a:srgbClr val="FFFFFF"/>
                </a:solidFill>
                <a:uFill>
                  <a:solidFill>
                    <a:srgbClr val="C3ABD0"/>
                  </a:solidFill>
                </a:uFill>
                <a:latin typeface="Century Gothic"/>
                <a:cs typeface="Century Gothic"/>
              </a:rPr>
              <a:t>SELF</a:t>
            </a:r>
            <a:r>
              <a:rPr dirty="0" u="heavy" sz="1000" spc="-90">
                <a:solidFill>
                  <a:srgbClr val="FFFFFF"/>
                </a:solidFill>
                <a:uFill>
                  <a:solidFill>
                    <a:srgbClr val="75CDF0"/>
                  </a:solidFill>
                </a:uFill>
                <a:latin typeface="Century Gothic"/>
                <a:cs typeface="Century Gothic"/>
              </a:rPr>
              <a:t> </a:t>
            </a:r>
            <a:r>
              <a:rPr dirty="0" u="heavy" sz="1000" spc="-254">
                <a:solidFill>
                  <a:srgbClr val="FFFFFF"/>
                </a:solidFill>
                <a:uFill>
                  <a:solidFill>
                    <a:srgbClr val="75CDF0"/>
                  </a:solidFill>
                </a:uFill>
                <a:latin typeface="Century Gothic"/>
                <a:cs typeface="Century Gothic"/>
              </a:rPr>
              <a:t>DISCOVER</a:t>
            </a:r>
            <a:r>
              <a:rPr dirty="0" sz="1000" spc="-254">
                <a:solidFill>
                  <a:srgbClr val="FFFFFF"/>
                </a:solidFill>
                <a:latin typeface="Century Gothic"/>
                <a:cs typeface="Century Gothic"/>
              </a:rPr>
              <a:t>Y</a:t>
            </a:r>
            <a:endParaRPr sz="1000">
              <a:latin typeface="Century Gothic"/>
              <a:cs typeface="Century Gothic"/>
            </a:endParaRPr>
          </a:p>
        </p:txBody>
      </p:sp>
      <p:sp>
        <p:nvSpPr>
          <p:cNvPr id="7" name="object 7"/>
          <p:cNvSpPr/>
          <p:nvPr/>
        </p:nvSpPr>
        <p:spPr>
          <a:xfrm>
            <a:off x="6799846" y="9670580"/>
            <a:ext cx="494665" cy="180975"/>
          </a:xfrm>
          <a:custGeom>
            <a:avLst/>
            <a:gdLst/>
            <a:ahLst/>
            <a:cxnLst/>
            <a:rect l="l" t="t" r="r" b="b"/>
            <a:pathLst>
              <a:path w="494665" h="180975">
                <a:moveTo>
                  <a:pt x="494512" y="180975"/>
                </a:moveTo>
                <a:lnTo>
                  <a:pt x="0" y="180975"/>
                </a:lnTo>
                <a:lnTo>
                  <a:pt x="0" y="0"/>
                </a:lnTo>
                <a:lnTo>
                  <a:pt x="494512" y="0"/>
                </a:lnTo>
                <a:lnTo>
                  <a:pt x="494512" y="180975"/>
                </a:lnTo>
                <a:close/>
              </a:path>
            </a:pathLst>
          </a:custGeom>
          <a:solidFill>
            <a:srgbClr val="004F7D"/>
          </a:solidFill>
        </p:spPr>
        <p:txBody>
          <a:bodyPr wrap="square" lIns="0" tIns="0" rIns="0" bIns="0" rtlCol="0"/>
          <a:lstStyle/>
          <a:p/>
        </p:txBody>
      </p:sp>
      <p:sp>
        <p:nvSpPr>
          <p:cNvPr id="8" name="object 8"/>
          <p:cNvSpPr txBox="1"/>
          <p:nvPr/>
        </p:nvSpPr>
        <p:spPr>
          <a:xfrm>
            <a:off x="3118637" y="9401886"/>
            <a:ext cx="4175125"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Frutiger LT Std 55 Roman"/>
                <a:cs typeface="Frutiger LT Std 55 Roman"/>
                <a:hlinkClick r:id="rId2"/>
              </a:rPr>
              <a:t>Gallup, Clifton Strengths,</a:t>
            </a:r>
            <a:r>
              <a:rPr dirty="0" sz="800" spc="-90">
                <a:solidFill>
                  <a:srgbClr val="231F20"/>
                </a:solidFill>
                <a:latin typeface="Frutiger LT Std 55 Roman"/>
                <a:cs typeface="Frutiger LT Std 55 Roman"/>
                <a:hlinkClick r:id="rId2"/>
              </a:rPr>
              <a:t> </a:t>
            </a:r>
            <a:r>
              <a:rPr dirty="0" sz="800">
                <a:solidFill>
                  <a:srgbClr val="231F20"/>
                </a:solidFill>
                <a:latin typeface="Frutiger LT Std 55 Roman"/>
                <a:cs typeface="Frutiger LT Std 55 Roman"/>
                <a:hlinkClick r:id="rId2"/>
              </a:rPr>
              <a:t>https://www.strengthsquest.com/192602/five-clues-talent.aspx</a:t>
            </a:r>
            <a:endParaRPr sz="800">
              <a:latin typeface="Frutiger LT Std 55 Roman"/>
              <a:cs typeface="Frutiger LT Std 55 Roman"/>
            </a:endParaRPr>
          </a:p>
        </p:txBody>
      </p:sp>
      <p:sp>
        <p:nvSpPr>
          <p:cNvPr id="9" name="object 9"/>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NEXT</a:t>
            </a:r>
          </a:p>
        </p:txBody>
      </p:sp>
      <p:sp>
        <p:nvSpPr>
          <p:cNvPr id="10" name="object 10"/>
          <p:cNvSpPr txBox="1">
            <a:spLocks noGrp="1"/>
          </p:cNvSpPr>
          <p:nvPr>
            <p:ph type="dt" idx="6" sz="half"/>
          </p:nvPr>
        </p:nvSpPr>
        <p:spPr>
          <a:prstGeom prst="rect"/>
        </p:spPr>
        <p:txBody>
          <a:bodyPr wrap="square" lIns="0" tIns="4445" rIns="0" bIns="0" rtlCol="0" vert="horz">
            <a:spAutoFit/>
          </a:bodyPr>
          <a:lstStyle/>
          <a:p>
            <a:pPr marL="12700">
              <a:lnSpc>
                <a:spcPct val="100000"/>
              </a:lnSpc>
              <a:spcBef>
                <a:spcPts val="35"/>
              </a:spcBef>
            </a:pPr>
            <a:r>
              <a:rPr dirty="0" spc="-185"/>
              <a:t>Page</a:t>
            </a:r>
          </a:p>
        </p:txBody>
      </p:sp>
      <p:sp>
        <p:nvSpPr>
          <p:cNvPr id="11" name="object 11"/>
          <p:cNvSpPr txBox="1"/>
          <p:nvPr/>
        </p:nvSpPr>
        <p:spPr>
          <a:xfrm>
            <a:off x="3155962" y="9687026"/>
            <a:ext cx="1206500" cy="191135"/>
          </a:xfrm>
          <a:prstGeom prst="rect">
            <a:avLst/>
          </a:prstGeom>
        </p:spPr>
        <p:txBody>
          <a:bodyPr wrap="square" lIns="0" tIns="3175" rIns="0" bIns="0" rtlCol="0" vert="horz">
            <a:spAutoFit/>
          </a:bodyPr>
          <a:lstStyle/>
          <a:p>
            <a:pPr marL="12700">
              <a:lnSpc>
                <a:spcPct val="100000"/>
              </a:lnSpc>
              <a:spcBef>
                <a:spcPts val="25"/>
              </a:spcBef>
            </a:pPr>
            <a:r>
              <a:rPr dirty="0" sz="1100" spc="-185">
                <a:latin typeface="Frutiger LT Std 55 Roman"/>
                <a:cs typeface="Frutiger LT Std 55 Roman"/>
              </a:rPr>
              <a:t>gbcareers.georgebrown.ca</a:t>
            </a:r>
            <a:endParaRPr sz="1100">
              <a:latin typeface="Frutiger LT Std 55 Roman"/>
              <a:cs typeface="Frutiger LT Std 55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15125" y="1470513"/>
            <a:ext cx="99695" cy="0"/>
          </a:xfrm>
          <a:custGeom>
            <a:avLst/>
            <a:gdLst/>
            <a:ahLst/>
            <a:cxnLst/>
            <a:rect l="l" t="t" r="r" b="b"/>
            <a:pathLst>
              <a:path w="99695" h="0">
                <a:moveTo>
                  <a:pt x="0" y="0"/>
                </a:moveTo>
                <a:lnTo>
                  <a:pt x="99174" y="0"/>
                </a:lnTo>
              </a:path>
            </a:pathLst>
          </a:custGeom>
          <a:ln w="15024">
            <a:solidFill>
              <a:srgbClr val="F27E24"/>
            </a:solidFill>
          </a:ln>
        </p:spPr>
        <p:txBody>
          <a:bodyPr wrap="square" lIns="0" tIns="0" rIns="0" bIns="0" rtlCol="0"/>
          <a:lstStyle/>
          <a:p/>
        </p:txBody>
      </p:sp>
      <p:sp>
        <p:nvSpPr>
          <p:cNvPr id="3" name="object 3"/>
          <p:cNvSpPr/>
          <p:nvPr/>
        </p:nvSpPr>
        <p:spPr>
          <a:xfrm>
            <a:off x="7093584" y="1470513"/>
            <a:ext cx="99695" cy="0"/>
          </a:xfrm>
          <a:custGeom>
            <a:avLst/>
            <a:gdLst/>
            <a:ahLst/>
            <a:cxnLst/>
            <a:rect l="l" t="t" r="r" b="b"/>
            <a:pathLst>
              <a:path w="99695" h="0">
                <a:moveTo>
                  <a:pt x="0" y="0"/>
                </a:moveTo>
                <a:lnTo>
                  <a:pt x="99174" y="0"/>
                </a:lnTo>
              </a:path>
            </a:pathLst>
          </a:custGeom>
          <a:ln w="15024">
            <a:solidFill>
              <a:srgbClr val="0BAF58"/>
            </a:solidFill>
          </a:ln>
        </p:spPr>
        <p:txBody>
          <a:bodyPr wrap="square" lIns="0" tIns="0" rIns="0" bIns="0" rtlCol="0"/>
          <a:lstStyle/>
          <a:p/>
        </p:txBody>
      </p:sp>
      <p:sp>
        <p:nvSpPr>
          <p:cNvPr id="4" name="object 4"/>
          <p:cNvSpPr txBox="1"/>
          <p:nvPr/>
        </p:nvSpPr>
        <p:spPr>
          <a:xfrm>
            <a:off x="6315138" y="1300264"/>
            <a:ext cx="878205" cy="163195"/>
          </a:xfrm>
          <a:prstGeom prst="rect">
            <a:avLst/>
          </a:prstGeom>
          <a:solidFill>
            <a:srgbClr val="004A7C"/>
          </a:solidFill>
        </p:spPr>
        <p:txBody>
          <a:bodyPr wrap="square" lIns="0" tIns="635" rIns="0" bIns="0" rtlCol="0" vert="horz">
            <a:spAutoFit/>
          </a:bodyPr>
          <a:lstStyle/>
          <a:p>
            <a:pPr marL="55244">
              <a:lnSpc>
                <a:spcPct val="100000"/>
              </a:lnSpc>
              <a:spcBef>
                <a:spcPts val="5"/>
              </a:spcBef>
            </a:pPr>
            <a:r>
              <a:rPr dirty="0" sz="1000" spc="-295">
                <a:solidFill>
                  <a:srgbClr val="FFFFFF"/>
                </a:solidFill>
                <a:latin typeface="Century Gothic"/>
                <a:cs typeface="Century Gothic"/>
              </a:rPr>
              <a:t>M</a:t>
            </a:r>
            <a:r>
              <a:rPr dirty="0" u="heavy" sz="1000" spc="-295">
                <a:solidFill>
                  <a:srgbClr val="FFFFFF"/>
                </a:solidFill>
                <a:uFill>
                  <a:solidFill>
                    <a:srgbClr val="FAB032"/>
                  </a:solidFill>
                </a:uFill>
                <a:latin typeface="Century Gothic"/>
                <a:cs typeface="Century Gothic"/>
              </a:rPr>
              <a:t>Y</a:t>
            </a:r>
            <a:r>
              <a:rPr dirty="0" sz="1000" spc="-90">
                <a:solidFill>
                  <a:srgbClr val="FFFFFF"/>
                </a:solidFill>
                <a:latin typeface="Century Gothic"/>
                <a:cs typeface="Century Gothic"/>
              </a:rPr>
              <a:t> </a:t>
            </a:r>
            <a:r>
              <a:rPr dirty="0" u="heavy" sz="1000" spc="-155">
                <a:solidFill>
                  <a:srgbClr val="FFFFFF"/>
                </a:solidFill>
                <a:uFill>
                  <a:solidFill>
                    <a:srgbClr val="C3ABD0"/>
                  </a:solidFill>
                </a:uFill>
                <a:latin typeface="Century Gothic"/>
                <a:cs typeface="Century Gothic"/>
              </a:rPr>
              <a:t>SELF</a:t>
            </a:r>
            <a:r>
              <a:rPr dirty="0" u="heavy" sz="1000" spc="-90">
                <a:solidFill>
                  <a:srgbClr val="FFFFFF"/>
                </a:solidFill>
                <a:uFill>
                  <a:solidFill>
                    <a:srgbClr val="75CDF0"/>
                  </a:solidFill>
                </a:uFill>
                <a:latin typeface="Century Gothic"/>
                <a:cs typeface="Century Gothic"/>
              </a:rPr>
              <a:t> </a:t>
            </a:r>
            <a:r>
              <a:rPr dirty="0" u="heavy" sz="1000" spc="-254">
                <a:solidFill>
                  <a:srgbClr val="FFFFFF"/>
                </a:solidFill>
                <a:uFill>
                  <a:solidFill>
                    <a:srgbClr val="75CDF0"/>
                  </a:solidFill>
                </a:uFill>
                <a:latin typeface="Century Gothic"/>
                <a:cs typeface="Century Gothic"/>
              </a:rPr>
              <a:t>DISCOVER</a:t>
            </a:r>
            <a:r>
              <a:rPr dirty="0" sz="1000" spc="-254">
                <a:solidFill>
                  <a:srgbClr val="FFFFFF"/>
                </a:solidFill>
                <a:latin typeface="Century Gothic"/>
                <a:cs typeface="Century Gothic"/>
              </a:rPr>
              <a:t>Y</a:t>
            </a:r>
            <a:endParaRPr sz="1000">
              <a:latin typeface="Century Gothic"/>
              <a:cs typeface="Century Gothic"/>
            </a:endParaRPr>
          </a:p>
        </p:txBody>
      </p:sp>
      <p:sp>
        <p:nvSpPr>
          <p:cNvPr id="5" name="object 5"/>
          <p:cNvSpPr txBox="1"/>
          <p:nvPr/>
        </p:nvSpPr>
        <p:spPr>
          <a:xfrm>
            <a:off x="465260" y="3414966"/>
            <a:ext cx="6576059" cy="5702300"/>
          </a:xfrm>
          <a:prstGeom prst="rect">
            <a:avLst/>
          </a:prstGeom>
        </p:spPr>
        <p:txBody>
          <a:bodyPr wrap="square" lIns="0" tIns="12700" rIns="0" bIns="0" rtlCol="0" vert="horz">
            <a:spAutoFit/>
          </a:bodyPr>
          <a:lstStyle/>
          <a:p>
            <a:pPr marL="12700" marR="266065">
              <a:lnSpc>
                <a:spcPct val="100000"/>
              </a:lnSpc>
              <a:spcBef>
                <a:spcPts val="100"/>
              </a:spcBef>
            </a:pPr>
            <a:r>
              <a:rPr dirty="0" sz="1200" spc="-45">
                <a:solidFill>
                  <a:srgbClr val="231F20"/>
                </a:solidFill>
                <a:latin typeface="Frutiger LT Std 55 Roman"/>
                <a:cs typeface="Frutiger LT Std 55 Roman"/>
              </a:rPr>
              <a:t>To </a:t>
            </a:r>
            <a:r>
              <a:rPr dirty="0" sz="1200">
                <a:solidFill>
                  <a:srgbClr val="231F20"/>
                </a:solidFill>
                <a:latin typeface="Frutiger LT Std 55 Roman"/>
                <a:cs typeface="Frutiger LT Std 55 Roman"/>
              </a:rPr>
              <a:t>achieve our personal best, we must not only understand our talents but must work</a:t>
            </a:r>
            <a:r>
              <a:rPr dirty="0" sz="1200" spc="-5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to  continuously develop them and look for opportunities where we can apply them in our  academic, work and personal</a:t>
            </a:r>
            <a:r>
              <a:rPr dirty="0" sz="1200" spc="-5">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life.</a:t>
            </a:r>
            <a:endParaRPr sz="1200">
              <a:latin typeface="Frutiger LT Std 55 Roman"/>
              <a:cs typeface="Frutiger LT Std 55 Roman"/>
            </a:endParaRPr>
          </a:p>
          <a:p>
            <a:pPr>
              <a:lnSpc>
                <a:spcPct val="100000"/>
              </a:lnSpc>
            </a:pPr>
            <a:endParaRPr sz="1250">
              <a:latin typeface="Times New Roman"/>
              <a:cs typeface="Times New Roman"/>
            </a:endParaRPr>
          </a:p>
          <a:p>
            <a:pPr marL="12700" marR="5080">
              <a:lnSpc>
                <a:spcPct val="100000"/>
              </a:lnSpc>
            </a:pPr>
            <a:r>
              <a:rPr dirty="0" sz="1200">
                <a:solidFill>
                  <a:srgbClr val="231F20"/>
                </a:solidFill>
                <a:latin typeface="Frutiger LT Std 55 Roman"/>
                <a:cs typeface="Frutiger LT Std 55 Roman"/>
              </a:rPr>
              <a:t>When we are playing to our strengths and doing what we love or are passionate about,  work no longer feels like work. </a:t>
            </a:r>
            <a:r>
              <a:rPr dirty="0" sz="1200" spc="-10">
                <a:solidFill>
                  <a:srgbClr val="231F20"/>
                </a:solidFill>
                <a:latin typeface="Frutiger LT Std 55 Roman"/>
                <a:cs typeface="Frutiger LT Std 55 Roman"/>
              </a:rPr>
              <a:t>Work </a:t>
            </a:r>
            <a:r>
              <a:rPr dirty="0" sz="1200">
                <a:solidFill>
                  <a:srgbClr val="231F20"/>
                </a:solidFill>
                <a:latin typeface="Frutiger LT Std 55 Roman"/>
                <a:cs typeface="Frutiger LT Std 55 Roman"/>
              </a:rPr>
              <a:t>becomes an extension of who we are. This is why it</a:t>
            </a:r>
            <a:r>
              <a:rPr dirty="0" sz="1200" spc="-9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is  important to </a:t>
            </a:r>
            <a:r>
              <a:rPr dirty="0" sz="1200" spc="-15">
                <a:solidFill>
                  <a:srgbClr val="231F20"/>
                </a:solidFill>
                <a:latin typeface="Frutiger LT Std 55 Roman"/>
                <a:cs typeface="Frutiger LT Std 55 Roman"/>
              </a:rPr>
              <a:t>know, </a:t>
            </a:r>
            <a:r>
              <a:rPr dirty="0" sz="1200">
                <a:solidFill>
                  <a:srgbClr val="231F20"/>
                </a:solidFill>
                <a:latin typeface="Frutiger LT Std 55 Roman"/>
                <a:cs typeface="Frutiger LT Std 55 Roman"/>
              </a:rPr>
              <a:t>understand and value your talents. </a:t>
            </a:r>
            <a:r>
              <a:rPr dirty="0" sz="1200" spc="-15">
                <a:solidFill>
                  <a:srgbClr val="231F20"/>
                </a:solidFill>
                <a:latin typeface="Frutiger LT Std 55 Roman"/>
                <a:cs typeface="Frutiger LT Std 55 Roman"/>
              </a:rPr>
              <a:t>Unfortunately, </a:t>
            </a:r>
            <a:r>
              <a:rPr dirty="0" sz="1200">
                <a:solidFill>
                  <a:srgbClr val="231F20"/>
                </a:solidFill>
                <a:latin typeface="Frutiger LT Std 55 Roman"/>
                <a:cs typeface="Frutiger LT Std 55 Roman"/>
              </a:rPr>
              <a:t>the research that  Gallup conducted showed that less that two out of ten people are in jobs that play to their  strengths.</a:t>
            </a:r>
            <a:endParaRPr sz="1200">
              <a:latin typeface="Frutiger LT Std 55 Roman"/>
              <a:cs typeface="Frutiger LT Std 55 Roman"/>
            </a:endParaRPr>
          </a:p>
          <a:p>
            <a:pPr>
              <a:lnSpc>
                <a:spcPct val="100000"/>
              </a:lnSpc>
            </a:pPr>
            <a:endParaRPr sz="1400">
              <a:latin typeface="Times New Roman"/>
              <a:cs typeface="Times New Roman"/>
            </a:endParaRPr>
          </a:p>
          <a:p>
            <a:pPr>
              <a:lnSpc>
                <a:spcPct val="100000"/>
              </a:lnSpc>
            </a:pPr>
            <a:endParaRPr sz="1700">
              <a:latin typeface="Times New Roman"/>
              <a:cs typeface="Times New Roman"/>
            </a:endParaRPr>
          </a:p>
          <a:p>
            <a:pPr marL="12700">
              <a:lnSpc>
                <a:spcPct val="100000"/>
              </a:lnSpc>
            </a:pPr>
            <a:r>
              <a:rPr dirty="0" sz="1800" spc="-480">
                <a:solidFill>
                  <a:srgbClr val="231F20"/>
                </a:solidFill>
                <a:latin typeface="Century Gothic"/>
                <a:cs typeface="Century Gothic"/>
              </a:rPr>
              <a:t>Why </a:t>
            </a:r>
            <a:r>
              <a:rPr dirty="0" sz="1800" spc="-409">
                <a:solidFill>
                  <a:srgbClr val="231F20"/>
                </a:solidFill>
                <a:latin typeface="Century Gothic"/>
                <a:cs typeface="Century Gothic"/>
              </a:rPr>
              <a:t>Focus </a:t>
            </a:r>
            <a:r>
              <a:rPr dirty="0" sz="1800" spc="-459">
                <a:solidFill>
                  <a:srgbClr val="231F20"/>
                </a:solidFill>
                <a:latin typeface="Century Gothic"/>
                <a:cs typeface="Century Gothic"/>
              </a:rPr>
              <a:t>on </a:t>
            </a:r>
            <a:r>
              <a:rPr dirty="0" sz="1800" spc="-330">
                <a:solidFill>
                  <a:srgbClr val="231F20"/>
                </a:solidFill>
                <a:latin typeface="Century Gothic"/>
                <a:cs typeface="Century Gothic"/>
              </a:rPr>
              <a:t>Strengths?</a:t>
            </a:r>
            <a:endParaRPr sz="1800">
              <a:latin typeface="Century Gothic"/>
              <a:cs typeface="Century Gothic"/>
            </a:endParaRPr>
          </a:p>
          <a:p>
            <a:pPr marL="12700" marR="3650615">
              <a:lnSpc>
                <a:spcPts val="2140"/>
              </a:lnSpc>
              <a:spcBef>
                <a:spcPts val="95"/>
              </a:spcBef>
            </a:pPr>
            <a:r>
              <a:rPr dirty="0" sz="1200">
                <a:solidFill>
                  <a:srgbClr val="231F20"/>
                </a:solidFill>
                <a:latin typeface="Frutiger LT Std 55 Roman"/>
                <a:cs typeface="Frutiger LT Std 55 Roman"/>
              </a:rPr>
              <a:t>Use of strengths at work is connected</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to:  Greater work</a:t>
            </a:r>
            <a:r>
              <a:rPr dirty="0" sz="1200" spc="-1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satisfaction</a:t>
            </a:r>
            <a:endParaRPr sz="1200">
              <a:latin typeface="Frutiger LT Std 55 Roman"/>
              <a:cs typeface="Frutiger LT Std 55 Roman"/>
            </a:endParaRPr>
          </a:p>
          <a:p>
            <a:pPr marL="12700">
              <a:lnSpc>
                <a:spcPts val="1250"/>
              </a:lnSpc>
            </a:pPr>
            <a:r>
              <a:rPr dirty="0" sz="1200">
                <a:solidFill>
                  <a:srgbClr val="231F20"/>
                </a:solidFill>
                <a:latin typeface="Frutiger LT Std 55 Roman"/>
                <a:cs typeface="Frutiger LT Std 55 Roman"/>
              </a:rPr>
              <a:t>Engagement (73% vs.</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9%)</a:t>
            </a:r>
            <a:endParaRPr sz="1200">
              <a:latin typeface="Frutiger LT Std 55 Roman"/>
              <a:cs typeface="Frutiger LT Std 55 Roman"/>
            </a:endParaRPr>
          </a:p>
          <a:p>
            <a:pPr marL="12700" marR="5115560">
              <a:lnSpc>
                <a:spcPct val="100000"/>
              </a:lnSpc>
            </a:pPr>
            <a:r>
              <a:rPr dirty="0" sz="1200">
                <a:solidFill>
                  <a:srgbClr val="231F20"/>
                </a:solidFill>
                <a:latin typeface="Frutiger LT Std 55 Roman"/>
                <a:cs typeface="Frutiger LT Std 55 Roman"/>
              </a:rPr>
              <a:t>Greater</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productivity  Lower turnover</a:t>
            </a:r>
            <a:r>
              <a:rPr dirty="0" sz="1200" spc="-9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rate</a:t>
            </a:r>
            <a:endParaRPr sz="1200">
              <a:latin typeface="Frutiger LT Std 55 Roman"/>
              <a:cs typeface="Frutiger LT Std 55 Roman"/>
            </a:endParaRPr>
          </a:p>
          <a:p>
            <a:pPr marL="12700" marR="1668780">
              <a:lnSpc>
                <a:spcPct val="100000"/>
              </a:lnSpc>
            </a:pPr>
            <a:r>
              <a:rPr dirty="0" sz="1200">
                <a:solidFill>
                  <a:srgbClr val="231F20"/>
                </a:solidFill>
                <a:latin typeface="Frutiger LT Std 55 Roman"/>
                <a:cs typeface="Frutiger LT Std 55 Roman"/>
              </a:rPr>
              <a:t>Increased levels of trust, compassion and hope within teams  Increased well-being, decreased symptoms of depression and</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anxiety</a:t>
            </a:r>
            <a:endParaRPr sz="1200">
              <a:latin typeface="Frutiger LT Std 55 Roman"/>
              <a:cs typeface="Frutiger LT Std 55 Roman"/>
            </a:endParaRPr>
          </a:p>
          <a:p>
            <a:pPr>
              <a:lnSpc>
                <a:spcPct val="100000"/>
              </a:lnSpc>
            </a:pPr>
            <a:endParaRPr sz="1400">
              <a:latin typeface="Times New Roman"/>
              <a:cs typeface="Times New Roman"/>
            </a:endParaRPr>
          </a:p>
          <a:p>
            <a:pPr>
              <a:lnSpc>
                <a:spcPct val="100000"/>
              </a:lnSpc>
              <a:spcBef>
                <a:spcPts val="50"/>
              </a:spcBef>
            </a:pPr>
            <a:endParaRPr sz="1100">
              <a:latin typeface="Times New Roman"/>
              <a:cs typeface="Times New Roman"/>
            </a:endParaRPr>
          </a:p>
          <a:p>
            <a:pPr marL="12700">
              <a:lnSpc>
                <a:spcPct val="100000"/>
              </a:lnSpc>
            </a:pPr>
            <a:r>
              <a:rPr dirty="0" sz="1800" spc="-25">
                <a:solidFill>
                  <a:srgbClr val="231F20"/>
                </a:solidFill>
                <a:latin typeface="Futura Condensed"/>
                <a:cs typeface="Futura Condensed"/>
              </a:rPr>
              <a:t>Strengths</a:t>
            </a:r>
            <a:r>
              <a:rPr dirty="0" sz="1800" spc="-20">
                <a:solidFill>
                  <a:srgbClr val="231F20"/>
                </a:solidFill>
                <a:latin typeface="Futura Condensed"/>
                <a:cs typeface="Futura Condensed"/>
              </a:rPr>
              <a:t> </a:t>
            </a:r>
            <a:r>
              <a:rPr dirty="0" sz="1800" spc="-25">
                <a:solidFill>
                  <a:srgbClr val="231F20"/>
                </a:solidFill>
                <a:latin typeface="Futura Condensed"/>
                <a:cs typeface="Futura Condensed"/>
              </a:rPr>
              <a:t>Exercises</a:t>
            </a:r>
            <a:endParaRPr sz="1800">
              <a:latin typeface="Futura Condensed"/>
              <a:cs typeface="Futura Condensed"/>
            </a:endParaRPr>
          </a:p>
          <a:p>
            <a:pPr marL="12700">
              <a:lnSpc>
                <a:spcPct val="100000"/>
              </a:lnSpc>
              <a:spcBef>
                <a:spcPts val="340"/>
              </a:spcBef>
            </a:pPr>
            <a:r>
              <a:rPr dirty="0" sz="1200">
                <a:solidFill>
                  <a:srgbClr val="231F20"/>
                </a:solidFill>
                <a:latin typeface="Frutiger LT Std 55 Roman"/>
                <a:cs typeface="Frutiger LT Std 55 Roman"/>
              </a:rPr>
              <a:t>List </a:t>
            </a:r>
            <a:r>
              <a:rPr dirty="0" sz="1200" spc="-30">
                <a:solidFill>
                  <a:srgbClr val="231F20"/>
                </a:solidFill>
                <a:latin typeface="Frutiger LT Std 55 Roman"/>
                <a:cs typeface="Frutiger LT Std 55 Roman"/>
              </a:rPr>
              <a:t>Your Top </a:t>
            </a:r>
            <a:r>
              <a:rPr dirty="0" sz="1200">
                <a:solidFill>
                  <a:srgbClr val="231F20"/>
                </a:solidFill>
                <a:latin typeface="Frutiger LT Std 55 Roman"/>
                <a:cs typeface="Frutiger LT Std 55 Roman"/>
              </a:rPr>
              <a:t>Five</a:t>
            </a:r>
            <a:r>
              <a:rPr dirty="0" sz="1200" spc="5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Strengths</a:t>
            </a:r>
            <a:endParaRPr sz="1200">
              <a:latin typeface="Frutiger LT Std 55 Roman"/>
              <a:cs typeface="Frutiger LT Std 55 Roman"/>
            </a:endParaRPr>
          </a:p>
          <a:p>
            <a:pPr marL="12700" marR="4547235">
              <a:lnSpc>
                <a:spcPct val="100000"/>
              </a:lnSpc>
              <a:spcBef>
                <a:spcPts val="560"/>
              </a:spcBef>
              <a:tabLst>
                <a:tab pos="1944370" algn="l"/>
                <a:tab pos="2020570" algn="l"/>
              </a:tabLst>
            </a:pPr>
            <a:r>
              <a:rPr dirty="0" sz="1200">
                <a:solidFill>
                  <a:srgbClr val="231F20"/>
                </a:solidFill>
                <a:latin typeface="Frutiger LT Std 55 Roman"/>
                <a:cs typeface="Frutiger LT Std 55 Roman"/>
              </a:rPr>
              <a:t>Strength</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#1 </a:t>
            </a:r>
            <a:r>
              <a:rPr dirty="0" u="sng" sz="1200">
                <a:solidFill>
                  <a:srgbClr val="231F20"/>
                </a:solidFill>
                <a:uFill>
                  <a:solidFill>
                    <a:srgbClr val="221E1F"/>
                  </a:solidFill>
                </a:uFill>
                <a:latin typeface="Times New Roman"/>
                <a:cs typeface="Times New Roman"/>
              </a:rPr>
              <a:t> 	</a:t>
            </a:r>
            <a:r>
              <a:rPr dirty="0" sz="1200">
                <a:solidFill>
                  <a:srgbClr val="231F20"/>
                </a:solidFill>
                <a:latin typeface="Times New Roman"/>
                <a:cs typeface="Times New Roman"/>
              </a:rPr>
              <a:t> </a:t>
            </a:r>
            <a:r>
              <a:rPr dirty="0" sz="1200">
                <a:solidFill>
                  <a:srgbClr val="231F20"/>
                </a:solidFill>
                <a:latin typeface="Frutiger LT Std 55 Roman"/>
                <a:cs typeface="Frutiger LT Std 55 Roman"/>
              </a:rPr>
              <a:t>Strength</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#2 </a:t>
            </a:r>
            <a:r>
              <a:rPr dirty="0" u="sng" sz="1200">
                <a:solidFill>
                  <a:srgbClr val="231F20"/>
                </a:solidFill>
                <a:uFill>
                  <a:solidFill>
                    <a:srgbClr val="221E1F"/>
                  </a:solidFill>
                </a:uFill>
                <a:latin typeface="Times New Roman"/>
                <a:cs typeface="Times New Roman"/>
              </a:rPr>
              <a:t> 	</a:t>
            </a:r>
            <a:r>
              <a:rPr dirty="0" sz="1200">
                <a:solidFill>
                  <a:srgbClr val="231F20"/>
                </a:solidFill>
                <a:latin typeface="Times New Roman"/>
                <a:cs typeface="Times New Roman"/>
              </a:rPr>
              <a:t> </a:t>
            </a:r>
            <a:r>
              <a:rPr dirty="0" sz="1200">
                <a:solidFill>
                  <a:srgbClr val="231F20"/>
                </a:solidFill>
                <a:latin typeface="Frutiger LT Std 55 Roman"/>
                <a:cs typeface="Frutiger LT Std 55 Roman"/>
              </a:rPr>
              <a:t>Strength</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#3 </a:t>
            </a:r>
            <a:r>
              <a:rPr dirty="0" u="sng" sz="1200">
                <a:solidFill>
                  <a:srgbClr val="231F20"/>
                </a:solidFill>
                <a:uFill>
                  <a:solidFill>
                    <a:srgbClr val="221E1F"/>
                  </a:solidFill>
                </a:uFill>
                <a:latin typeface="Times New Roman"/>
                <a:cs typeface="Times New Roman"/>
              </a:rPr>
              <a:t> 		</a:t>
            </a:r>
            <a:r>
              <a:rPr dirty="0" sz="1200">
                <a:solidFill>
                  <a:srgbClr val="231F20"/>
                </a:solidFill>
                <a:latin typeface="Times New Roman"/>
                <a:cs typeface="Times New Roman"/>
              </a:rPr>
              <a:t> </a:t>
            </a:r>
            <a:r>
              <a:rPr dirty="0" sz="1200">
                <a:solidFill>
                  <a:srgbClr val="231F20"/>
                </a:solidFill>
                <a:latin typeface="Frutiger LT Std 55 Roman"/>
                <a:cs typeface="Frutiger LT Std 55 Roman"/>
              </a:rPr>
              <a:t>Strength</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#4 </a:t>
            </a:r>
            <a:r>
              <a:rPr dirty="0" u="sng" sz="1200">
                <a:solidFill>
                  <a:srgbClr val="231F20"/>
                </a:solidFill>
                <a:uFill>
                  <a:solidFill>
                    <a:srgbClr val="221E1F"/>
                  </a:solidFill>
                </a:uFill>
                <a:latin typeface="Times New Roman"/>
                <a:cs typeface="Times New Roman"/>
              </a:rPr>
              <a:t> 		</a:t>
            </a:r>
            <a:r>
              <a:rPr dirty="0" sz="1200">
                <a:solidFill>
                  <a:srgbClr val="231F20"/>
                </a:solidFill>
                <a:latin typeface="Times New Roman"/>
                <a:cs typeface="Times New Roman"/>
              </a:rPr>
              <a:t> </a:t>
            </a:r>
            <a:r>
              <a:rPr dirty="0" sz="1200">
                <a:solidFill>
                  <a:srgbClr val="231F20"/>
                </a:solidFill>
                <a:latin typeface="Frutiger LT Std 55 Roman"/>
                <a:cs typeface="Frutiger LT Std 55 Roman"/>
              </a:rPr>
              <a:t>Strength</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#5</a:t>
            </a:r>
            <a:r>
              <a:rPr dirty="0" u="sng" sz="1200">
                <a:solidFill>
                  <a:srgbClr val="231F20"/>
                </a:solidFill>
                <a:uFill>
                  <a:solidFill>
                    <a:srgbClr val="221E1F"/>
                  </a:solidFill>
                </a:uFill>
                <a:latin typeface="Times New Roman"/>
                <a:cs typeface="Times New Roman"/>
              </a:rPr>
              <a:t> 		</a:t>
            </a:r>
            <a:endParaRPr sz="1200">
              <a:latin typeface="Times New Roman"/>
              <a:cs typeface="Times New Roman"/>
            </a:endParaRPr>
          </a:p>
        </p:txBody>
      </p:sp>
      <p:sp>
        <p:nvSpPr>
          <p:cNvPr id="6" name="object 6"/>
          <p:cNvSpPr txBox="1"/>
          <p:nvPr/>
        </p:nvSpPr>
        <p:spPr>
          <a:xfrm>
            <a:off x="592260" y="1966861"/>
            <a:ext cx="1372235" cy="1305560"/>
          </a:xfrm>
          <a:prstGeom prst="rect">
            <a:avLst/>
          </a:prstGeom>
        </p:spPr>
        <p:txBody>
          <a:bodyPr wrap="square" lIns="0" tIns="12700" rIns="0" bIns="0" rtlCol="0" vert="horz">
            <a:spAutoFit/>
          </a:bodyPr>
          <a:lstStyle/>
          <a:p>
            <a:pPr marL="12700" marR="5080">
              <a:lnSpc>
                <a:spcPct val="100000"/>
              </a:lnSpc>
              <a:spcBef>
                <a:spcPts val="100"/>
              </a:spcBef>
            </a:pPr>
            <a:r>
              <a:rPr dirty="0" sz="1200">
                <a:solidFill>
                  <a:srgbClr val="231F20"/>
                </a:solidFill>
                <a:latin typeface="Frutiger LT Std 55 Roman"/>
                <a:cs typeface="Frutiger LT Std 55 Roman"/>
              </a:rPr>
              <a:t>Naturally</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recurring  patterns of  thought,</a:t>
            </a:r>
            <a:endParaRPr sz="1200">
              <a:latin typeface="Frutiger LT Std 55 Roman"/>
              <a:cs typeface="Frutiger LT Std 55 Roman"/>
            </a:endParaRPr>
          </a:p>
          <a:p>
            <a:pPr marL="12700" marR="5080">
              <a:lnSpc>
                <a:spcPct val="100000"/>
              </a:lnSpc>
            </a:pPr>
            <a:r>
              <a:rPr dirty="0" sz="1200">
                <a:solidFill>
                  <a:srgbClr val="231F20"/>
                </a:solidFill>
                <a:latin typeface="Frutiger LT Std 55 Roman"/>
                <a:cs typeface="Frutiger LT Std 55 Roman"/>
              </a:rPr>
              <a:t>feeling, or  behaviour that</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can  be productively  applied.</a:t>
            </a:r>
            <a:endParaRPr sz="1200">
              <a:latin typeface="Frutiger LT Std 55 Roman"/>
              <a:cs typeface="Frutiger LT Std 55 Roman"/>
            </a:endParaRPr>
          </a:p>
        </p:txBody>
      </p:sp>
      <p:sp>
        <p:nvSpPr>
          <p:cNvPr id="7" name="object 7"/>
          <p:cNvSpPr txBox="1"/>
          <p:nvPr/>
        </p:nvSpPr>
        <p:spPr>
          <a:xfrm>
            <a:off x="579598" y="1115225"/>
            <a:ext cx="1292860" cy="819785"/>
          </a:xfrm>
          <a:prstGeom prst="rect">
            <a:avLst/>
          </a:prstGeom>
        </p:spPr>
        <p:txBody>
          <a:bodyPr wrap="square" lIns="0" tIns="104775" rIns="0" bIns="0" rtlCol="0" vert="horz">
            <a:spAutoFit/>
          </a:bodyPr>
          <a:lstStyle/>
          <a:p>
            <a:pPr marL="12700">
              <a:lnSpc>
                <a:spcPct val="100000"/>
              </a:lnSpc>
              <a:spcBef>
                <a:spcPts val="825"/>
              </a:spcBef>
            </a:pPr>
            <a:r>
              <a:rPr dirty="0" sz="1800" spc="-320">
                <a:solidFill>
                  <a:srgbClr val="231F20"/>
                </a:solidFill>
                <a:latin typeface="Century Gothic"/>
                <a:cs typeface="Century Gothic"/>
              </a:rPr>
              <a:t>Strengths</a:t>
            </a:r>
            <a:r>
              <a:rPr dirty="0" sz="1800" spc="-175">
                <a:solidFill>
                  <a:srgbClr val="231F20"/>
                </a:solidFill>
                <a:latin typeface="Century Gothic"/>
                <a:cs typeface="Century Gothic"/>
              </a:rPr>
              <a:t> </a:t>
            </a:r>
            <a:r>
              <a:rPr dirty="0" sz="1800" spc="-355">
                <a:solidFill>
                  <a:srgbClr val="231F20"/>
                </a:solidFill>
                <a:latin typeface="Century Gothic"/>
                <a:cs typeface="Century Gothic"/>
              </a:rPr>
              <a:t>Formula</a:t>
            </a:r>
            <a:endParaRPr sz="1800">
              <a:latin typeface="Century Gothic"/>
              <a:cs typeface="Century Gothic"/>
            </a:endParaRPr>
          </a:p>
          <a:p>
            <a:pPr marL="55244">
              <a:lnSpc>
                <a:spcPct val="100000"/>
              </a:lnSpc>
              <a:spcBef>
                <a:spcPts val="844"/>
              </a:spcBef>
            </a:pPr>
            <a:r>
              <a:rPr dirty="0" sz="2100" spc="-75" b="1">
                <a:solidFill>
                  <a:srgbClr val="F27E24"/>
                </a:solidFill>
                <a:latin typeface="Frutiger LT Std 45 Light"/>
                <a:cs typeface="Frutiger LT Std 45 Light"/>
              </a:rPr>
              <a:t>TALENTS</a:t>
            </a:r>
            <a:endParaRPr sz="2100">
              <a:latin typeface="Frutiger LT Std 45 Light"/>
              <a:cs typeface="Frutiger LT Std 45 Light"/>
            </a:endParaRPr>
          </a:p>
        </p:txBody>
      </p:sp>
      <p:sp>
        <p:nvSpPr>
          <p:cNvPr id="8" name="object 8"/>
          <p:cNvSpPr txBox="1"/>
          <p:nvPr/>
        </p:nvSpPr>
        <p:spPr>
          <a:xfrm>
            <a:off x="2279285" y="1488549"/>
            <a:ext cx="1619250" cy="1235710"/>
          </a:xfrm>
          <a:prstGeom prst="rect">
            <a:avLst/>
          </a:prstGeom>
        </p:spPr>
        <p:txBody>
          <a:bodyPr wrap="square" lIns="0" tIns="113030" rIns="0" bIns="0" rtlCol="0" vert="horz">
            <a:spAutoFit/>
          </a:bodyPr>
          <a:lstStyle/>
          <a:p>
            <a:pPr marL="12700">
              <a:lnSpc>
                <a:spcPct val="100000"/>
              </a:lnSpc>
              <a:spcBef>
                <a:spcPts val="890"/>
              </a:spcBef>
            </a:pPr>
            <a:r>
              <a:rPr dirty="0" sz="2100" spc="-60" b="1">
                <a:solidFill>
                  <a:srgbClr val="7480BE"/>
                </a:solidFill>
                <a:latin typeface="Frutiger LT Std 45 Light"/>
                <a:cs typeface="Frutiger LT Std 45 Light"/>
              </a:rPr>
              <a:t>KNOWLEDGE</a:t>
            </a:r>
            <a:endParaRPr sz="2100">
              <a:latin typeface="Frutiger LT Std 45 Light"/>
              <a:cs typeface="Frutiger LT Std 45 Light"/>
            </a:endParaRPr>
          </a:p>
          <a:p>
            <a:pPr marL="34925" marR="59690">
              <a:lnSpc>
                <a:spcPct val="100000"/>
              </a:lnSpc>
              <a:spcBef>
                <a:spcPts val="455"/>
              </a:spcBef>
            </a:pPr>
            <a:r>
              <a:rPr dirty="0" sz="1200">
                <a:solidFill>
                  <a:srgbClr val="231F20"/>
                </a:solidFill>
                <a:latin typeface="Frutiger LT Std 55 Roman"/>
                <a:cs typeface="Frutiger LT Std 55 Roman"/>
              </a:rPr>
              <a:t>What you </a:t>
            </a:r>
            <a:r>
              <a:rPr dirty="0" sz="1200" spc="-15">
                <a:solidFill>
                  <a:srgbClr val="231F20"/>
                </a:solidFill>
                <a:latin typeface="Frutiger LT Std 55 Roman"/>
                <a:cs typeface="Frutiger LT Std 55 Roman"/>
              </a:rPr>
              <a:t>know,  </a:t>
            </a:r>
            <a:r>
              <a:rPr dirty="0" sz="1200">
                <a:solidFill>
                  <a:srgbClr val="231F20"/>
                </a:solidFill>
                <a:latin typeface="Frutiger LT Std 55 Roman"/>
                <a:cs typeface="Frutiger LT Std 55 Roman"/>
              </a:rPr>
              <a:t>either factually or  through awareness  gained by</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experience</a:t>
            </a:r>
            <a:endParaRPr sz="1200">
              <a:latin typeface="Frutiger LT Std 55 Roman"/>
              <a:cs typeface="Frutiger LT Std 55 Roman"/>
            </a:endParaRPr>
          </a:p>
        </p:txBody>
      </p:sp>
      <p:sp>
        <p:nvSpPr>
          <p:cNvPr id="9" name="object 9"/>
          <p:cNvSpPr txBox="1"/>
          <p:nvPr/>
        </p:nvSpPr>
        <p:spPr>
          <a:xfrm>
            <a:off x="4312192" y="1488549"/>
            <a:ext cx="1101090" cy="1418590"/>
          </a:xfrm>
          <a:prstGeom prst="rect">
            <a:avLst/>
          </a:prstGeom>
        </p:spPr>
        <p:txBody>
          <a:bodyPr wrap="square" lIns="0" tIns="113030" rIns="0" bIns="0" rtlCol="0" vert="horz">
            <a:spAutoFit/>
          </a:bodyPr>
          <a:lstStyle/>
          <a:p>
            <a:pPr marL="259079">
              <a:lnSpc>
                <a:spcPct val="100000"/>
              </a:lnSpc>
              <a:spcBef>
                <a:spcPts val="890"/>
              </a:spcBef>
            </a:pPr>
            <a:r>
              <a:rPr dirty="0" sz="2100" spc="-45" b="1">
                <a:solidFill>
                  <a:srgbClr val="0D9CD7"/>
                </a:solidFill>
                <a:latin typeface="Frutiger LT Std 45 Light"/>
                <a:cs typeface="Frutiger LT Std 45 Light"/>
              </a:rPr>
              <a:t>SKILL</a:t>
            </a:r>
            <a:endParaRPr sz="2100">
              <a:latin typeface="Frutiger LT Std 45 Light"/>
              <a:cs typeface="Frutiger LT Std 45 Light"/>
            </a:endParaRPr>
          </a:p>
          <a:p>
            <a:pPr marL="12700" marR="5080">
              <a:lnSpc>
                <a:spcPct val="100000"/>
              </a:lnSpc>
              <a:spcBef>
                <a:spcPts val="455"/>
              </a:spcBef>
            </a:pPr>
            <a:r>
              <a:rPr dirty="0" sz="1200">
                <a:solidFill>
                  <a:srgbClr val="231F20"/>
                </a:solidFill>
                <a:latin typeface="Frutiger LT Std 55 Roman"/>
                <a:cs typeface="Frutiger LT Std 55 Roman"/>
              </a:rPr>
              <a:t>The</a:t>
            </a:r>
            <a:r>
              <a:rPr dirty="0" sz="1200" spc="-5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capacity</a:t>
            </a:r>
            <a:r>
              <a:rPr dirty="0" sz="1200" spc="-5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to  perform the  fundamental  steps of an  activity</a:t>
            </a:r>
            <a:endParaRPr sz="1200">
              <a:latin typeface="Frutiger LT Std 55 Roman"/>
              <a:cs typeface="Frutiger LT Std 55 Roman"/>
            </a:endParaRPr>
          </a:p>
        </p:txBody>
      </p:sp>
      <p:sp>
        <p:nvSpPr>
          <p:cNvPr id="10" name="object 10"/>
          <p:cNvSpPr txBox="1"/>
          <p:nvPr/>
        </p:nvSpPr>
        <p:spPr>
          <a:xfrm>
            <a:off x="5915196" y="1488549"/>
            <a:ext cx="1306195" cy="1784350"/>
          </a:xfrm>
          <a:prstGeom prst="rect">
            <a:avLst/>
          </a:prstGeom>
        </p:spPr>
        <p:txBody>
          <a:bodyPr wrap="square" lIns="0" tIns="113030" rIns="0" bIns="0" rtlCol="0" vert="horz">
            <a:spAutoFit/>
          </a:bodyPr>
          <a:lstStyle/>
          <a:p>
            <a:pPr marL="12700">
              <a:lnSpc>
                <a:spcPct val="100000"/>
              </a:lnSpc>
              <a:spcBef>
                <a:spcPts val="890"/>
              </a:spcBef>
            </a:pPr>
            <a:r>
              <a:rPr dirty="0" sz="2100" spc="-55" b="1">
                <a:solidFill>
                  <a:srgbClr val="0BAF58"/>
                </a:solidFill>
                <a:latin typeface="Frutiger LT Std 45 Light"/>
                <a:cs typeface="Frutiger LT Std 45 Light"/>
              </a:rPr>
              <a:t>STRENGTH</a:t>
            </a:r>
            <a:endParaRPr sz="2100">
              <a:latin typeface="Frutiger LT Std 45 Light"/>
              <a:cs typeface="Frutiger LT Std 45 Light"/>
            </a:endParaRPr>
          </a:p>
          <a:p>
            <a:pPr marL="45085" marR="160655">
              <a:lnSpc>
                <a:spcPct val="100000"/>
              </a:lnSpc>
              <a:spcBef>
                <a:spcPts val="455"/>
              </a:spcBef>
            </a:pPr>
            <a:r>
              <a:rPr dirty="0" sz="1200">
                <a:solidFill>
                  <a:srgbClr val="231F20"/>
                </a:solidFill>
                <a:latin typeface="Frutiger LT Std 55 Roman"/>
                <a:cs typeface="Frutiger LT Std 55 Roman"/>
              </a:rPr>
              <a:t>The ability to  provide  consistent,  </a:t>
            </a:r>
            <a:r>
              <a:rPr dirty="0" sz="1200" spc="-5">
                <a:solidFill>
                  <a:srgbClr val="231F20"/>
                </a:solidFill>
                <a:latin typeface="Frutiger LT Std 55 Roman"/>
                <a:cs typeface="Frutiger LT Std 55 Roman"/>
              </a:rPr>
              <a:t>near-perfect  </a:t>
            </a:r>
            <a:r>
              <a:rPr dirty="0" sz="1200">
                <a:solidFill>
                  <a:srgbClr val="231F20"/>
                </a:solidFill>
                <a:latin typeface="Frutiger LT Std 55 Roman"/>
                <a:cs typeface="Frutiger LT Std 55 Roman"/>
              </a:rPr>
              <a:t>performance</a:t>
            </a:r>
            <a:r>
              <a:rPr dirty="0" sz="1200" spc="-100">
                <a:solidFill>
                  <a:srgbClr val="231F20"/>
                </a:solidFill>
                <a:latin typeface="Frutiger LT Std 55 Roman"/>
                <a:cs typeface="Frutiger LT Std 55 Roman"/>
              </a:rPr>
              <a:t> </a:t>
            </a:r>
            <a:r>
              <a:rPr dirty="0" sz="1200">
                <a:solidFill>
                  <a:srgbClr val="231F20"/>
                </a:solidFill>
                <a:latin typeface="Frutiger LT Std 55 Roman"/>
                <a:cs typeface="Frutiger LT Std 55 Roman"/>
              </a:rPr>
              <a:t>in  a specific  </a:t>
            </a:r>
            <a:r>
              <a:rPr dirty="0" sz="1200" spc="-10">
                <a:solidFill>
                  <a:srgbClr val="231F20"/>
                </a:solidFill>
                <a:latin typeface="Frutiger LT Std 55 Roman"/>
                <a:cs typeface="Frutiger LT Std 55 Roman"/>
              </a:rPr>
              <a:t>activity.</a:t>
            </a:r>
            <a:endParaRPr sz="1200">
              <a:latin typeface="Frutiger LT Std 55 Roman"/>
              <a:cs typeface="Frutiger LT Std 55 Roman"/>
            </a:endParaRPr>
          </a:p>
        </p:txBody>
      </p:sp>
      <p:sp>
        <p:nvSpPr>
          <p:cNvPr id="11" name="object 11"/>
          <p:cNvSpPr txBox="1"/>
          <p:nvPr/>
        </p:nvSpPr>
        <p:spPr>
          <a:xfrm>
            <a:off x="1925168" y="1626989"/>
            <a:ext cx="128270" cy="238760"/>
          </a:xfrm>
          <a:prstGeom prst="rect">
            <a:avLst/>
          </a:prstGeom>
        </p:spPr>
        <p:txBody>
          <a:bodyPr wrap="square" lIns="0" tIns="12700" rIns="0" bIns="0" rtlCol="0" vert="horz">
            <a:spAutoFit/>
          </a:bodyPr>
          <a:lstStyle/>
          <a:p>
            <a:pPr marL="12700">
              <a:lnSpc>
                <a:spcPct val="100000"/>
              </a:lnSpc>
              <a:spcBef>
                <a:spcPts val="100"/>
              </a:spcBef>
            </a:pPr>
            <a:r>
              <a:rPr dirty="0" sz="1400" spc="-35">
                <a:latin typeface="Frutiger LT Std 55 Roman"/>
                <a:cs typeface="Frutiger LT Std 55 Roman"/>
              </a:rPr>
              <a:t>+</a:t>
            </a:r>
            <a:endParaRPr sz="1400">
              <a:latin typeface="Frutiger LT Std 55 Roman"/>
              <a:cs typeface="Frutiger LT Std 55 Roman"/>
            </a:endParaRPr>
          </a:p>
        </p:txBody>
      </p:sp>
      <p:sp>
        <p:nvSpPr>
          <p:cNvPr id="12" name="object 12"/>
          <p:cNvSpPr txBox="1"/>
          <p:nvPr/>
        </p:nvSpPr>
        <p:spPr>
          <a:xfrm>
            <a:off x="4104683" y="1626989"/>
            <a:ext cx="128270" cy="238760"/>
          </a:xfrm>
          <a:prstGeom prst="rect">
            <a:avLst/>
          </a:prstGeom>
        </p:spPr>
        <p:txBody>
          <a:bodyPr wrap="square" lIns="0" tIns="12700" rIns="0" bIns="0" rtlCol="0" vert="horz">
            <a:spAutoFit/>
          </a:bodyPr>
          <a:lstStyle/>
          <a:p>
            <a:pPr marL="12700">
              <a:lnSpc>
                <a:spcPct val="100000"/>
              </a:lnSpc>
              <a:spcBef>
                <a:spcPts val="100"/>
              </a:spcBef>
            </a:pPr>
            <a:r>
              <a:rPr dirty="0" sz="1400" spc="-35">
                <a:latin typeface="Frutiger LT Std 55 Roman"/>
                <a:cs typeface="Frutiger LT Std 55 Roman"/>
              </a:rPr>
              <a:t>+</a:t>
            </a:r>
            <a:endParaRPr sz="1400">
              <a:latin typeface="Frutiger LT Std 55 Roman"/>
              <a:cs typeface="Frutiger LT Std 55 Roman"/>
            </a:endParaRPr>
          </a:p>
        </p:txBody>
      </p:sp>
      <p:sp>
        <p:nvSpPr>
          <p:cNvPr id="13" name="object 13"/>
          <p:cNvSpPr txBox="1"/>
          <p:nvPr/>
        </p:nvSpPr>
        <p:spPr>
          <a:xfrm>
            <a:off x="5568333" y="1626989"/>
            <a:ext cx="128270" cy="238760"/>
          </a:xfrm>
          <a:prstGeom prst="rect">
            <a:avLst/>
          </a:prstGeom>
        </p:spPr>
        <p:txBody>
          <a:bodyPr wrap="square" lIns="0" tIns="12700" rIns="0" bIns="0" rtlCol="0" vert="horz">
            <a:spAutoFit/>
          </a:bodyPr>
          <a:lstStyle/>
          <a:p>
            <a:pPr marL="12700">
              <a:lnSpc>
                <a:spcPct val="100000"/>
              </a:lnSpc>
              <a:spcBef>
                <a:spcPts val="100"/>
              </a:spcBef>
            </a:pPr>
            <a:r>
              <a:rPr dirty="0" sz="1400" spc="-35">
                <a:latin typeface="Frutiger LT Std 55 Roman"/>
                <a:cs typeface="Frutiger LT Std 55 Roman"/>
              </a:rPr>
              <a:t>=</a:t>
            </a:r>
            <a:endParaRPr sz="1400">
              <a:latin typeface="Frutiger LT Std 55 Roman"/>
              <a:cs typeface="Frutiger LT Std 55 Roman"/>
            </a:endParaRPr>
          </a:p>
        </p:txBody>
      </p:sp>
      <p:sp>
        <p:nvSpPr>
          <p:cNvPr id="14" name="object 14"/>
          <p:cNvSpPr/>
          <p:nvPr/>
        </p:nvSpPr>
        <p:spPr>
          <a:xfrm>
            <a:off x="6799833" y="9670580"/>
            <a:ext cx="494665" cy="180975"/>
          </a:xfrm>
          <a:custGeom>
            <a:avLst/>
            <a:gdLst/>
            <a:ahLst/>
            <a:cxnLst/>
            <a:rect l="l" t="t" r="r" b="b"/>
            <a:pathLst>
              <a:path w="494665" h="180975">
                <a:moveTo>
                  <a:pt x="494512" y="180975"/>
                </a:moveTo>
                <a:lnTo>
                  <a:pt x="0" y="180975"/>
                </a:lnTo>
                <a:lnTo>
                  <a:pt x="0" y="0"/>
                </a:lnTo>
                <a:lnTo>
                  <a:pt x="494512" y="0"/>
                </a:lnTo>
                <a:lnTo>
                  <a:pt x="494512" y="180975"/>
                </a:lnTo>
                <a:close/>
              </a:path>
            </a:pathLst>
          </a:custGeom>
          <a:solidFill>
            <a:srgbClr val="004F7D"/>
          </a:solidFill>
        </p:spPr>
        <p:txBody>
          <a:bodyPr wrap="square" lIns="0" tIns="0" rIns="0" bIns="0" rtlCol="0"/>
          <a:lstStyle/>
          <a:p/>
        </p:txBody>
      </p:sp>
      <p:sp>
        <p:nvSpPr>
          <p:cNvPr id="15" name="object 1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NEXT</a:t>
            </a:r>
          </a:p>
        </p:txBody>
      </p:sp>
      <p:sp>
        <p:nvSpPr>
          <p:cNvPr id="16" name="object 16"/>
          <p:cNvSpPr txBox="1">
            <a:spLocks noGrp="1"/>
          </p:cNvSpPr>
          <p:nvPr>
            <p:ph type="dt" idx="6" sz="half"/>
          </p:nvPr>
        </p:nvSpPr>
        <p:spPr>
          <a:prstGeom prst="rect"/>
        </p:spPr>
        <p:txBody>
          <a:bodyPr wrap="square" lIns="0" tIns="4445" rIns="0" bIns="0" rtlCol="0" vert="horz">
            <a:spAutoFit/>
          </a:bodyPr>
          <a:lstStyle/>
          <a:p>
            <a:pPr marL="12700">
              <a:lnSpc>
                <a:spcPct val="100000"/>
              </a:lnSpc>
              <a:spcBef>
                <a:spcPts val="35"/>
              </a:spcBef>
            </a:pPr>
            <a:r>
              <a:rPr dirty="0" spc="-185"/>
              <a:t>Page</a:t>
            </a:r>
          </a:p>
        </p:txBody>
      </p:sp>
      <p:sp>
        <p:nvSpPr>
          <p:cNvPr id="17" name="object 17"/>
          <p:cNvSpPr txBox="1"/>
          <p:nvPr/>
        </p:nvSpPr>
        <p:spPr>
          <a:xfrm>
            <a:off x="3155962" y="9687026"/>
            <a:ext cx="1206500" cy="191135"/>
          </a:xfrm>
          <a:prstGeom prst="rect">
            <a:avLst/>
          </a:prstGeom>
        </p:spPr>
        <p:txBody>
          <a:bodyPr wrap="square" lIns="0" tIns="3175" rIns="0" bIns="0" rtlCol="0" vert="horz">
            <a:spAutoFit/>
          </a:bodyPr>
          <a:lstStyle/>
          <a:p>
            <a:pPr marL="12700">
              <a:lnSpc>
                <a:spcPct val="100000"/>
              </a:lnSpc>
              <a:spcBef>
                <a:spcPts val="25"/>
              </a:spcBef>
            </a:pPr>
            <a:r>
              <a:rPr dirty="0" sz="1100" spc="-185">
                <a:latin typeface="Frutiger LT Std 55 Roman"/>
                <a:cs typeface="Frutiger LT Std 55 Roman"/>
              </a:rPr>
              <a:t>gbcareers.georgebrown.ca</a:t>
            </a:r>
            <a:endParaRPr sz="1100">
              <a:latin typeface="Frutiger LT Std 55 Roman"/>
              <a:cs typeface="Frutiger LT Std 55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9615" y="1005522"/>
            <a:ext cx="1463675" cy="299720"/>
          </a:xfrm>
          <a:prstGeom prst="rect">
            <a:avLst/>
          </a:prstGeom>
        </p:spPr>
        <p:txBody>
          <a:bodyPr wrap="square" lIns="0" tIns="12700" rIns="0" bIns="0" rtlCol="0" vert="horz">
            <a:spAutoFit/>
          </a:bodyPr>
          <a:lstStyle/>
          <a:p>
            <a:pPr marL="12700">
              <a:lnSpc>
                <a:spcPct val="100000"/>
              </a:lnSpc>
              <a:spcBef>
                <a:spcPts val="100"/>
              </a:spcBef>
            </a:pPr>
            <a:r>
              <a:rPr dirty="0" sz="1800" spc="-320">
                <a:solidFill>
                  <a:srgbClr val="231F20"/>
                </a:solidFill>
                <a:latin typeface="Century Gothic"/>
                <a:cs typeface="Century Gothic"/>
              </a:rPr>
              <a:t>Strengths </a:t>
            </a:r>
            <a:r>
              <a:rPr dirty="0" sz="1800" spc="-25">
                <a:solidFill>
                  <a:srgbClr val="231F20"/>
                </a:solidFill>
                <a:latin typeface="Futura Condensed"/>
                <a:cs typeface="Futura Condensed"/>
              </a:rPr>
              <a:t>Action</a:t>
            </a:r>
            <a:r>
              <a:rPr dirty="0" sz="1800" spc="-80">
                <a:solidFill>
                  <a:srgbClr val="231F20"/>
                </a:solidFill>
                <a:latin typeface="Futura Condensed"/>
                <a:cs typeface="Futura Condensed"/>
              </a:rPr>
              <a:t> </a:t>
            </a:r>
            <a:r>
              <a:rPr dirty="0" sz="1800" spc="-25">
                <a:solidFill>
                  <a:srgbClr val="231F20"/>
                </a:solidFill>
                <a:latin typeface="Futura Condensed"/>
                <a:cs typeface="Futura Condensed"/>
              </a:rPr>
              <a:t>Plan</a:t>
            </a:r>
            <a:endParaRPr sz="1800">
              <a:latin typeface="Futura Condensed"/>
              <a:cs typeface="Futura Condensed"/>
            </a:endParaRPr>
          </a:p>
        </p:txBody>
      </p:sp>
      <p:sp>
        <p:nvSpPr>
          <p:cNvPr id="3" name="object 3"/>
          <p:cNvSpPr/>
          <p:nvPr/>
        </p:nvSpPr>
        <p:spPr>
          <a:xfrm>
            <a:off x="6315138" y="1470513"/>
            <a:ext cx="99695" cy="0"/>
          </a:xfrm>
          <a:custGeom>
            <a:avLst/>
            <a:gdLst/>
            <a:ahLst/>
            <a:cxnLst/>
            <a:rect l="l" t="t" r="r" b="b"/>
            <a:pathLst>
              <a:path w="99695" h="0">
                <a:moveTo>
                  <a:pt x="0" y="0"/>
                </a:moveTo>
                <a:lnTo>
                  <a:pt x="99174" y="0"/>
                </a:lnTo>
              </a:path>
            </a:pathLst>
          </a:custGeom>
          <a:ln w="15024">
            <a:solidFill>
              <a:srgbClr val="F27E24"/>
            </a:solidFill>
          </a:ln>
        </p:spPr>
        <p:txBody>
          <a:bodyPr wrap="square" lIns="0" tIns="0" rIns="0" bIns="0" rtlCol="0"/>
          <a:lstStyle/>
          <a:p/>
        </p:txBody>
      </p:sp>
      <p:sp>
        <p:nvSpPr>
          <p:cNvPr id="4" name="object 4"/>
          <p:cNvSpPr/>
          <p:nvPr/>
        </p:nvSpPr>
        <p:spPr>
          <a:xfrm>
            <a:off x="7093584" y="1470513"/>
            <a:ext cx="99695" cy="0"/>
          </a:xfrm>
          <a:custGeom>
            <a:avLst/>
            <a:gdLst/>
            <a:ahLst/>
            <a:cxnLst/>
            <a:rect l="l" t="t" r="r" b="b"/>
            <a:pathLst>
              <a:path w="99695" h="0">
                <a:moveTo>
                  <a:pt x="0" y="0"/>
                </a:moveTo>
                <a:lnTo>
                  <a:pt x="99174" y="0"/>
                </a:lnTo>
              </a:path>
            </a:pathLst>
          </a:custGeom>
          <a:ln w="15024">
            <a:solidFill>
              <a:srgbClr val="0BAF58"/>
            </a:solidFill>
          </a:ln>
        </p:spPr>
        <p:txBody>
          <a:bodyPr wrap="square" lIns="0" tIns="0" rIns="0" bIns="0" rtlCol="0"/>
          <a:lstStyle/>
          <a:p/>
        </p:txBody>
      </p:sp>
      <p:sp>
        <p:nvSpPr>
          <p:cNvPr id="5" name="object 5"/>
          <p:cNvSpPr txBox="1"/>
          <p:nvPr/>
        </p:nvSpPr>
        <p:spPr>
          <a:xfrm>
            <a:off x="6315138" y="1300264"/>
            <a:ext cx="878205" cy="163195"/>
          </a:xfrm>
          <a:prstGeom prst="rect">
            <a:avLst/>
          </a:prstGeom>
          <a:solidFill>
            <a:srgbClr val="004A7C"/>
          </a:solidFill>
        </p:spPr>
        <p:txBody>
          <a:bodyPr wrap="square" lIns="0" tIns="635" rIns="0" bIns="0" rtlCol="0" vert="horz">
            <a:spAutoFit/>
          </a:bodyPr>
          <a:lstStyle/>
          <a:p>
            <a:pPr marL="55244">
              <a:lnSpc>
                <a:spcPct val="100000"/>
              </a:lnSpc>
              <a:spcBef>
                <a:spcPts val="5"/>
              </a:spcBef>
            </a:pPr>
            <a:r>
              <a:rPr dirty="0" sz="1000" spc="-295">
                <a:solidFill>
                  <a:srgbClr val="FFFFFF"/>
                </a:solidFill>
                <a:latin typeface="Century Gothic"/>
                <a:cs typeface="Century Gothic"/>
              </a:rPr>
              <a:t>M</a:t>
            </a:r>
            <a:r>
              <a:rPr dirty="0" u="heavy" sz="1000" spc="-295">
                <a:solidFill>
                  <a:srgbClr val="FFFFFF"/>
                </a:solidFill>
                <a:uFill>
                  <a:solidFill>
                    <a:srgbClr val="FAB032"/>
                  </a:solidFill>
                </a:uFill>
                <a:latin typeface="Century Gothic"/>
                <a:cs typeface="Century Gothic"/>
              </a:rPr>
              <a:t>Y</a:t>
            </a:r>
            <a:r>
              <a:rPr dirty="0" sz="1000" spc="-90">
                <a:solidFill>
                  <a:srgbClr val="FFFFFF"/>
                </a:solidFill>
                <a:latin typeface="Century Gothic"/>
                <a:cs typeface="Century Gothic"/>
              </a:rPr>
              <a:t> </a:t>
            </a:r>
            <a:r>
              <a:rPr dirty="0" u="heavy" sz="1000" spc="-155">
                <a:solidFill>
                  <a:srgbClr val="FFFFFF"/>
                </a:solidFill>
                <a:uFill>
                  <a:solidFill>
                    <a:srgbClr val="C3ABD0"/>
                  </a:solidFill>
                </a:uFill>
                <a:latin typeface="Century Gothic"/>
                <a:cs typeface="Century Gothic"/>
              </a:rPr>
              <a:t>SELF</a:t>
            </a:r>
            <a:r>
              <a:rPr dirty="0" u="heavy" sz="1000" spc="-90">
                <a:solidFill>
                  <a:srgbClr val="FFFFFF"/>
                </a:solidFill>
                <a:uFill>
                  <a:solidFill>
                    <a:srgbClr val="75CDF0"/>
                  </a:solidFill>
                </a:uFill>
                <a:latin typeface="Century Gothic"/>
                <a:cs typeface="Century Gothic"/>
              </a:rPr>
              <a:t> </a:t>
            </a:r>
            <a:r>
              <a:rPr dirty="0" u="heavy" sz="1000" spc="-254">
                <a:solidFill>
                  <a:srgbClr val="FFFFFF"/>
                </a:solidFill>
                <a:uFill>
                  <a:solidFill>
                    <a:srgbClr val="75CDF0"/>
                  </a:solidFill>
                </a:uFill>
                <a:latin typeface="Century Gothic"/>
                <a:cs typeface="Century Gothic"/>
              </a:rPr>
              <a:t>DISCOVER</a:t>
            </a:r>
            <a:r>
              <a:rPr dirty="0" sz="1000" spc="-254">
                <a:solidFill>
                  <a:srgbClr val="FFFFFF"/>
                </a:solidFill>
                <a:latin typeface="Century Gothic"/>
                <a:cs typeface="Century Gothic"/>
              </a:rPr>
              <a:t>Y</a:t>
            </a:r>
            <a:endParaRPr sz="1000">
              <a:latin typeface="Century Gothic"/>
              <a:cs typeface="Century Gothic"/>
            </a:endParaRPr>
          </a:p>
        </p:txBody>
      </p:sp>
      <p:sp>
        <p:nvSpPr>
          <p:cNvPr id="6" name="object 6"/>
          <p:cNvSpPr/>
          <p:nvPr/>
        </p:nvSpPr>
        <p:spPr>
          <a:xfrm>
            <a:off x="1651954" y="1398497"/>
            <a:ext cx="0" cy="5416550"/>
          </a:xfrm>
          <a:custGeom>
            <a:avLst/>
            <a:gdLst/>
            <a:ahLst/>
            <a:cxnLst/>
            <a:rect l="l" t="t" r="r" b="b"/>
            <a:pathLst>
              <a:path w="0" h="5416550">
                <a:moveTo>
                  <a:pt x="0" y="0"/>
                </a:moveTo>
                <a:lnTo>
                  <a:pt x="0" y="5416346"/>
                </a:lnTo>
              </a:path>
            </a:pathLst>
          </a:custGeom>
          <a:ln w="3175">
            <a:solidFill>
              <a:srgbClr val="FED206"/>
            </a:solidFill>
          </a:ln>
        </p:spPr>
        <p:txBody>
          <a:bodyPr wrap="square" lIns="0" tIns="0" rIns="0" bIns="0" rtlCol="0"/>
          <a:lstStyle/>
          <a:p/>
        </p:txBody>
      </p:sp>
      <p:sp>
        <p:nvSpPr>
          <p:cNvPr id="7" name="object 7"/>
          <p:cNvSpPr/>
          <p:nvPr/>
        </p:nvSpPr>
        <p:spPr>
          <a:xfrm>
            <a:off x="1651956" y="1400141"/>
            <a:ext cx="0" cy="8241665"/>
          </a:xfrm>
          <a:custGeom>
            <a:avLst/>
            <a:gdLst/>
            <a:ahLst/>
            <a:cxnLst/>
            <a:rect l="l" t="t" r="r" b="b"/>
            <a:pathLst>
              <a:path w="0" h="8241665">
                <a:moveTo>
                  <a:pt x="0" y="0"/>
                </a:moveTo>
                <a:lnTo>
                  <a:pt x="0" y="8241382"/>
                </a:lnTo>
              </a:path>
            </a:pathLst>
          </a:custGeom>
          <a:ln w="6350">
            <a:solidFill>
              <a:srgbClr val="231F20"/>
            </a:solidFill>
          </a:ln>
        </p:spPr>
        <p:txBody>
          <a:bodyPr wrap="square" lIns="0" tIns="0" rIns="0" bIns="0" rtlCol="0"/>
          <a:lstStyle/>
          <a:p/>
        </p:txBody>
      </p:sp>
      <p:sp>
        <p:nvSpPr>
          <p:cNvPr id="8" name="object 8"/>
          <p:cNvSpPr/>
          <p:nvPr/>
        </p:nvSpPr>
        <p:spPr>
          <a:xfrm>
            <a:off x="3023554" y="1398497"/>
            <a:ext cx="0" cy="5416550"/>
          </a:xfrm>
          <a:custGeom>
            <a:avLst/>
            <a:gdLst/>
            <a:ahLst/>
            <a:cxnLst/>
            <a:rect l="l" t="t" r="r" b="b"/>
            <a:pathLst>
              <a:path w="0" h="5416550">
                <a:moveTo>
                  <a:pt x="0" y="0"/>
                </a:moveTo>
                <a:lnTo>
                  <a:pt x="0" y="5416346"/>
                </a:lnTo>
              </a:path>
            </a:pathLst>
          </a:custGeom>
          <a:ln w="3175">
            <a:solidFill>
              <a:srgbClr val="FED206"/>
            </a:solidFill>
          </a:ln>
        </p:spPr>
        <p:txBody>
          <a:bodyPr wrap="square" lIns="0" tIns="0" rIns="0" bIns="0" rtlCol="0"/>
          <a:lstStyle/>
          <a:p/>
        </p:txBody>
      </p:sp>
      <p:sp>
        <p:nvSpPr>
          <p:cNvPr id="9" name="object 9"/>
          <p:cNvSpPr/>
          <p:nvPr/>
        </p:nvSpPr>
        <p:spPr>
          <a:xfrm>
            <a:off x="3023569" y="1400122"/>
            <a:ext cx="0" cy="8245475"/>
          </a:xfrm>
          <a:custGeom>
            <a:avLst/>
            <a:gdLst/>
            <a:ahLst/>
            <a:cxnLst/>
            <a:rect l="l" t="t" r="r" b="b"/>
            <a:pathLst>
              <a:path w="0" h="8245475">
                <a:moveTo>
                  <a:pt x="0" y="0"/>
                </a:moveTo>
                <a:lnTo>
                  <a:pt x="0" y="8245019"/>
                </a:lnTo>
              </a:path>
            </a:pathLst>
          </a:custGeom>
          <a:ln w="6350">
            <a:solidFill>
              <a:srgbClr val="231F20"/>
            </a:solidFill>
          </a:ln>
        </p:spPr>
        <p:txBody>
          <a:bodyPr wrap="square" lIns="0" tIns="0" rIns="0" bIns="0" rtlCol="0"/>
          <a:lstStyle/>
          <a:p/>
        </p:txBody>
      </p:sp>
      <p:sp>
        <p:nvSpPr>
          <p:cNvPr id="10" name="object 10"/>
          <p:cNvSpPr/>
          <p:nvPr/>
        </p:nvSpPr>
        <p:spPr>
          <a:xfrm>
            <a:off x="4395154" y="1398497"/>
            <a:ext cx="0" cy="5416550"/>
          </a:xfrm>
          <a:custGeom>
            <a:avLst/>
            <a:gdLst/>
            <a:ahLst/>
            <a:cxnLst/>
            <a:rect l="l" t="t" r="r" b="b"/>
            <a:pathLst>
              <a:path w="0" h="5416550">
                <a:moveTo>
                  <a:pt x="0" y="0"/>
                </a:moveTo>
                <a:lnTo>
                  <a:pt x="0" y="5416346"/>
                </a:lnTo>
              </a:path>
            </a:pathLst>
          </a:custGeom>
          <a:ln w="3175">
            <a:solidFill>
              <a:srgbClr val="FED206"/>
            </a:solidFill>
          </a:ln>
        </p:spPr>
        <p:txBody>
          <a:bodyPr wrap="square" lIns="0" tIns="0" rIns="0" bIns="0" rtlCol="0"/>
          <a:lstStyle/>
          <a:p/>
        </p:txBody>
      </p:sp>
      <p:sp>
        <p:nvSpPr>
          <p:cNvPr id="11" name="object 11"/>
          <p:cNvSpPr/>
          <p:nvPr/>
        </p:nvSpPr>
        <p:spPr>
          <a:xfrm>
            <a:off x="4395127" y="1400106"/>
            <a:ext cx="0" cy="8252459"/>
          </a:xfrm>
          <a:custGeom>
            <a:avLst/>
            <a:gdLst/>
            <a:ahLst/>
            <a:cxnLst/>
            <a:rect l="l" t="t" r="r" b="b"/>
            <a:pathLst>
              <a:path w="0" h="8252459">
                <a:moveTo>
                  <a:pt x="0" y="0"/>
                </a:moveTo>
                <a:lnTo>
                  <a:pt x="0" y="8252292"/>
                </a:lnTo>
              </a:path>
            </a:pathLst>
          </a:custGeom>
          <a:ln w="6350">
            <a:solidFill>
              <a:srgbClr val="231F20"/>
            </a:solidFill>
          </a:ln>
        </p:spPr>
        <p:txBody>
          <a:bodyPr wrap="square" lIns="0" tIns="0" rIns="0" bIns="0" rtlCol="0"/>
          <a:lstStyle/>
          <a:p/>
        </p:txBody>
      </p:sp>
      <p:sp>
        <p:nvSpPr>
          <p:cNvPr id="12" name="object 12"/>
          <p:cNvSpPr/>
          <p:nvPr/>
        </p:nvSpPr>
        <p:spPr>
          <a:xfrm>
            <a:off x="5766754" y="1398497"/>
            <a:ext cx="0" cy="5416550"/>
          </a:xfrm>
          <a:custGeom>
            <a:avLst/>
            <a:gdLst/>
            <a:ahLst/>
            <a:cxnLst/>
            <a:rect l="l" t="t" r="r" b="b"/>
            <a:pathLst>
              <a:path w="0" h="5416550">
                <a:moveTo>
                  <a:pt x="0" y="0"/>
                </a:moveTo>
                <a:lnTo>
                  <a:pt x="0" y="5416346"/>
                </a:lnTo>
              </a:path>
            </a:pathLst>
          </a:custGeom>
          <a:ln w="3175">
            <a:solidFill>
              <a:srgbClr val="FED206"/>
            </a:solidFill>
          </a:ln>
        </p:spPr>
        <p:txBody>
          <a:bodyPr wrap="square" lIns="0" tIns="0" rIns="0" bIns="0" rtlCol="0"/>
          <a:lstStyle/>
          <a:p/>
        </p:txBody>
      </p:sp>
      <p:sp>
        <p:nvSpPr>
          <p:cNvPr id="13" name="object 13"/>
          <p:cNvSpPr/>
          <p:nvPr/>
        </p:nvSpPr>
        <p:spPr>
          <a:xfrm>
            <a:off x="5766759" y="1400147"/>
            <a:ext cx="0" cy="8256270"/>
          </a:xfrm>
          <a:custGeom>
            <a:avLst/>
            <a:gdLst/>
            <a:ahLst/>
            <a:cxnLst/>
            <a:rect l="l" t="t" r="r" b="b"/>
            <a:pathLst>
              <a:path w="0" h="8256270">
                <a:moveTo>
                  <a:pt x="0" y="0"/>
                </a:moveTo>
                <a:lnTo>
                  <a:pt x="0" y="8255846"/>
                </a:lnTo>
              </a:path>
            </a:pathLst>
          </a:custGeom>
          <a:ln w="6349">
            <a:solidFill>
              <a:srgbClr val="231F20"/>
            </a:solidFill>
          </a:ln>
        </p:spPr>
        <p:txBody>
          <a:bodyPr wrap="square" lIns="0" tIns="0" rIns="0" bIns="0" rtlCol="0"/>
          <a:lstStyle/>
          <a:p/>
        </p:txBody>
      </p:sp>
      <p:sp>
        <p:nvSpPr>
          <p:cNvPr id="14" name="object 14"/>
          <p:cNvSpPr/>
          <p:nvPr/>
        </p:nvSpPr>
        <p:spPr>
          <a:xfrm>
            <a:off x="543027" y="2519175"/>
            <a:ext cx="6686550" cy="0"/>
          </a:xfrm>
          <a:custGeom>
            <a:avLst/>
            <a:gdLst/>
            <a:ahLst/>
            <a:cxnLst/>
            <a:rect l="l" t="t" r="r" b="b"/>
            <a:pathLst>
              <a:path w="6686550" h="0">
                <a:moveTo>
                  <a:pt x="0" y="0"/>
                </a:moveTo>
                <a:lnTo>
                  <a:pt x="6686346" y="0"/>
                </a:lnTo>
              </a:path>
            </a:pathLst>
          </a:custGeom>
          <a:ln w="3175">
            <a:solidFill>
              <a:srgbClr val="FED206"/>
            </a:solidFill>
          </a:ln>
        </p:spPr>
        <p:txBody>
          <a:bodyPr wrap="square" lIns="0" tIns="0" rIns="0" bIns="0" rtlCol="0"/>
          <a:lstStyle/>
          <a:p/>
        </p:txBody>
      </p:sp>
      <p:sp>
        <p:nvSpPr>
          <p:cNvPr id="15" name="object 15"/>
          <p:cNvSpPr/>
          <p:nvPr/>
        </p:nvSpPr>
        <p:spPr>
          <a:xfrm>
            <a:off x="543027" y="2519172"/>
            <a:ext cx="6686550" cy="0"/>
          </a:xfrm>
          <a:custGeom>
            <a:avLst/>
            <a:gdLst/>
            <a:ahLst/>
            <a:cxnLst/>
            <a:rect l="l" t="t" r="r" b="b"/>
            <a:pathLst>
              <a:path w="6686550" h="0">
                <a:moveTo>
                  <a:pt x="0" y="0"/>
                </a:moveTo>
                <a:lnTo>
                  <a:pt x="6686346" y="0"/>
                </a:lnTo>
              </a:path>
            </a:pathLst>
          </a:custGeom>
          <a:ln w="6350">
            <a:solidFill>
              <a:srgbClr val="231F20"/>
            </a:solidFill>
          </a:ln>
        </p:spPr>
        <p:txBody>
          <a:bodyPr wrap="square" lIns="0" tIns="0" rIns="0" bIns="0" rtlCol="0"/>
          <a:lstStyle/>
          <a:p/>
        </p:txBody>
      </p:sp>
      <p:sp>
        <p:nvSpPr>
          <p:cNvPr id="16" name="object 16"/>
          <p:cNvSpPr txBox="1"/>
          <p:nvPr/>
        </p:nvSpPr>
        <p:spPr>
          <a:xfrm>
            <a:off x="637256" y="1735156"/>
            <a:ext cx="939165" cy="452120"/>
          </a:xfrm>
          <a:prstGeom prst="rect">
            <a:avLst/>
          </a:prstGeom>
        </p:spPr>
        <p:txBody>
          <a:bodyPr wrap="square" lIns="0" tIns="12700" rIns="0" bIns="0" rtlCol="0" vert="horz">
            <a:spAutoFit/>
          </a:bodyPr>
          <a:lstStyle/>
          <a:p>
            <a:pPr marL="12700" marR="5080">
              <a:lnSpc>
                <a:spcPct val="100000"/>
              </a:lnSpc>
              <a:spcBef>
                <a:spcPts val="100"/>
              </a:spcBef>
            </a:pPr>
            <a:r>
              <a:rPr dirty="0" sz="1400" spc="-285">
                <a:solidFill>
                  <a:srgbClr val="F27E24"/>
                </a:solidFill>
                <a:latin typeface="Century Gothic"/>
                <a:cs typeface="Century Gothic"/>
              </a:rPr>
              <a:t>DESCRIPTION </a:t>
            </a:r>
            <a:r>
              <a:rPr dirty="0" sz="1400" spc="-375">
                <a:solidFill>
                  <a:srgbClr val="F27E24"/>
                </a:solidFill>
                <a:latin typeface="Century Gothic"/>
                <a:cs typeface="Century Gothic"/>
              </a:rPr>
              <a:t>OF  </a:t>
            </a:r>
            <a:r>
              <a:rPr dirty="0" sz="1400" spc="-395">
                <a:solidFill>
                  <a:srgbClr val="F27E24"/>
                </a:solidFill>
                <a:latin typeface="Century Gothic"/>
                <a:cs typeface="Century Gothic"/>
              </a:rPr>
              <a:t>MY</a:t>
            </a:r>
            <a:r>
              <a:rPr dirty="0" sz="1400" spc="-114">
                <a:solidFill>
                  <a:srgbClr val="F27E24"/>
                </a:solidFill>
                <a:latin typeface="Century Gothic"/>
                <a:cs typeface="Century Gothic"/>
              </a:rPr>
              <a:t> </a:t>
            </a:r>
            <a:r>
              <a:rPr dirty="0" sz="1400" spc="-275">
                <a:solidFill>
                  <a:srgbClr val="F27E24"/>
                </a:solidFill>
                <a:latin typeface="Century Gothic"/>
                <a:cs typeface="Century Gothic"/>
              </a:rPr>
              <a:t>STRENGTH</a:t>
            </a:r>
            <a:endParaRPr sz="1400">
              <a:latin typeface="Century Gothic"/>
              <a:cs typeface="Century Gothic"/>
            </a:endParaRPr>
          </a:p>
        </p:txBody>
      </p:sp>
      <p:sp>
        <p:nvSpPr>
          <p:cNvPr id="17" name="object 17"/>
          <p:cNvSpPr txBox="1"/>
          <p:nvPr/>
        </p:nvSpPr>
        <p:spPr>
          <a:xfrm>
            <a:off x="1797935" y="1367643"/>
            <a:ext cx="1099820" cy="1092200"/>
          </a:xfrm>
          <a:prstGeom prst="rect">
            <a:avLst/>
          </a:prstGeom>
        </p:spPr>
        <p:txBody>
          <a:bodyPr wrap="square" lIns="0" tIns="12700" rIns="0" bIns="0" rtlCol="0" vert="horz">
            <a:spAutoFit/>
          </a:bodyPr>
          <a:lstStyle/>
          <a:p>
            <a:pPr marL="12700" marR="293370">
              <a:lnSpc>
                <a:spcPct val="100000"/>
              </a:lnSpc>
              <a:spcBef>
                <a:spcPts val="100"/>
              </a:spcBef>
            </a:pPr>
            <a:r>
              <a:rPr dirty="0" sz="1400" spc="-370">
                <a:solidFill>
                  <a:srgbClr val="7480BE"/>
                </a:solidFill>
                <a:latin typeface="Century Gothic"/>
                <a:cs typeface="Century Gothic"/>
              </a:rPr>
              <a:t>WHY </a:t>
            </a:r>
            <a:r>
              <a:rPr dirty="0" sz="1400" spc="-95">
                <a:solidFill>
                  <a:srgbClr val="7480BE"/>
                </a:solidFill>
                <a:latin typeface="Century Gothic"/>
                <a:cs typeface="Century Gothic"/>
              </a:rPr>
              <a:t>IS </a:t>
            </a:r>
            <a:r>
              <a:rPr dirty="0" sz="1400" spc="-160">
                <a:solidFill>
                  <a:srgbClr val="7480BE"/>
                </a:solidFill>
                <a:latin typeface="Century Gothic"/>
                <a:cs typeface="Century Gothic"/>
              </a:rPr>
              <a:t>THIS  </a:t>
            </a:r>
            <a:r>
              <a:rPr dirty="0" sz="1400" spc="-275">
                <a:solidFill>
                  <a:srgbClr val="7480BE"/>
                </a:solidFill>
                <a:latin typeface="Century Gothic"/>
                <a:cs typeface="Century Gothic"/>
              </a:rPr>
              <a:t>STRENGTH  </a:t>
            </a:r>
            <a:r>
              <a:rPr dirty="0" sz="1400" spc="-265">
                <a:solidFill>
                  <a:srgbClr val="7480BE"/>
                </a:solidFill>
                <a:latin typeface="Century Gothic"/>
                <a:cs typeface="Century Gothic"/>
              </a:rPr>
              <a:t>BENEFICIAL?  </a:t>
            </a:r>
            <a:r>
              <a:rPr dirty="0" sz="1400" spc="-365">
                <a:solidFill>
                  <a:srgbClr val="7480BE"/>
                </a:solidFill>
                <a:latin typeface="Century Gothic"/>
                <a:cs typeface="Century Gothic"/>
              </a:rPr>
              <a:t>WHAT </a:t>
            </a:r>
            <a:r>
              <a:rPr dirty="0" sz="1400" spc="-345">
                <a:solidFill>
                  <a:srgbClr val="7480BE"/>
                </a:solidFill>
                <a:latin typeface="Century Gothic"/>
                <a:cs typeface="Century Gothic"/>
              </a:rPr>
              <a:t>DOES</a:t>
            </a:r>
            <a:r>
              <a:rPr dirty="0" sz="1400" spc="-315">
                <a:solidFill>
                  <a:srgbClr val="7480BE"/>
                </a:solidFill>
                <a:latin typeface="Century Gothic"/>
                <a:cs typeface="Century Gothic"/>
              </a:rPr>
              <a:t> </a:t>
            </a:r>
            <a:r>
              <a:rPr dirty="0" sz="1400" spc="-80">
                <a:solidFill>
                  <a:srgbClr val="7480BE"/>
                </a:solidFill>
                <a:latin typeface="Century Gothic"/>
                <a:cs typeface="Century Gothic"/>
              </a:rPr>
              <a:t>IT</a:t>
            </a:r>
            <a:endParaRPr sz="1400">
              <a:latin typeface="Century Gothic"/>
              <a:cs typeface="Century Gothic"/>
            </a:endParaRPr>
          </a:p>
          <a:p>
            <a:pPr marL="12700">
              <a:lnSpc>
                <a:spcPct val="100000"/>
              </a:lnSpc>
            </a:pPr>
            <a:r>
              <a:rPr dirty="0" sz="1400" spc="-290">
                <a:solidFill>
                  <a:srgbClr val="7480BE"/>
                </a:solidFill>
                <a:latin typeface="Century Gothic"/>
                <a:cs typeface="Century Gothic"/>
              </a:rPr>
              <a:t>ENABLE </a:t>
            </a:r>
            <a:r>
              <a:rPr dirty="0" sz="1400" spc="-370">
                <a:solidFill>
                  <a:srgbClr val="7480BE"/>
                </a:solidFill>
                <a:latin typeface="Century Gothic"/>
                <a:cs typeface="Century Gothic"/>
              </a:rPr>
              <a:t>ME </a:t>
            </a:r>
            <a:r>
              <a:rPr dirty="0" sz="1400" spc="-345">
                <a:solidFill>
                  <a:srgbClr val="7480BE"/>
                </a:solidFill>
                <a:latin typeface="Century Gothic"/>
                <a:cs typeface="Century Gothic"/>
              </a:rPr>
              <a:t>TO</a:t>
            </a:r>
            <a:r>
              <a:rPr dirty="0" sz="1400" spc="-315">
                <a:solidFill>
                  <a:srgbClr val="7480BE"/>
                </a:solidFill>
                <a:latin typeface="Century Gothic"/>
                <a:cs typeface="Century Gothic"/>
              </a:rPr>
              <a:t> </a:t>
            </a:r>
            <a:r>
              <a:rPr dirty="0" sz="1400" spc="-420">
                <a:solidFill>
                  <a:srgbClr val="7480BE"/>
                </a:solidFill>
                <a:latin typeface="Century Gothic"/>
                <a:cs typeface="Century Gothic"/>
              </a:rPr>
              <a:t>DO?</a:t>
            </a:r>
            <a:endParaRPr sz="1400">
              <a:latin typeface="Century Gothic"/>
              <a:cs typeface="Century Gothic"/>
            </a:endParaRPr>
          </a:p>
        </p:txBody>
      </p:sp>
      <p:sp>
        <p:nvSpPr>
          <p:cNvPr id="18" name="object 18"/>
          <p:cNvSpPr txBox="1"/>
          <p:nvPr/>
        </p:nvSpPr>
        <p:spPr>
          <a:xfrm>
            <a:off x="3191887" y="1628476"/>
            <a:ext cx="1097280" cy="665480"/>
          </a:xfrm>
          <a:prstGeom prst="rect">
            <a:avLst/>
          </a:prstGeom>
        </p:spPr>
        <p:txBody>
          <a:bodyPr wrap="square" lIns="0" tIns="12700" rIns="0" bIns="0" rtlCol="0" vert="horz">
            <a:spAutoFit/>
          </a:bodyPr>
          <a:lstStyle/>
          <a:p>
            <a:pPr marL="12700" marR="5080">
              <a:lnSpc>
                <a:spcPct val="100000"/>
              </a:lnSpc>
              <a:spcBef>
                <a:spcPts val="100"/>
              </a:spcBef>
            </a:pPr>
            <a:r>
              <a:rPr dirty="0" sz="1400" spc="-315">
                <a:solidFill>
                  <a:srgbClr val="0D9CD7"/>
                </a:solidFill>
                <a:latin typeface="Century Gothic"/>
                <a:cs typeface="Century Gothic"/>
              </a:rPr>
              <a:t>WHERE </a:t>
            </a:r>
            <a:r>
              <a:rPr dirty="0" sz="1400" spc="-475">
                <a:solidFill>
                  <a:srgbClr val="0D9CD7"/>
                </a:solidFill>
                <a:latin typeface="Century Gothic"/>
                <a:cs typeface="Century Gothic"/>
              </a:rPr>
              <a:t>DO</a:t>
            </a:r>
            <a:r>
              <a:rPr dirty="0" sz="1400" spc="-110">
                <a:solidFill>
                  <a:srgbClr val="0D9CD7"/>
                </a:solidFill>
                <a:latin typeface="Century Gothic"/>
                <a:cs typeface="Century Gothic"/>
              </a:rPr>
              <a:t> </a:t>
            </a:r>
            <a:r>
              <a:rPr dirty="0" sz="1400" spc="-15">
                <a:solidFill>
                  <a:srgbClr val="0D9CD7"/>
                </a:solidFill>
                <a:latin typeface="Century Gothic"/>
                <a:cs typeface="Century Gothic"/>
              </a:rPr>
              <a:t>I  </a:t>
            </a:r>
            <a:r>
              <a:rPr dirty="0" sz="1400" spc="-305">
                <a:solidFill>
                  <a:srgbClr val="0D9CD7"/>
                </a:solidFill>
                <a:latin typeface="Century Gothic"/>
                <a:cs typeface="Century Gothic"/>
              </a:rPr>
              <a:t>CURRENTLY </a:t>
            </a:r>
            <a:r>
              <a:rPr dirty="0" sz="1400" spc="-145">
                <a:solidFill>
                  <a:srgbClr val="0D9CD7"/>
                </a:solidFill>
                <a:latin typeface="Century Gothic"/>
                <a:cs typeface="Century Gothic"/>
              </a:rPr>
              <a:t>UTILIZE  </a:t>
            </a:r>
            <a:r>
              <a:rPr dirty="0" sz="1400" spc="-160">
                <a:solidFill>
                  <a:srgbClr val="0D9CD7"/>
                </a:solidFill>
                <a:latin typeface="Century Gothic"/>
                <a:cs typeface="Century Gothic"/>
              </a:rPr>
              <a:t>THIS</a:t>
            </a:r>
            <a:r>
              <a:rPr dirty="0" sz="1400" spc="-110">
                <a:solidFill>
                  <a:srgbClr val="0D9CD7"/>
                </a:solidFill>
                <a:latin typeface="Century Gothic"/>
                <a:cs typeface="Century Gothic"/>
              </a:rPr>
              <a:t> </a:t>
            </a:r>
            <a:r>
              <a:rPr dirty="0" sz="1400" spc="-280">
                <a:solidFill>
                  <a:srgbClr val="0D9CD7"/>
                </a:solidFill>
                <a:latin typeface="Century Gothic"/>
                <a:cs typeface="Century Gothic"/>
              </a:rPr>
              <a:t>STRENGTH?</a:t>
            </a:r>
            <a:endParaRPr sz="1400">
              <a:latin typeface="Century Gothic"/>
              <a:cs typeface="Century Gothic"/>
            </a:endParaRPr>
          </a:p>
        </p:txBody>
      </p:sp>
      <p:sp>
        <p:nvSpPr>
          <p:cNvPr id="19" name="object 19"/>
          <p:cNvSpPr txBox="1"/>
          <p:nvPr/>
        </p:nvSpPr>
        <p:spPr>
          <a:xfrm>
            <a:off x="4529654" y="1521796"/>
            <a:ext cx="1156970" cy="878840"/>
          </a:xfrm>
          <a:prstGeom prst="rect">
            <a:avLst/>
          </a:prstGeom>
        </p:spPr>
        <p:txBody>
          <a:bodyPr wrap="square" lIns="0" tIns="12700" rIns="0" bIns="0" rtlCol="0" vert="horz">
            <a:spAutoFit/>
          </a:bodyPr>
          <a:lstStyle/>
          <a:p>
            <a:pPr marL="12700" marR="149860">
              <a:lnSpc>
                <a:spcPct val="100000"/>
              </a:lnSpc>
              <a:spcBef>
                <a:spcPts val="100"/>
              </a:spcBef>
            </a:pPr>
            <a:r>
              <a:rPr dirty="0" sz="1400" spc="-459">
                <a:solidFill>
                  <a:srgbClr val="0BAF58"/>
                </a:solidFill>
                <a:latin typeface="Century Gothic"/>
                <a:cs typeface="Century Gothic"/>
              </a:rPr>
              <a:t>HOW</a:t>
            </a:r>
            <a:r>
              <a:rPr dirty="0" sz="1400" spc="-125">
                <a:solidFill>
                  <a:srgbClr val="0BAF58"/>
                </a:solidFill>
                <a:latin typeface="Century Gothic"/>
                <a:cs typeface="Century Gothic"/>
              </a:rPr>
              <a:t> </a:t>
            </a:r>
            <a:r>
              <a:rPr dirty="0" sz="1400" spc="-475">
                <a:solidFill>
                  <a:srgbClr val="0BAF58"/>
                </a:solidFill>
                <a:latin typeface="Century Gothic"/>
                <a:cs typeface="Century Gothic"/>
              </a:rPr>
              <a:t>CAN</a:t>
            </a:r>
            <a:r>
              <a:rPr dirty="0" sz="1400" spc="-125">
                <a:solidFill>
                  <a:srgbClr val="0BAF58"/>
                </a:solidFill>
                <a:latin typeface="Century Gothic"/>
                <a:cs typeface="Century Gothic"/>
              </a:rPr>
              <a:t> </a:t>
            </a:r>
            <a:r>
              <a:rPr dirty="0" sz="1400" spc="-15">
                <a:solidFill>
                  <a:srgbClr val="0BAF58"/>
                </a:solidFill>
                <a:latin typeface="Century Gothic"/>
                <a:cs typeface="Century Gothic"/>
              </a:rPr>
              <a:t>I</a:t>
            </a:r>
            <a:r>
              <a:rPr dirty="0" sz="1400" spc="-125">
                <a:solidFill>
                  <a:srgbClr val="0BAF58"/>
                </a:solidFill>
                <a:latin typeface="Century Gothic"/>
                <a:cs typeface="Century Gothic"/>
              </a:rPr>
              <a:t> </a:t>
            </a:r>
            <a:r>
              <a:rPr dirty="0" sz="1400" spc="-310">
                <a:solidFill>
                  <a:srgbClr val="0BAF58"/>
                </a:solidFill>
                <a:latin typeface="Century Gothic"/>
                <a:cs typeface="Century Gothic"/>
              </a:rPr>
              <a:t>APPLY  </a:t>
            </a:r>
            <a:r>
              <a:rPr dirty="0" sz="1400" spc="-160">
                <a:solidFill>
                  <a:srgbClr val="0BAF58"/>
                </a:solidFill>
                <a:latin typeface="Century Gothic"/>
                <a:cs typeface="Century Gothic"/>
              </a:rPr>
              <a:t>THIS </a:t>
            </a:r>
            <a:r>
              <a:rPr dirty="0" sz="1400" spc="-275">
                <a:solidFill>
                  <a:srgbClr val="0BAF58"/>
                </a:solidFill>
                <a:latin typeface="Century Gothic"/>
                <a:cs typeface="Century Gothic"/>
              </a:rPr>
              <a:t>STRENGTH  </a:t>
            </a:r>
            <a:r>
              <a:rPr dirty="0" sz="1400" spc="-200">
                <a:solidFill>
                  <a:srgbClr val="0BAF58"/>
                </a:solidFill>
                <a:latin typeface="Century Gothic"/>
                <a:cs typeface="Century Gothic"/>
              </a:rPr>
              <a:t>IN</a:t>
            </a:r>
            <a:r>
              <a:rPr dirty="0" sz="1400" spc="-114">
                <a:solidFill>
                  <a:srgbClr val="0BAF58"/>
                </a:solidFill>
                <a:latin typeface="Century Gothic"/>
                <a:cs typeface="Century Gothic"/>
              </a:rPr>
              <a:t> </a:t>
            </a:r>
            <a:r>
              <a:rPr dirty="0" sz="1400" spc="-395">
                <a:solidFill>
                  <a:srgbClr val="0BAF58"/>
                </a:solidFill>
                <a:latin typeface="Century Gothic"/>
                <a:cs typeface="Century Gothic"/>
              </a:rPr>
              <a:t>MY</a:t>
            </a:r>
            <a:r>
              <a:rPr dirty="0" sz="1400" spc="-114">
                <a:solidFill>
                  <a:srgbClr val="0BAF58"/>
                </a:solidFill>
                <a:latin typeface="Century Gothic"/>
                <a:cs typeface="Century Gothic"/>
              </a:rPr>
              <a:t> </a:t>
            </a:r>
            <a:r>
              <a:rPr dirty="0" sz="1400" spc="-409">
                <a:solidFill>
                  <a:srgbClr val="0BAF58"/>
                </a:solidFill>
                <a:latin typeface="Century Gothic"/>
                <a:cs typeface="Century Gothic"/>
              </a:rPr>
              <a:t>ACADEMIC</a:t>
            </a:r>
            <a:endParaRPr sz="1400">
              <a:latin typeface="Century Gothic"/>
              <a:cs typeface="Century Gothic"/>
            </a:endParaRPr>
          </a:p>
          <a:p>
            <a:pPr marL="12700">
              <a:lnSpc>
                <a:spcPct val="100000"/>
              </a:lnSpc>
            </a:pPr>
            <a:r>
              <a:rPr dirty="0" sz="1400" spc="-409">
                <a:solidFill>
                  <a:srgbClr val="0BAF58"/>
                </a:solidFill>
                <a:latin typeface="Century Gothic"/>
                <a:cs typeface="Century Gothic"/>
              </a:rPr>
              <a:t>OR</a:t>
            </a:r>
            <a:r>
              <a:rPr dirty="0" sz="1400" spc="-125">
                <a:solidFill>
                  <a:srgbClr val="0BAF58"/>
                </a:solidFill>
                <a:latin typeface="Century Gothic"/>
                <a:cs typeface="Century Gothic"/>
              </a:rPr>
              <a:t> </a:t>
            </a:r>
            <a:r>
              <a:rPr dirty="0" sz="1400" spc="-345">
                <a:solidFill>
                  <a:srgbClr val="0BAF58"/>
                </a:solidFill>
                <a:latin typeface="Century Gothic"/>
                <a:cs typeface="Century Gothic"/>
              </a:rPr>
              <a:t>CAREER</a:t>
            </a:r>
            <a:r>
              <a:rPr dirty="0" sz="1400" spc="-335">
                <a:solidFill>
                  <a:srgbClr val="0BAF58"/>
                </a:solidFill>
                <a:latin typeface="Century Gothic"/>
                <a:cs typeface="Century Gothic"/>
              </a:rPr>
              <a:t> </a:t>
            </a:r>
            <a:r>
              <a:rPr dirty="0" sz="1400" spc="-380">
                <a:solidFill>
                  <a:srgbClr val="0BAF58"/>
                </a:solidFill>
                <a:latin typeface="Century Gothic"/>
                <a:cs typeface="Century Gothic"/>
              </a:rPr>
              <a:t>CHOICE?</a:t>
            </a:r>
            <a:endParaRPr sz="1400">
              <a:latin typeface="Century Gothic"/>
              <a:cs typeface="Century Gothic"/>
            </a:endParaRPr>
          </a:p>
        </p:txBody>
      </p:sp>
      <p:sp>
        <p:nvSpPr>
          <p:cNvPr id="20" name="object 20"/>
          <p:cNvSpPr txBox="1"/>
          <p:nvPr/>
        </p:nvSpPr>
        <p:spPr>
          <a:xfrm>
            <a:off x="5880401" y="1521796"/>
            <a:ext cx="1189355" cy="878840"/>
          </a:xfrm>
          <a:prstGeom prst="rect">
            <a:avLst/>
          </a:prstGeom>
        </p:spPr>
        <p:txBody>
          <a:bodyPr wrap="square" lIns="0" tIns="12700" rIns="0" bIns="0" rtlCol="0" vert="horz">
            <a:spAutoFit/>
          </a:bodyPr>
          <a:lstStyle/>
          <a:p>
            <a:pPr marL="12700" marR="5080">
              <a:lnSpc>
                <a:spcPct val="100000"/>
              </a:lnSpc>
              <a:spcBef>
                <a:spcPts val="100"/>
              </a:spcBef>
            </a:pPr>
            <a:r>
              <a:rPr dirty="0" sz="1400" spc="-365">
                <a:solidFill>
                  <a:srgbClr val="7480BE"/>
                </a:solidFill>
                <a:latin typeface="Century Gothic"/>
                <a:cs typeface="Century Gothic"/>
              </a:rPr>
              <a:t>WHAT </a:t>
            </a:r>
            <a:r>
              <a:rPr dirty="0" sz="1400" spc="-340">
                <a:solidFill>
                  <a:srgbClr val="7480BE"/>
                </a:solidFill>
                <a:latin typeface="Century Gothic"/>
                <a:cs typeface="Century Gothic"/>
              </a:rPr>
              <a:t>ACTIONS </a:t>
            </a:r>
            <a:r>
              <a:rPr dirty="0" sz="1400" spc="-475">
                <a:solidFill>
                  <a:srgbClr val="7480BE"/>
                </a:solidFill>
                <a:latin typeface="Century Gothic"/>
                <a:cs typeface="Century Gothic"/>
              </a:rPr>
              <a:t>CAN</a:t>
            </a:r>
            <a:r>
              <a:rPr dirty="0" sz="1400" spc="-120">
                <a:solidFill>
                  <a:srgbClr val="7480BE"/>
                </a:solidFill>
                <a:latin typeface="Century Gothic"/>
                <a:cs typeface="Century Gothic"/>
              </a:rPr>
              <a:t> </a:t>
            </a:r>
            <a:r>
              <a:rPr dirty="0" sz="1400" spc="-15">
                <a:solidFill>
                  <a:srgbClr val="7480BE"/>
                </a:solidFill>
                <a:latin typeface="Century Gothic"/>
                <a:cs typeface="Century Gothic"/>
              </a:rPr>
              <a:t>I  </a:t>
            </a:r>
            <a:r>
              <a:rPr dirty="0" sz="1400" spc="-280">
                <a:solidFill>
                  <a:srgbClr val="7480BE"/>
                </a:solidFill>
                <a:latin typeface="Century Gothic"/>
                <a:cs typeface="Century Gothic"/>
              </a:rPr>
              <a:t>TAKE </a:t>
            </a:r>
            <a:r>
              <a:rPr dirty="0" sz="1400" spc="-345">
                <a:solidFill>
                  <a:srgbClr val="7480BE"/>
                </a:solidFill>
                <a:latin typeface="Century Gothic"/>
                <a:cs typeface="Century Gothic"/>
              </a:rPr>
              <a:t>TO </a:t>
            </a:r>
            <a:r>
              <a:rPr dirty="0" sz="1400" spc="-240">
                <a:solidFill>
                  <a:srgbClr val="7480BE"/>
                </a:solidFill>
                <a:latin typeface="Century Gothic"/>
                <a:cs typeface="Century Gothic"/>
              </a:rPr>
              <a:t>FURTHER  </a:t>
            </a:r>
            <a:r>
              <a:rPr dirty="0" sz="1400" spc="-340">
                <a:solidFill>
                  <a:srgbClr val="7480BE"/>
                </a:solidFill>
                <a:latin typeface="Century Gothic"/>
                <a:cs typeface="Century Gothic"/>
              </a:rPr>
              <a:t>DEVELOP </a:t>
            </a:r>
            <a:r>
              <a:rPr dirty="0" sz="1400" spc="-160">
                <a:solidFill>
                  <a:srgbClr val="7480BE"/>
                </a:solidFill>
                <a:latin typeface="Century Gothic"/>
                <a:cs typeface="Century Gothic"/>
              </a:rPr>
              <a:t>THIS  </a:t>
            </a:r>
            <a:r>
              <a:rPr dirty="0" sz="1400" spc="-280">
                <a:solidFill>
                  <a:srgbClr val="7480BE"/>
                </a:solidFill>
                <a:latin typeface="Century Gothic"/>
                <a:cs typeface="Century Gothic"/>
              </a:rPr>
              <a:t>STRENGTH?</a:t>
            </a:r>
            <a:endParaRPr sz="1400">
              <a:latin typeface="Century Gothic"/>
              <a:cs typeface="Century Gothic"/>
            </a:endParaRPr>
          </a:p>
        </p:txBody>
      </p:sp>
      <p:sp>
        <p:nvSpPr>
          <p:cNvPr id="21" name="object 21"/>
          <p:cNvSpPr/>
          <p:nvPr/>
        </p:nvSpPr>
        <p:spPr>
          <a:xfrm>
            <a:off x="6799833" y="9670580"/>
            <a:ext cx="494665" cy="180975"/>
          </a:xfrm>
          <a:custGeom>
            <a:avLst/>
            <a:gdLst/>
            <a:ahLst/>
            <a:cxnLst/>
            <a:rect l="l" t="t" r="r" b="b"/>
            <a:pathLst>
              <a:path w="494665" h="180975">
                <a:moveTo>
                  <a:pt x="494512" y="180975"/>
                </a:moveTo>
                <a:lnTo>
                  <a:pt x="0" y="180975"/>
                </a:lnTo>
                <a:lnTo>
                  <a:pt x="0" y="0"/>
                </a:lnTo>
                <a:lnTo>
                  <a:pt x="494512" y="0"/>
                </a:lnTo>
                <a:lnTo>
                  <a:pt x="494512" y="180975"/>
                </a:lnTo>
                <a:close/>
              </a:path>
            </a:pathLst>
          </a:custGeom>
          <a:solidFill>
            <a:srgbClr val="004F7D"/>
          </a:solidFill>
        </p:spPr>
        <p:txBody>
          <a:bodyPr wrap="square" lIns="0" tIns="0" rIns="0" bIns="0" rtlCol="0"/>
          <a:lstStyle/>
          <a:p/>
        </p:txBody>
      </p:sp>
      <p:sp>
        <p:nvSpPr>
          <p:cNvPr id="22" name="object 22"/>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NEXT</a:t>
            </a:r>
          </a:p>
        </p:txBody>
      </p:sp>
      <p:sp>
        <p:nvSpPr>
          <p:cNvPr id="23" name="object 23"/>
          <p:cNvSpPr txBox="1">
            <a:spLocks noGrp="1"/>
          </p:cNvSpPr>
          <p:nvPr>
            <p:ph type="dt" idx="6" sz="half"/>
          </p:nvPr>
        </p:nvSpPr>
        <p:spPr>
          <a:prstGeom prst="rect"/>
        </p:spPr>
        <p:txBody>
          <a:bodyPr wrap="square" lIns="0" tIns="4445" rIns="0" bIns="0" rtlCol="0" vert="horz">
            <a:spAutoFit/>
          </a:bodyPr>
          <a:lstStyle/>
          <a:p>
            <a:pPr marL="12700">
              <a:lnSpc>
                <a:spcPct val="100000"/>
              </a:lnSpc>
              <a:spcBef>
                <a:spcPts val="35"/>
              </a:spcBef>
            </a:pPr>
            <a:r>
              <a:rPr dirty="0" spc="-185"/>
              <a:t>Page</a:t>
            </a:r>
          </a:p>
        </p:txBody>
      </p:sp>
      <p:sp>
        <p:nvSpPr>
          <p:cNvPr id="24" name="object 24"/>
          <p:cNvSpPr txBox="1"/>
          <p:nvPr/>
        </p:nvSpPr>
        <p:spPr>
          <a:xfrm>
            <a:off x="3155962" y="9687026"/>
            <a:ext cx="1206500" cy="191135"/>
          </a:xfrm>
          <a:prstGeom prst="rect">
            <a:avLst/>
          </a:prstGeom>
        </p:spPr>
        <p:txBody>
          <a:bodyPr wrap="square" lIns="0" tIns="3175" rIns="0" bIns="0" rtlCol="0" vert="horz">
            <a:spAutoFit/>
          </a:bodyPr>
          <a:lstStyle/>
          <a:p>
            <a:pPr marL="12700">
              <a:lnSpc>
                <a:spcPct val="100000"/>
              </a:lnSpc>
              <a:spcBef>
                <a:spcPts val="25"/>
              </a:spcBef>
            </a:pPr>
            <a:r>
              <a:rPr dirty="0" sz="1100" spc="-185">
                <a:latin typeface="Frutiger LT Std 55 Roman"/>
                <a:cs typeface="Frutiger LT Std 55 Roman"/>
              </a:rPr>
              <a:t>gbcareers.georgebrown.ca</a:t>
            </a:r>
            <a:endParaRPr sz="1100">
              <a:latin typeface="Frutiger LT Std 55 Roman"/>
              <a:cs typeface="Frutiger LT Std 55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Intelligence Workbook</dc:title>
  <dcterms:created xsi:type="dcterms:W3CDTF">2019-02-10T13:52:31Z</dcterms:created>
  <dcterms:modified xsi:type="dcterms:W3CDTF">2019-02-10T13:52:31Z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2018-12-31T00:00:00Z</vt:filetime>
  </property>
  <property fmtid="{D5CDD505-2E9C-101B-9397-08002B2CF9AE}" pid="3" name="Creator">
    <vt:lpwstr>Adobe Illustrator CC 23.0 (Macintosh)</vt:lpwstr>
  </property>
  <property fmtid="{D5CDD505-2E9C-101B-9397-08002B2CF9AE}" pid="4" name="LastSaved">
    <vt:filetime>2019-02-10T00:00:00Z</vt:filetime>
  </property>
</Properties>
</file>