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4" r:id="rId2"/>
    <p:sldId id="275" r:id="rId3"/>
    <p:sldId id="34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0306" autoAdjust="0"/>
  </p:normalViewPr>
  <p:slideViewPr>
    <p:cSldViewPr>
      <p:cViewPr>
        <p:scale>
          <a:sx n="75" d="100"/>
          <a:sy n="75" d="100"/>
        </p:scale>
        <p:origin x="2216"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1D794-E4B1-46C7-851B-6F1D21D7ECB4}" type="datetimeFigureOut">
              <a:rPr lang="en-US" smtClean="0"/>
              <a:pPr/>
              <a:t>8/21/17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917AD-7365-4F14-AEA5-1191DA9017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p:cNvSpPr>
          <p:nvPr>
            <p:ph type="sldImg"/>
          </p:nvPr>
        </p:nvSpPr>
        <p:spPr>
          <a:ln/>
        </p:spPr>
      </p:sp>
      <p:sp>
        <p:nvSpPr>
          <p:cNvPr id="19456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 Skill</a:t>
            </a:r>
            <a:r>
              <a:rPr lang="en-US" baseline="0" dirty="0" smtClean="0"/>
              <a:t> Development and Evaluation</a:t>
            </a:r>
            <a:endParaRPr lang="en-US" dirty="0"/>
          </a:p>
        </p:txBody>
      </p:sp>
      <p:sp>
        <p:nvSpPr>
          <p:cNvPr id="4" name="Slide Number Placeholder 3"/>
          <p:cNvSpPr>
            <a:spLocks noGrp="1"/>
          </p:cNvSpPr>
          <p:nvPr>
            <p:ph type="sldNum" sz="quarter" idx="10"/>
          </p:nvPr>
        </p:nvSpPr>
        <p:spPr/>
        <p:txBody>
          <a:bodyPr/>
          <a:lstStyle/>
          <a:p>
            <a:fld id="{202917AD-7365-4F14-AEA5-1191DA90172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4D742B-0039-431A-BAA0-7FEE0AD96144}" type="datetimeFigureOut">
              <a:rPr lang="en-US" smtClean="0"/>
              <a:pPr/>
              <a:t>8/21/17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D742B-0039-431A-BAA0-7FEE0AD96144}" type="datetimeFigureOut">
              <a:rPr lang="en-US" smtClean="0"/>
              <a:pPr/>
              <a:t>8/21/17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D742B-0039-431A-BAA0-7FEE0AD96144}" type="datetimeFigureOut">
              <a:rPr lang="en-US" smtClean="0"/>
              <a:pPr/>
              <a:t>8/21/17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4D742B-0039-431A-BAA0-7FEE0AD96144}" type="datetimeFigureOut">
              <a:rPr lang="en-US" smtClean="0"/>
              <a:pPr/>
              <a:t>8/21/17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D742B-0039-431A-BAA0-7FEE0AD96144}" type="datetimeFigureOut">
              <a:rPr lang="en-US" smtClean="0"/>
              <a:pPr/>
              <a:t>8/21/17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4D742B-0039-431A-BAA0-7FEE0AD96144}" type="datetimeFigureOut">
              <a:rPr lang="en-US" smtClean="0"/>
              <a:pPr/>
              <a:t>8/21/17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4D742B-0039-431A-BAA0-7FEE0AD96144}" type="datetimeFigureOut">
              <a:rPr lang="en-US" smtClean="0"/>
              <a:pPr/>
              <a:t>8/21/17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4D742B-0039-431A-BAA0-7FEE0AD96144}" type="datetimeFigureOut">
              <a:rPr lang="en-US" smtClean="0"/>
              <a:pPr/>
              <a:t>8/21/17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D742B-0039-431A-BAA0-7FEE0AD96144}" type="datetimeFigureOut">
              <a:rPr lang="en-US" smtClean="0"/>
              <a:pPr/>
              <a:t>8/21/17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D742B-0039-431A-BAA0-7FEE0AD96144}" type="datetimeFigureOut">
              <a:rPr lang="en-US" smtClean="0"/>
              <a:pPr/>
              <a:t>8/21/17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4D742B-0039-431A-BAA0-7FEE0AD96144}" type="datetimeFigureOut">
              <a:rPr lang="en-US" smtClean="0"/>
              <a:pPr/>
              <a:t>8/21/17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7EE05-336D-4F81-8629-D7C172C50F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D742B-0039-431A-BAA0-7FEE0AD96144}" type="datetimeFigureOut">
              <a:rPr lang="en-US" smtClean="0"/>
              <a:pPr/>
              <a:t>8/21/17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7EE05-336D-4F81-8629-D7C172C50F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4" descr="homemade-marshmallow.jpg"/>
          <p:cNvPicPr>
            <a:picLocks noChangeAspect="1"/>
          </p:cNvPicPr>
          <p:nvPr/>
        </p:nvPicPr>
        <p:blipFill>
          <a:blip r:embed="rId2" cstate="print">
            <a:lum bright="12000"/>
          </a:blip>
          <a:srcRect/>
          <a:stretch>
            <a:fillRect/>
          </a:stretch>
        </p:blipFill>
        <p:spPr bwMode="auto">
          <a:xfrm>
            <a:off x="-304800" y="0"/>
            <a:ext cx="10312673" cy="6858000"/>
          </a:xfrm>
          <a:prstGeom prst="rect">
            <a:avLst/>
          </a:prstGeom>
          <a:noFill/>
          <a:ln w="9525">
            <a:noFill/>
            <a:miter lim="800000"/>
            <a:headEnd/>
            <a:tailEnd/>
          </a:ln>
        </p:spPr>
      </p:pic>
      <p:sp>
        <p:nvSpPr>
          <p:cNvPr id="192515" name="Content Placeholder 2"/>
          <p:cNvSpPr>
            <a:spLocks noGrp="1"/>
          </p:cNvSpPr>
          <p:nvPr>
            <p:ph idx="1"/>
          </p:nvPr>
        </p:nvSpPr>
        <p:spPr>
          <a:xfrm>
            <a:off x="553640" y="1752600"/>
            <a:ext cx="8361760" cy="4724399"/>
          </a:xfrm>
        </p:spPr>
        <p:txBody>
          <a:bodyPr>
            <a:normAutofit fontScale="55000" lnSpcReduction="20000"/>
          </a:bodyPr>
          <a:lstStyle/>
          <a:p>
            <a:pPr algn="l">
              <a:buNone/>
            </a:pPr>
            <a:r>
              <a:rPr lang="en-US" sz="2400" dirty="0">
                <a:latin typeface="Arial" charset="0"/>
                <a:cs typeface="Arial" charset="0"/>
              </a:rPr>
              <a:t>✦  </a:t>
            </a:r>
            <a:r>
              <a:rPr lang="en-US" sz="3100" b="1" dirty="0">
                <a:latin typeface="Arial" charset="0"/>
                <a:cs typeface="Arial" charset="0"/>
              </a:rPr>
              <a:t>Build the Tallest Freestanding Structure: </a:t>
            </a:r>
            <a:r>
              <a:rPr lang="en-US" sz="3100" dirty="0">
                <a:latin typeface="Arial" charset="0"/>
                <a:cs typeface="Arial" charset="0"/>
              </a:rPr>
              <a:t>The winning team is the one that has the tallest structure measured from the table top surface to the top of the marshmallow. That means the structure cannot be suspended from a higher structure, like a chair, ceiling or chandelier.</a:t>
            </a:r>
            <a:br>
              <a:rPr lang="en-US" sz="3100" dirty="0">
                <a:latin typeface="Arial" charset="0"/>
                <a:cs typeface="Arial" charset="0"/>
              </a:rPr>
            </a:br>
            <a:endParaRPr lang="en-US" sz="3100" dirty="0">
              <a:latin typeface="Arial" charset="0"/>
              <a:cs typeface="Arial" charset="0"/>
            </a:endParaRPr>
          </a:p>
          <a:p>
            <a:pPr algn="l">
              <a:buNone/>
            </a:pPr>
            <a:r>
              <a:rPr lang="en-US" sz="3100" dirty="0">
                <a:latin typeface="Arial" charset="0"/>
                <a:cs typeface="Arial" charset="0"/>
              </a:rPr>
              <a:t>✦  </a:t>
            </a:r>
            <a:r>
              <a:rPr lang="en-US" sz="3100" b="1" dirty="0">
                <a:latin typeface="Arial" charset="0"/>
                <a:cs typeface="Arial" charset="0"/>
              </a:rPr>
              <a:t>The Entire Marshmallow Must be on Top: </a:t>
            </a:r>
            <a:r>
              <a:rPr lang="en-US" sz="3100" dirty="0">
                <a:latin typeface="Arial" charset="0"/>
                <a:cs typeface="Arial" charset="0"/>
              </a:rPr>
              <a:t>The entire marshmallow needs to be on the top of the structure. Cutting or eating part of the marshmallow disqualifies the team.  </a:t>
            </a:r>
            <a:br>
              <a:rPr lang="en-US" sz="3100" dirty="0">
                <a:latin typeface="Arial" charset="0"/>
                <a:cs typeface="Arial" charset="0"/>
              </a:rPr>
            </a:br>
            <a:endParaRPr lang="en-US" sz="3100" dirty="0">
              <a:latin typeface="Arial" charset="0"/>
              <a:cs typeface="Arial" charset="0"/>
            </a:endParaRPr>
          </a:p>
          <a:p>
            <a:pPr algn="l">
              <a:buNone/>
            </a:pPr>
            <a:r>
              <a:rPr lang="en-US" sz="3100" dirty="0">
                <a:latin typeface="Arial" charset="0"/>
                <a:cs typeface="Arial" charset="0"/>
              </a:rPr>
              <a:t>✦  </a:t>
            </a:r>
            <a:r>
              <a:rPr lang="en-US" sz="3100" b="1" dirty="0">
                <a:latin typeface="Arial" charset="0"/>
                <a:cs typeface="Arial" charset="0"/>
              </a:rPr>
              <a:t>Use as Much or as Little of the Kit: </a:t>
            </a:r>
            <a:r>
              <a:rPr lang="en-US" sz="3100" dirty="0">
                <a:latin typeface="Arial" charset="0"/>
                <a:cs typeface="Arial" charset="0"/>
              </a:rPr>
              <a:t>The team can use as many or as few of the 20 spaghetti sticks, as much or as little of the string or tape. The team cannot use the paper bag as part of their structure.</a:t>
            </a:r>
            <a:br>
              <a:rPr lang="en-US" sz="3100" dirty="0">
                <a:latin typeface="Arial" charset="0"/>
                <a:cs typeface="Arial" charset="0"/>
              </a:rPr>
            </a:br>
            <a:endParaRPr lang="en-US" sz="3100" dirty="0">
              <a:latin typeface="Arial" charset="0"/>
              <a:cs typeface="Arial" charset="0"/>
            </a:endParaRPr>
          </a:p>
          <a:p>
            <a:pPr algn="l">
              <a:buNone/>
            </a:pPr>
            <a:r>
              <a:rPr lang="en-US" sz="3100" dirty="0">
                <a:latin typeface="Arial" charset="0"/>
                <a:cs typeface="Arial" charset="0"/>
              </a:rPr>
              <a:t>✦  </a:t>
            </a:r>
            <a:r>
              <a:rPr lang="en-US" sz="3100" b="1" dirty="0">
                <a:latin typeface="Arial" charset="0"/>
                <a:cs typeface="Arial" charset="0"/>
              </a:rPr>
              <a:t>Break up the Spaghetti, String or Tape: </a:t>
            </a:r>
            <a:r>
              <a:rPr lang="en-US" sz="3100" dirty="0">
                <a:latin typeface="Arial" charset="0"/>
                <a:cs typeface="Arial" charset="0"/>
              </a:rPr>
              <a:t>Teams are free to break the spaghetti, cut up the tape and string to create new structures.</a:t>
            </a:r>
            <a:br>
              <a:rPr lang="en-US" sz="3100" dirty="0">
                <a:latin typeface="Arial" charset="0"/>
                <a:cs typeface="Arial" charset="0"/>
              </a:rPr>
            </a:br>
            <a:endParaRPr lang="en-US" sz="3100" dirty="0">
              <a:latin typeface="Arial" charset="0"/>
              <a:cs typeface="Arial" charset="0"/>
            </a:endParaRPr>
          </a:p>
          <a:p>
            <a:pPr algn="l">
              <a:buNone/>
            </a:pPr>
            <a:r>
              <a:rPr lang="en-US" sz="3100" dirty="0">
                <a:latin typeface="Arial" charset="0"/>
                <a:cs typeface="Arial" charset="0"/>
              </a:rPr>
              <a:t>✦  </a:t>
            </a:r>
            <a:r>
              <a:rPr lang="en-US" sz="3100" b="1" dirty="0">
                <a:latin typeface="Arial" charset="0"/>
                <a:cs typeface="Arial" charset="0"/>
              </a:rPr>
              <a:t>The Challenge Lasts </a:t>
            </a:r>
            <a:r>
              <a:rPr lang="en-US" sz="3100" b="1" dirty="0" smtClean="0">
                <a:latin typeface="Arial" charset="0"/>
                <a:cs typeface="Arial" charset="0"/>
              </a:rPr>
              <a:t>15 </a:t>
            </a:r>
            <a:r>
              <a:rPr lang="en-US" sz="3100" b="1" dirty="0">
                <a:latin typeface="Arial" charset="0"/>
                <a:cs typeface="Arial" charset="0"/>
              </a:rPr>
              <a:t>minutes: </a:t>
            </a:r>
            <a:r>
              <a:rPr lang="en-US" sz="3100" dirty="0">
                <a:latin typeface="Arial" charset="0"/>
                <a:cs typeface="Arial" charset="0"/>
              </a:rPr>
              <a:t>Teams cannot hold on to the structure when the time runs out. Those touching or supporting the structure at the end of the exercise will be disqualified. </a:t>
            </a:r>
          </a:p>
          <a:p>
            <a:pPr algn="l"/>
            <a:endParaRPr lang="en-US" sz="1500" dirty="0">
              <a:latin typeface="Arial" charset="0"/>
              <a:cs typeface="Arial" charset="0"/>
            </a:endParaRPr>
          </a:p>
        </p:txBody>
      </p:sp>
      <p:sp>
        <p:nvSpPr>
          <p:cNvPr id="192516" name="Rectangle 1"/>
          <p:cNvSpPr>
            <a:spLocks/>
          </p:cNvSpPr>
          <p:nvPr/>
        </p:nvSpPr>
        <p:spPr bwMode="auto">
          <a:xfrm>
            <a:off x="821531" y="321469"/>
            <a:ext cx="7715250" cy="1714500"/>
          </a:xfrm>
          <a:prstGeom prst="rect">
            <a:avLst/>
          </a:prstGeom>
          <a:noFill/>
          <a:ln w="12700">
            <a:noFill/>
            <a:miter lim="800000"/>
            <a:headEnd/>
            <a:tailEnd/>
          </a:ln>
        </p:spPr>
        <p:txBody>
          <a:bodyPr lIns="0" tIns="0" rIns="0" bIns="0"/>
          <a:lstStyle/>
          <a:p>
            <a:pPr algn="ctr"/>
            <a:r>
              <a:rPr lang="en-US" sz="4200" b="1" dirty="0">
                <a:latin typeface="Arial" charset="0"/>
              </a:rPr>
              <a:t>Team Competition</a:t>
            </a:r>
          </a:p>
          <a:p>
            <a:pPr algn="ctr"/>
            <a:r>
              <a:rPr lang="en-US" sz="4200" i="1" dirty="0">
                <a:latin typeface="Arial" charset="0"/>
              </a:rPr>
              <a:t>Marshmallow Challenge</a:t>
            </a:r>
          </a:p>
        </p:txBody>
      </p:sp>
      <p:sp>
        <p:nvSpPr>
          <p:cNvPr id="5" name="TextBox 4"/>
          <p:cNvSpPr txBox="1"/>
          <p:nvPr/>
        </p:nvSpPr>
        <p:spPr>
          <a:xfrm>
            <a:off x="6553200" y="6248400"/>
            <a:ext cx="2286000" cy="261610"/>
          </a:xfrm>
          <a:prstGeom prst="rect">
            <a:avLst/>
          </a:prstGeom>
          <a:noFill/>
        </p:spPr>
        <p:txBody>
          <a:bodyPr wrap="square" rtlCol="0">
            <a:spAutoFit/>
          </a:bodyPr>
          <a:lstStyle/>
          <a:p>
            <a:r>
              <a:rPr lang="en-US" sz="1100" dirty="0" smtClean="0"/>
              <a:t>www.marshmallowchallenge.com</a:t>
            </a:r>
            <a:endParaRPr lang="en-US" sz="1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538" name="Picture 3" descr="article-1082430-025607E8000005DC-828_468x302.jpg"/>
          <p:cNvPicPr>
            <a:picLocks noChangeAspect="1"/>
          </p:cNvPicPr>
          <p:nvPr/>
        </p:nvPicPr>
        <p:blipFill>
          <a:blip r:embed="rId3" cstate="print"/>
          <a:srcRect/>
          <a:stretch>
            <a:fillRect/>
          </a:stretch>
        </p:blipFill>
        <p:spPr bwMode="auto">
          <a:xfrm>
            <a:off x="0" y="-304800"/>
            <a:ext cx="14097000" cy="7393781"/>
          </a:xfrm>
          <a:prstGeom prst="rect">
            <a:avLst/>
          </a:prstGeom>
          <a:noFill/>
          <a:ln w="9525">
            <a:noFill/>
            <a:miter lim="800000"/>
            <a:headEnd/>
            <a:tailEnd/>
          </a:ln>
        </p:spPr>
      </p:pic>
      <p:sp>
        <p:nvSpPr>
          <p:cNvPr id="193539" name="Rectangle 2"/>
          <p:cNvSpPr>
            <a:spLocks/>
          </p:cNvSpPr>
          <p:nvPr/>
        </p:nvSpPr>
        <p:spPr bwMode="auto">
          <a:xfrm>
            <a:off x="339328" y="300261"/>
            <a:ext cx="5840016" cy="1285875"/>
          </a:xfrm>
          <a:prstGeom prst="rect">
            <a:avLst/>
          </a:prstGeom>
          <a:noFill/>
          <a:ln w="12700">
            <a:noFill/>
            <a:miter lim="800000"/>
            <a:headEnd/>
            <a:tailEnd/>
          </a:ln>
        </p:spPr>
        <p:txBody>
          <a:bodyPr lIns="0" tIns="0" rIns="0" bIns="0"/>
          <a:lstStyle/>
          <a:p>
            <a:pPr algn="l"/>
            <a:r>
              <a:rPr lang="en-US" sz="3800" b="1" dirty="0">
                <a:latin typeface="Arial" charset="0"/>
              </a:rPr>
              <a:t>Marshmallow Challenge</a:t>
            </a:r>
          </a:p>
          <a:p>
            <a:pPr algn="l"/>
            <a:r>
              <a:rPr lang="en-US" sz="2800" dirty="0">
                <a:latin typeface="Arial" charset="0"/>
              </a:rPr>
              <a:t>Reflection Questions</a:t>
            </a:r>
          </a:p>
        </p:txBody>
      </p:sp>
      <p:sp>
        <p:nvSpPr>
          <p:cNvPr id="6" name="Rectangle 3"/>
          <p:cNvSpPr txBox="1">
            <a:spLocks noChangeArrowheads="1"/>
          </p:cNvSpPr>
          <p:nvPr/>
        </p:nvSpPr>
        <p:spPr bwMode="auto">
          <a:xfrm>
            <a:off x="285750" y="1478980"/>
            <a:ext cx="5810250" cy="3182317"/>
          </a:xfrm>
          <a:prstGeom prst="rect">
            <a:avLst/>
          </a:prstGeom>
          <a:noFill/>
          <a:ln w="9525">
            <a:noFill/>
            <a:miter lim="800000"/>
            <a:headEnd/>
            <a:tailEnd/>
          </a:ln>
        </p:spPr>
        <p:txBody>
          <a:bodyPr lIns="64291" tIns="32146" rIns="64291" bIns="32146"/>
          <a:lstStyle/>
          <a:p>
            <a:pPr marL="375034" indent="-375034">
              <a:spcBef>
                <a:spcPct val="25000"/>
              </a:spcBef>
              <a:spcAft>
                <a:spcPts val="800"/>
              </a:spcAft>
              <a:buClr>
                <a:srgbClr val="005AA6"/>
              </a:buClr>
              <a:buFont typeface="Wingdings" charset="2"/>
              <a:buAutoNum type="arabicPeriod"/>
            </a:pPr>
            <a:r>
              <a:rPr lang="en-US" sz="2400" dirty="0">
                <a:latin typeface="Arial" charset="0"/>
                <a:ea typeface="ＭＳ Ｐゴシック" charset="-128"/>
              </a:rPr>
              <a:t>What were the benefits in performing this exercise as a team?  What were some challenges?</a:t>
            </a:r>
          </a:p>
          <a:p>
            <a:pPr marL="375034" indent="-375034">
              <a:spcBef>
                <a:spcPct val="25000"/>
              </a:spcBef>
              <a:spcAft>
                <a:spcPts val="800"/>
              </a:spcAft>
              <a:buClr>
                <a:srgbClr val="005AA6"/>
              </a:buClr>
              <a:buFont typeface="Wingdings" charset="2"/>
              <a:buAutoNum type="arabicPeriod"/>
            </a:pPr>
            <a:r>
              <a:rPr lang="en-US" sz="2400" dirty="0">
                <a:latin typeface="Arial" charset="0"/>
                <a:ea typeface="ＭＳ Ｐゴシック" charset="-128"/>
              </a:rPr>
              <a:t>How did you determine who would do what task?  Did members choose tasks that were suitable to their strengths?</a:t>
            </a:r>
          </a:p>
          <a:p>
            <a:pPr marL="375034" indent="-375034">
              <a:spcBef>
                <a:spcPct val="25000"/>
              </a:spcBef>
              <a:spcAft>
                <a:spcPts val="800"/>
              </a:spcAft>
              <a:buClr>
                <a:srgbClr val="005AA6"/>
              </a:buClr>
              <a:buFont typeface="Wingdings" charset="2"/>
              <a:buAutoNum type="arabicPeriod"/>
            </a:pPr>
            <a:r>
              <a:rPr lang="en-US" sz="2400" dirty="0">
                <a:latin typeface="Arial" charset="0"/>
                <a:ea typeface="ＭＳ Ｐゴシック" charset="-128"/>
              </a:rPr>
              <a:t>If given the chance to go through this competition again, what might you have done differently?</a:t>
            </a:r>
            <a:r>
              <a:rPr lang="en-US" sz="1700" dirty="0">
                <a:latin typeface="Arial" charset="0"/>
                <a:ea typeface="ＭＳ Ｐゴシック" charset="-128"/>
              </a:rPr>
              <a:t/>
            </a:r>
            <a:br>
              <a:rPr lang="en-US" sz="1700" dirty="0">
                <a:latin typeface="Arial" charset="0"/>
                <a:ea typeface="ＭＳ Ｐゴシック" charset="-128"/>
              </a:rPr>
            </a:br>
            <a:endParaRPr lang="en-US" sz="1700" dirty="0">
              <a:latin typeface="Arial" charset="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4" name="Picture 4" descr="homemade-marshmallow.jpg"/>
          <p:cNvPicPr>
            <a:picLocks noChangeAspect="1"/>
          </p:cNvPicPr>
          <p:nvPr/>
        </p:nvPicPr>
        <p:blipFill>
          <a:blip r:embed="rId3" cstate="print">
            <a:lum bright="12000"/>
          </a:blip>
          <a:srcRect/>
          <a:stretch>
            <a:fillRect/>
          </a:stretch>
        </p:blipFill>
        <p:spPr bwMode="auto">
          <a:xfrm>
            <a:off x="0" y="0"/>
            <a:ext cx="10312673" cy="6858000"/>
          </a:xfrm>
          <a:prstGeom prst="rect">
            <a:avLst/>
          </a:prstGeom>
          <a:noFill/>
          <a:ln w="9525">
            <a:noFill/>
            <a:miter lim="800000"/>
            <a:headEnd/>
            <a:tailEnd/>
          </a:ln>
        </p:spPr>
      </p:pic>
      <p:sp>
        <p:nvSpPr>
          <p:cNvPr id="192515" name="Content Placeholder 2"/>
          <p:cNvSpPr>
            <a:spLocks noGrp="1"/>
          </p:cNvSpPr>
          <p:nvPr>
            <p:ph idx="1"/>
          </p:nvPr>
        </p:nvSpPr>
        <p:spPr>
          <a:xfrm>
            <a:off x="553640" y="1752600"/>
            <a:ext cx="8361760" cy="4724399"/>
          </a:xfrm>
        </p:spPr>
        <p:txBody>
          <a:bodyPr>
            <a:normAutofit/>
          </a:bodyPr>
          <a:lstStyle/>
          <a:p>
            <a:pPr algn="l">
              <a:buNone/>
            </a:pPr>
            <a:r>
              <a:rPr lang="en-US" sz="2323" dirty="0">
                <a:latin typeface="Arial" charset="0"/>
                <a:cs typeface="Arial" charset="0"/>
              </a:rPr>
              <a:t>✦</a:t>
            </a:r>
            <a:r>
              <a:rPr lang="en-US" sz="2323" dirty="0" smtClean="0">
                <a:latin typeface="Arial" charset="0"/>
                <a:cs typeface="Arial" charset="0"/>
              </a:rPr>
              <a:t> </a:t>
            </a:r>
            <a:r>
              <a:rPr lang="en-US" sz="2000" b="1" dirty="0" smtClean="0">
                <a:latin typeface="Arial" charset="0"/>
                <a:cs typeface="Arial" charset="0"/>
              </a:rPr>
              <a:t>Kids do better than Business Students – Kindergarteners create taller and more interesting structures</a:t>
            </a:r>
            <a:endParaRPr lang="en-US" sz="2000" dirty="0" smtClean="0">
              <a:latin typeface="Arial" charset="0"/>
              <a:cs typeface="Arial" charset="0"/>
            </a:endParaRPr>
          </a:p>
          <a:p>
            <a:pPr algn="l">
              <a:buNone/>
            </a:pPr>
            <a:r>
              <a:rPr lang="en-US" sz="2000" dirty="0" smtClean="0">
                <a:latin typeface="Arial" charset="0"/>
                <a:cs typeface="Arial" charset="0"/>
              </a:rPr>
              <a:t>	</a:t>
            </a:r>
            <a:r>
              <a:rPr lang="en-US" sz="2000" b="1" dirty="0" smtClean="0">
                <a:latin typeface="Arial" charset="0"/>
                <a:cs typeface="Arial" charset="0"/>
              </a:rPr>
              <a:t>Why?</a:t>
            </a:r>
          </a:p>
          <a:p>
            <a:pPr algn="l">
              <a:buNone/>
            </a:pPr>
            <a:endParaRPr lang="en-US" sz="2000" b="1" dirty="0" smtClean="0">
              <a:latin typeface="Arial" charset="0"/>
              <a:cs typeface="Arial" charset="0"/>
            </a:endParaRPr>
          </a:p>
          <a:p>
            <a:pPr algn="l">
              <a:buNone/>
            </a:pPr>
            <a:r>
              <a:rPr lang="en-US" sz="2000" dirty="0">
                <a:latin typeface="Arial" charset="0"/>
                <a:cs typeface="Arial" charset="0"/>
              </a:rPr>
              <a:t>✦</a:t>
            </a:r>
            <a:r>
              <a:rPr lang="en-US" sz="2000" dirty="0" smtClean="0">
                <a:latin typeface="Arial" charset="0"/>
                <a:cs typeface="Arial" charset="0"/>
              </a:rPr>
              <a:t> </a:t>
            </a:r>
            <a:r>
              <a:rPr lang="en-US" sz="2000" b="1" dirty="0" smtClean="0">
                <a:latin typeface="Arial" charset="0"/>
                <a:cs typeface="Arial" charset="0"/>
              </a:rPr>
              <a:t>They spend more time playing and prototyping.  They naturally start with the marshmallow and stick in the sticks</a:t>
            </a:r>
          </a:p>
          <a:p>
            <a:pPr algn="l">
              <a:buNone/>
            </a:pPr>
            <a:endParaRPr lang="en-US" sz="2000" dirty="0" smtClean="0">
              <a:latin typeface="Arial" charset="0"/>
              <a:cs typeface="Arial" charset="0"/>
            </a:endParaRPr>
          </a:p>
          <a:p>
            <a:pPr algn="l">
              <a:buNone/>
            </a:pPr>
            <a:r>
              <a:rPr lang="en-US" sz="2000" dirty="0">
                <a:latin typeface="Arial" charset="0"/>
                <a:cs typeface="Arial" charset="0"/>
              </a:rPr>
              <a:t>✦</a:t>
            </a:r>
            <a:r>
              <a:rPr lang="en-US" sz="2000" dirty="0" smtClean="0">
                <a:latin typeface="Arial" charset="0"/>
                <a:cs typeface="Arial" charset="0"/>
              </a:rPr>
              <a:t> </a:t>
            </a:r>
            <a:r>
              <a:rPr lang="en-US" sz="2000" b="1" dirty="0" smtClean="0">
                <a:latin typeface="Arial" charset="0"/>
                <a:cs typeface="Arial" charset="0"/>
              </a:rPr>
              <a:t>Business Students spent a vast amount of time on planning, then executing on the plan with almost no time to fix the design.  They also waste time jockeying for power – whereas the Kindergartners have no desire to become CFO of Spaghetti Inc!</a:t>
            </a:r>
          </a:p>
          <a:p>
            <a:pPr algn="l">
              <a:buNone/>
            </a:pPr>
            <a:endParaRPr lang="en-US" sz="2000" b="1" dirty="0" smtClean="0">
              <a:latin typeface="Arial" charset="0"/>
              <a:cs typeface="Arial" charset="0"/>
            </a:endParaRPr>
          </a:p>
          <a:p>
            <a:pPr algn="l">
              <a:buNone/>
            </a:pPr>
            <a:r>
              <a:rPr lang="en-US" sz="2000" b="1" dirty="0" smtClean="0">
                <a:latin typeface="Arial" charset="0"/>
                <a:cs typeface="Arial" charset="0"/>
              </a:rPr>
              <a:t>Google:  The Marshmallow Challenge – Video Ted 2010 Talk</a:t>
            </a:r>
          </a:p>
        </p:txBody>
      </p:sp>
      <p:sp>
        <p:nvSpPr>
          <p:cNvPr id="192516" name="Rectangle 1"/>
          <p:cNvSpPr>
            <a:spLocks/>
          </p:cNvSpPr>
          <p:nvPr/>
        </p:nvSpPr>
        <p:spPr bwMode="auto">
          <a:xfrm>
            <a:off x="821531" y="321469"/>
            <a:ext cx="7715250" cy="1714500"/>
          </a:xfrm>
          <a:prstGeom prst="rect">
            <a:avLst/>
          </a:prstGeom>
          <a:noFill/>
          <a:ln w="12700">
            <a:noFill/>
            <a:miter lim="800000"/>
            <a:headEnd/>
            <a:tailEnd/>
          </a:ln>
        </p:spPr>
        <p:txBody>
          <a:bodyPr lIns="0" tIns="0" rIns="0" bIns="0"/>
          <a:lstStyle/>
          <a:p>
            <a:pPr algn="ctr"/>
            <a:r>
              <a:rPr lang="en-US" sz="4200" b="1" dirty="0" smtClean="0">
                <a:latin typeface="Arial" charset="0"/>
              </a:rPr>
              <a:t>Key Lessons</a:t>
            </a:r>
          </a:p>
          <a:p>
            <a:pPr algn="ctr"/>
            <a:r>
              <a:rPr lang="en-US" sz="4200" i="1" dirty="0">
                <a:latin typeface="Arial" charset="0"/>
              </a:rPr>
              <a:t>Marshmallow Challenge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25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25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2683</TotalTime>
  <Words>142</Words>
  <Application>Microsoft Macintosh PowerPoint</Application>
  <PresentationFormat>On-screen Show (4:3)</PresentationFormat>
  <Paragraphs>25</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ＭＳ Ｐゴシック</vt:lpstr>
      <vt:lpstr>Wingdings</vt:lpstr>
      <vt:lpstr>Office Theme</vt:lpstr>
      <vt:lpstr>PowerPoint Presentation</vt:lpstr>
      <vt:lpstr>PowerPoint Presentation</vt:lpstr>
      <vt:lpstr>PowerPoint Presentation</vt:lpstr>
    </vt:vector>
  </TitlesOfParts>
  <Company>George Brown College</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Team-Based Learning – Session 1</dc:title>
  <dc:creator>Robert Malowany</dc:creator>
  <cp:lastModifiedBy>Microsoft Office User</cp:lastModifiedBy>
  <cp:revision>77</cp:revision>
  <dcterms:created xsi:type="dcterms:W3CDTF">2013-01-14T17:23:40Z</dcterms:created>
  <dcterms:modified xsi:type="dcterms:W3CDTF">2017-08-21T17:06:25Z</dcterms:modified>
</cp:coreProperties>
</file>