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90" r:id="rId4"/>
    <p:sldId id="291" r:id="rId5"/>
    <p:sldId id="294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795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294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622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3657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27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3471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899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157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679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69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600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341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001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254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73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236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CCDBC-8363-4438-9B3C-8D6C9DD0587C}" type="datetimeFigureOut">
              <a:rPr lang="es-EC" smtClean="0"/>
              <a:t>14/06/2017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CB873B-80AA-4175-B728-D894272D5D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196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8820" y="634506"/>
            <a:ext cx="875477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ESCUELA </a:t>
            </a:r>
            <a:r>
              <a:rPr lang="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POLIT</a:t>
            </a:r>
            <a:r>
              <a:rPr lang="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</a:t>
            </a:r>
            <a:r>
              <a:rPr lang="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CNICA </a:t>
            </a:r>
            <a:r>
              <a:rPr lang="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NACIONAL </a:t>
            </a:r>
          </a:p>
          <a:p>
            <a:pPr algn="ctr"/>
            <a:endParaRPr lang="" sz="2800" b="1" dirty="0" smtClean="0"/>
          </a:p>
          <a:p>
            <a:pPr algn="ctr"/>
            <a:r>
              <a:rPr lang="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 DE DATOS MULTIDIMENSIONALES</a:t>
            </a:r>
            <a:endParaRPr lang="es-EC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_tradnl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ROYECTO 1º BIMESTRE</a:t>
            </a:r>
            <a:endParaRPr lang="" sz="28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EC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_tradn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</a:t>
            </a:r>
            <a:r>
              <a:rPr lang="es-ES_tradn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" sz="2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RICARDO SINCHIGUANO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KERLY NARANJO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KATHERINE LASLUISA</a:t>
            </a:r>
            <a:endParaRPr lang="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 descr="https://yt3.ggpht.com/-hYkspDLYXMQ/AAAAAAAAAAI/AAAAAAAAAAA/t8z0vauo_7A/s900-c-k-no/pho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2"/>
          <a:stretch/>
        </p:blipFill>
        <p:spPr bwMode="auto">
          <a:xfrm>
            <a:off x="1232646" y="950828"/>
            <a:ext cx="1830594" cy="206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://intranet.epn.edu.ec/portal/images/articulos/buo_ep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415" y="950828"/>
            <a:ext cx="1506391" cy="21352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utoShape 2" descr="data:image/jpeg;base64,/9j/4AAQSkZJRgABAQAAAQABAAD/2wCEAAkGBxMTEhUTExMWFhUXFRgXFxYVFhUYFxcVFRUYFhUWFxUYICggGB0lHhgVITEhJykrLi4uGR8zODMtNygtLisBCgoKDg0OGxAQGS0lHSUtMCsvLS81LSstLS0wKy0tLS8tLTctLS0tLS0tLS03LS0tKystNS0rLSstLS0tLi0tLf/AABEIALkBEAMBIgACEQEDEQH/xAAcAAEAAgMBAQEAAAAAAAAAAAAABAYDBQcIAgH/xABNEAACAQMBAwgFCAcFBgYDAAABAgMABBEFEiExBgcTQVFxgZEIIjJhoRRCUnKCkrGzIzVic3SiwTM0Q7LRJFODk8LwVGOjw9LhFRZE/8QAGgEBAAIDAQAAAAAAAAAAAAAAAAEEAgMFBv/EAC4RAAICAAQEBQQBBQAAAAAAAAABAgMEERIhBTFBURMigZGhMmHB8LEUUtHh8f/aAAwDAQACEQMRAD8A7jSlKAUpSgFKUoBSlKAUpSgFKUoBSlKAUpSgFKUoBSo2o3YiieQjOyM44ZPUM+84FU6flDPJwOwOxNx+9x8sVWvxUKfq5lqjCTuWceRd5JVX2mA7yB+NQ5dZgXjIPDJ/AVUUJ4k5Pad586h3LVzZcVm35Yr99i5Xw6LeUpMuy8oLb/eqO8MPiRU63uUcZR1YdqkH8K5PcNUQTMh2kYqw4FSQfMVur4hN/UkWJcHg15ZP13/wdopXOdG5dSRkLcDpF+mMBx3jg3wPfV+sL2OZBJEwZTwI+II6j7q6Fd0bORysRhLaH51t36EilKVtKwpSlAKUpQClKUApSlAKUpQClKUApSlAKUpQClKUApSlAKUpQClKUBW+W9ziJIxxdsn6qb/xK1WLZan8q7jbuSvUihfH2j+IHhUa2WvPY6zVa/tsejwsPDw8V339/wDRIbcK1ty1T7hq1Vy1UoI31IhTNUOU1IlNRJTVyCLyI8rV1bk4/wAnsRtL/ZptHqy7ZYr35OPGuZaXbdLPGnUWGfqj1m+ANdA5W3XRWir1udrwHD4mOujT5ISmcPjNv01+v4X5Jmh8sIZzsN+jfJADH1W37tlv6H41ZK4ZAtWbSNbniwFclfov6w8OseBrKOL07TPO+LlzOm0qqwcrT86IH3q2PgQfxqR/+1L/ALo/eFbljKf7v5M1ZF9SxUqqXHKp/mxqO8lvwxWnvdank3NIQOxfVHw4+NYSx1a5bmMroovZvY9sR9Iu2c4TaG0cbzu41IrmfJVVa+229mGMn/iSeqP5dquj2822NrGB1ZqxVNzjqaM4S1LMy0pSthkKUpQClKUApSlAKUpQClKUApSlAKUpQCvmWQKpY8ACT3AZNfVablbc7Fsw63IQeO9v5Q1YWT0Rcuxsqh4k1HuykCQuzOeLMWPexzWwt1qDbLWxXcK8rY82els7IjXLVqrlqn3LVq52rKtG+lEaU1DlNSJTUSU1cgiwixchLPbmZ+wBR3ud/kB8amc4l3tTCMcEAHkNo/5l+7W15A2oSEO27O1IT7uC/wAozVL1e5Ms7sesnzJLEeGceFX7PLXGPff9+DyHErdd8n6exjt1rZ2y1Bt1rZwruqhazkyZmWsy1jUVkquImNzUeQ1mc1r9UkIjbHE+qO9twrbCObSMHu8jd8jYf0Ty9cshI+qvqr/1eddBhTZUDsGKrug2QQRRjgigfdG8+J/GrLXoIrJJHQSyFKUrIClKUApSlAKUpQClKUApSlAKUpQClKUAqm8trjakjjHzVLHvY4HwB86uVV/XdJhLNM7HLbIwXCpu6ydxO4YwTj3VoxFc7IaI9SzhLYVWa59CpxyKpwTv+iMlvujJqb67DdFJ3nZX/MwPwrYW8sSjZjAx+wuB8cZ+NfMuoBfmZ+1/TZ/rVevg2f1Zv4NtvF1n5Uv5NZLp8h/wz/zErWXWmyDeUcd6hh5oW/Ct4+vheMIP22H9DWa35SWp3SLJH7x66jy3/CrEuD5LZP4Ma+ONPLb5KPcIRv6u0bx5ioixl2VBxZgo72OBXUZdGguV243V87tpSM9xI3HuYVobfkuYrhXPsrkgdpwQN3VjOdxI7uFVP6ScJZPdHWr4tXKDb2eXuby/cQWT43AgRj6oGD/KGrmsW85PEnJ8auvOFc7KRwjqXJ72P+it96qbbrTESzm/tseYse5Ot1rYIKiWy1NWudN7lV8zIor6c0SvlzWsy6GJzUe1i6S5hTqUmVu5PZ/mxWZzUnknFtPNN7xEvcvrN8SPKr2DhqsX2JpWcy76PH7TeH9T/StnUbT48Rj37/P/ALFSa7JcFKUoBSlKAUpSgFKUoBSlKAUpSgFKUoBSlKAga9fdDbyyjiqHZ+sdyfzEVy+2leRtqR2du1iSfjwq3c5N3iKOEcZH2j9WMf8AyZfKqxpsddPCx016u5zcTLVbp7G7tFwtRrp6mNuWtZctWcd2YS2RAuXrW3D1NuGrV3LVYRpW7Pi21KWB9uJyjdo6/cw4MPca6vyO1d7226SWNVIcrkcH2QDtgH2d5Ixk8DXGLh667yZiNtZY4FYxu6ulfef5mqjj5RjDU/1I6WGi28kfHLDkwZiZkYlgBlDwOABlT1HdwO7uqkC2ZG2WBDdhGD5dfeM1Z9K5USoxDfpEJO4n1gPc39DVhJtbpcerk/NYDOe48e8V5vXTdyemXZl27CyRRbdakrVhuOSePYZgOwEMPJwfgagycn5R/iY74v8ARhWqeBtz2yKXgPuQRWKQ1shoTnjM32UUfjmvsaBCN7hn/eMfwGB8KhYKcVnNpIyVLexXmm2jsoC7dijPnjhVn5N6eY4Y429o72+s5y3lnHhWe2MaukSgLtkhQq7sgZ4Duqw21gqHO8nt/wDqr2EhWo6oSz+5tVPhbNEoCv2lKuGQpSlAKUpQClKUApSlAKUpQClKUApSlAKUr4nlCKztuCgsT7gMmgOactbrpb1lHCNVTx9pj/Nj7NfWmRcK00DmR2kbi7Fz3scn8asmnpgZrsyWiCj2OPF65OXcyXLVqblq2F01am5aogiZsgztWsuGqdcNWruGreY1oyaPa9NcxR9RcFvqr6zfAEeNdQ5Rz9HbKvW5Lf0HxKnwqm83VltzSSdgCL3ucnyAH3q3/LO42pQg4KAPIf6sR9mvP8au8un0/L+DuYCvOSfqaW3WtpbLUG3WtrapXjsTI7SNjbzOo3Mw7ifwqWt5J9M1DQVmQVUptsWyk16swnGL6GWSdjxZvM1FasshrA7Vrvm5S3eYgsjBp0v+1FsZ6JMD68nX93NW2xkZl2m6zux2D/s1UNBXKGQ8ZHLeGcL+Hxq6QR7Kgdgr22Bp8KiMTl3y1WMyUpSrZpFKUoBSlKAUpSgFKUoBSlKAUpSgFKUoBVe5eXnR2jgcZCIx3Nvb+UNVhrn3ORd5mhhz7Kl8cSxY4GFG9iAp4D51b8NHVYvc0YhtVvLm9jRabHwqxxjC1qLC0nPsQkftTN0Y+6Az+YFbZdPuD7UyL7o4s4+1Ixz92rtt0M+ZVqonlyIN01aq5arC+hk8bmT7lt+HR1EueTknzZVb3PHsn70ZAH3TUQxNa5sTws3yKtctWsuGrdarpssW+RCo+kDtJ98cPtBa0ywF5FjHF2Cj3bRAz8atqSazT2MYQcXkzpfN5aCK2V23ZDTN3Hcv8oU1or6YvKzHjn45yfiTVvu2ENo2NwOEUfsqN48gRVLgGd5rxnFLtdvz7/8APk9FgoZRzJtstba1WtfbLW1hXdXmcTLoXkZ0FZlrGgrIawrWSMJGOQ1rdXkIiYDi2FHexxWwc1rphtzxJ1LmQ+G5fjU4SvxsRGP3E3pg2bvSbYAog4KB/KKsVavR497N4f1P9K2le8SyWRxRSlKkCuVczd9LHswTSvILm2S7haRixDA9FcR7R44IjYDqBNdVrkUcEsGjaZfxRlprLDlMHaeCXMU8eOrIKnPVs0BL5R30s2rW7pI6wQXsNnsqxCSSvDJPOWA47I6Bd/XtVbrTUYEvb/JdDDFBJM7uTEEKSEFEz6mAjbW7fuqtXGkPBBpCuCZm1FJpzj/GmjnklJx1BmIz2AVl1DS5Li51yFB60tnbIhO4FzFOAM95APfQG1t+WzFYp5LOWO0mZFS4Z4yQJWCxPJCDtIjFlwd/EZArLdcsj8qls4LWSeeJowwDIiCN40kMrOxwoAcADixBwNxxA03ltE0FvBFE0l2eije0ZXR4SColaXK+oqDaOSN+BjjWbkrERq+sMVIBNlg44gWvUevBoCTNytkZ5haWUlykDmOWRZI0HSL7aRK5zIy8DwGdwJpNy3iaO1a2je4kvNvoY1Kof0QzMZGc4TY4Hic7gDWl5Ma/BpyT2l4WjlS4neMFHJuI5ZDIjw4B6Qna2SoyQRg1rYtPhhsbX/8AJQTw7U1xcCeIyK1k80jOiu8XrR5VsEkbII34wDQF60rXmfpVubeS1aFQ7FyrxGMgnaSZfVONk5BwR2Vpzy8YRC7axnWxOCLjajLCNiAJzbg7Yj3g59rG/ZqvadHLc/LbO0vJryzksJFWaf1ti6fKLGtxgdICpJPHGBvzWe95URS6UbFEc3z2vyX5GEYSpK0YiYsCAFjXJbbJC4HHqoDPyzupZ7+3tjZzTQCOaUJHcQxrcEdCFkP6RTsptsNliMlsgECpceuXaasLVbWXoFtVCp0tvjZFxsC5yX2tnZGNnO1u4VKis2i1DToz63R6fPGW34JU2q5z78GsOtalFaaws9y4ihksDEsr7kMq3G2Y9rgG2TnB40BZ9Ku5XLiSPYAOF3MMjPaePh2e8VsaUoBWG5h2gcYBIxnG8A8RWalAQE0tesk/Cs62UY+aPHf+NSKUBjEKjgo8hX6YVPzR5CvulARZdPjb5uO7/ThVal5GxRzLPGp9XJCLuUEgjOz1cTuGBnfirfSslJx5MhpPmUrlk5CxxDqXJ8TvPw+NV63WumajYpMhV1B7CeIPaCN4qnXmiSRncNoe/AbwPBvhXFxmEtcnOO+fudDD3wUVF7GG1WtkgrXxSqvt5T6ykfHhUxLqP6a+YrzV0JqeTTRdUk1sS0Ffr1H+XRDi6+dYH1JT7Cs/1VOPOs1XOSyis2YNrqSGqHpA2pJZP2gi9y8fjX10U79kY+83wqdp9mFCxr28fexyT8a7HCOH21T8SxZFXE3RcdMWbiwvIlUIZEDZ3qWAOSUAGD75Ih3uvaK2VQ5dLiZgzJkq20DlvaCqvAHB3Ku7hlQeNTK9EUBSlKAVyK859oYpHjeymDozIw203MpKsPMGuu15X56tI+T6tPgYWbZnX/iDDnxkWSpQPTWh6ktzbw3CAhZY0kAOMjbUNsnHWM48KnVzbmC1XptLERPrQSvHv47LHpFPd65H2av2r3628Es7ezFG8h7kUsfwqAc11znutre4mg+TSv0UjRl1ZQCUJVsA9WQavHIvlNHqNqtzGpQMzKUYglSjEYJHaMHxrx9PMzszscszFmPazHJPnXcPRs1f1bq0J4FZ0HeOjkPwi86ya2B26qFy+5z4NMnSB4XlZoxIdhlAUFmUA56/VNX2vJnOvqhudWumBJCydCg90QEZx3sGPjUIHc7rnQjTTItSa2k6OWYxKm0u1u6QbZPDGY2GKz83/ORFqkskccDxmNA5LspzltnAxWDlDzeG60m109ZREYeiZmKbQLJE6vuBGMs5Oax82PNq2lTSyNcLL0kYTAjKYw21nJY5oDolKUqAKViNym1sba7X0doZ8uNZaAUpUPUtWt7cBp54oQeBlkRAe4sRmgJlcu5R89EFpdTWzWsrNE5QsroAcdYBroemazb3GTbzxTY49FIj479knFeVOdL9bXv75vwFSgertIvhPBDOAVEsSSBTxAkQMASOzNS603Iv9X2f8JB+SlbmoApWB7uMHZMiA9hYA+VZ6AV8uoIwRke+vqlAQZdMU8CR8R5VBk0IH5sZ71H+lbylQ0nzGZoV0UjgiDuA/wBKzrpbdZA8zW3pRJLkMyBHpajiSfgKmRQqvsgCvusU1yie26r9ZgPxqQZaV8RSqwypBHaCCPMUMi5C5GTwGRk9woD7pSlAK4r6Sek5jtbofNZoW9+2NuPy2JPvV2qqnzq6T8p0q6QDLLH0q447UJ6TA95CkeNEDk3o46tsXk9seE0Qcb/nwtwA96ux+zXRefPVeg0mVQcNO6QjHvO247iiOPGvP3N7qvyXUrSbgFmVWJ6kk/RufBWauleknquZLW1B9lXmYfXOxGfDZk86ya3BTOSfJX5RpOpXWyC0XRdEx6ujPSXH/pkV88zmr/JtWtyThZSYG9/SjCD7/R123mg0JU0WKORR/tCySSD6SzZVc9uYwlear2CS0uXTOJIJmXaHU8T4yPEZpzB7F1/UhbW09w3CKJ5MduwpIHiRivK/Npppu9WtlbLfpumcnfkRZlba7yuPtV2Pni5TK2hxun/9vQgY4hWHTN/lCn61Vf0btJ2p7m6I3JGsSnqzIdp8e8BF+9ULkC2+kLMy6bGVYqflUe9SQf7KXrFVL0crl3urrbdmxAuNpif8QdtWr0iv1ZH/ABcf5U1VD0bP71dfuF/MFOgPj0ibp0v4Arso+SruViP8WXsqLHy2uhpVjptkZGuphMZGTLShTcS7CKRvDEAsT1KB27svpH/rCD+FX86WrP6OehottNeFR0jyGJW6xGiqxA7Msd/1VqegOQ8oeRWoWidNdWzojHe5KuMn6RQnZJ9+K6DzIc4Fx8pSwuJGlilBETOdpo3VSwXaO8qQCMb8HZxjfXaOV9ostjdRuMq1vL57BII94IBHvFeVebxyNUsSP/FQjwMgB+BNOYPTfOJyqGm2T3GAZD6kKng0rA7OR1gAFj7lx115cijvNTusDpLi5lJO8jPad5wqKPAD3V070lNQJmtLfO5Y3lI97sEUkf8ADbzNbL0bNLURXV0Rly6wg9YVVEjAH3lkz9UUWyBS7nm21jTQLyIDai9ctbybToBvJZSBtL2gbQxnO7NU7lPq5u7qW5K7JlbbKg5AYgbWD2ZzXs6vHfL2wSDUbuKMAIs77KgYCqTtBQOoAHHhRMHqjkjKF020ZiAq2cJJJwABCpJJ6hXAucbnWuLyRorWR4bUEgbBKvKB852G8A/R889XQuXuqNByZgCnBmt7WHI7HiVnHiqsPGuZcyGjpcarHtgFYUabB4FkwqeTMreFQgR7Pmo1aWLpRakAjIV5I0cg7/YZgQfc2DWHk1yx1DSJ+jy4VGxLay52SOsBT/ZnrDL7uI3H1lXBfSR0hVltbpVw0ivHIR19HstGT78M4z2AdlSnmCxc61wuoaJHf2rMAjJLuJDBGPRSxtsnirEZ6vUNUjmE5QumpGCSRmW4iZQGJP6SP9Ip38PVEg8a3nMG/wAqstQsJN8ZAI9wnR43x2ewp7zXJdOuJLG9RyCJLa4BZQfnRSeuuffgjxoD2DrN+tvbzTt7MUTyHuRS2PhXjY6vcbe300m1tbWdtvaznPnXo/nv1tY9HbYb+8tHGhHWrfpWPcVQj7VcDvOTTJptvfnhLcSxfZVV6M9+0s+e4UQPWmhaiLi2huF4SxJJ3bahseGcVwDn+5QO2orBHIwWCJQQpI/SSeu3Dj6pj8q6JzEayJNJCsf7tJJGSfof2qnuAcj7Ncb0CM6rriMwJWa6aVgd+IUJkKH7C7PlUIFy5a8rJ9KsLTTLd2S4NuslxLkl0MpLMiMd4YsX38QAuOO6s8n+avU9RiF1tRqsnrK9zI+3IPp+qrHB7WxnjwxWfn90949VaRs7E0UbITw9RRGyg+4rkj9odtbXkPz1Na28Vtc2/SJEoRJI2CuEUYUMhGGIG7ORuA76noCrcoOTGpaHIkhkKbR9Wa3kbYLLv2G3A+/DDBGeODXa+a7Wm1KAXE6ss8RCuQuykoxlJFyMb+sDgV3YDEH40/nf0i42RIzRHayBPFkBuAO0m0q8TvyONdAtLpJUWSJ1dGGVdCGVh2hhuNQDNSlKgCvx1BBBGQRgj3Gv2lAeMOU+lm1u7i3Of0UroM9ahjsHxXB8a2HKXWZdUvUfB25FghUH6YREbh1GQu32qtnpB6R0WpLOB6txErE/+ZH+jYfdEZ8a03M1pXyjVrfIysRaZvd0Yyh++Y6z6Zg9SafaLDFHEgwsaKijsVFCj4CvNHPtpPQaq7gerOiTDszjo3HflCftV6frjvpIaRtW1vdAb4pDG2PoyrkE9zIB9qsVzBx7WuUjT2dlanOLUTDJO5ulk2l+6oAr0HzG6T0GkxMRhp2eZu5jsJ4bCKfGvMdlatLIkSDLu6oo7WchVHmRXtPTLJYYY4U9mONY1+qihR8BUyBzb0iv1ZH/ABcf5U1VD0bP71dfuF/MFW/0iv1ZH/Fx/lTVUPRs/vV1+4X8wU6Aj+kf+sIP4Vfzpa6DzAfqkfv5f6Vz70j/ANYQfwq/nS10HmA/VI/fy/8ATToC8cof7rcfuJfy2ryZzf8A6zsf4uD81a9Z8of7rcfuJfy2ryZzf/rOx/i4PzVqEDoXpJ2eLq1m+nA0f/Kk2v8A3asXo23amzuYs+stwHI/ZkjVVPnG3lVk55OSjX9geiXanhbpY1HFxgiSMe8jeB1lVFee+RPK2fS7npogCCNiWJ8hXXPA/RYEbj1b+IJBnmgev68g849ysmqXrKcj5Q4z27J2T4ZBroWs8+VxcR9BZ2nRTSYQP0hlcM/q4jQKMtvGD29Vcw5V6I1ldPbOcuix7ZG8bbxJI4B6wCxGevFEDtPOZZGTkzaMP8KOzkPcYRF+Mgqk+j9dqmq7LHfLBIi+9gVkx5RtXdNC06O40i3glGUlsYUYdeGgUZB6iOINeZeUOh3ekXoBJR4324ZlHquFPquucg+9d+N4NF2B6+riHpK3oxZwg78yyEdYGEVfP1/KsFp6QDiICSxDSgD1lmKox6zslCV7snvrm+p317rN9tbBknkwqRxg7KIOCjPsoMkkk9ZJNEgdO9Gm1b/bZceqehQHtYdIzDwBXzqnc+WjfJ9VkcDCXCrMN27aOUkGes7SlvtCu/cgOSy6dZR2wIZ97yuPnStjaI9wwFHuUVR/SL0XpLOG6Ub4JNlj/wCXNgZP21jH2jUZ7g5Ryt5V/KtP022z61vHIsg6shujh8RGg+9XYuV3JTZ5NC32Rt28Ec3DhIn6ScjwMvnXDOQWlfKtRtYCMhplLDtRPXkH3VavX11AsiNGwyrqVYdqsMEeRo9geUuRfKw2dpqMOSDcW6qn19vo2x2HYlds/sD3VdfRv0banubsjdGghTsLSHacj3gIv365Jqlk0E0sLe1FI8bfWjYqfiK9Pcyuj/JtJgyMNNmdvf0n9mf+WI6lgsfKbk1bX8XQ3MYdc5U7wyN9JGG8H4HrzXKNV5gFyTbXhA6lmjDHxkQj/LWo54tR1i0unBupxayMWhaM9GuDv6ItGBvXeME5IANbXk3z8KsKpe28jSKADJCUIkx84oxGye3BIz2cKjcFA5Y82d9p0fTSqjw5AMkTFgpJwu0GAYZO7OMZ3Z3jNp9HfXpEu5LMsTFLG0gU/NlTZ9YdmV2ge3C9lYecnndF/bNaQQNHE5Uu8pBchHDhVRdy71U5yezFbf0fOSMqyNqEqlY+jMcO0MFyxBaQfsgDGevaPZU9Nwd1pSlYgUpSgNPyg5MWl7sfKoFl6Pa2NosNnaxtY2SOOyvlWHQeR1jZyGW2t1idl2CwLElSQxHrE9ajyrfUoBULWNKhuomguIxJG2NpTkA7LBhvGDxAqbSgKtY83WlxSJLHZorowdGy52WU5UgFsZBANWmlKA1uvaFb3kYiuYhKgYOFYsBtAEA+qR1MfOougckbKyZntbdYmZdlipc5XOcesT11vKUBote5HWN44kubdZXVdgMxcYUEtj1SOsnzqbomiwWkXQ20Yjj2i2yCSMnifWJrYUoDHcQq6sjDKspVh2hhgjyqs2XN1pcUiSx2iK8bK6MGkyrKcqd7dRAq1UoBVW5Q83mm3jmSe2XpDxdC0bMe1tgjaPvOatNKArPJvkDp9i/SW9uok/3jlncbsHZLk7O7sxX7qvIHTrmV557VHlfG05Z8nChRwbHAAVZaUBhtLZIo0jjGyiKqKo6lUBVG/sAFR9X0iC6j6O4hSVOOy6g4PaPon3jfU6lAUFuZ3SM5+TsB9Hppsf5s/GrVoPJ21s12LWBIgeJUes2OG059ZvEmtpSgFRNV02K5iaGdBJG4AZDnBwQRw38QD4VLpQFd0bkNp9rKJre1SOQAgMC5IDDBxkkcKsVKUBV9R5vdMnleaW0RpHO07EuCWPE7mxVkghVFVEACqoVQOAVRgAeFZKUBhu7WOVDHKiyIwwyOoZSOwqdxqmXvNHpEjFvkuwTx6OSVR4LtYHgKvNKAp+k82GlW7B0tEZhwMrPLw6wshKg+/FW8Cv2lAKUpQH//2Q=="/>
          <p:cNvSpPr>
            <a:spLocks noChangeAspect="1" noChangeArrowheads="1"/>
          </p:cNvSpPr>
          <p:nvPr/>
        </p:nvSpPr>
        <p:spPr bwMode="auto">
          <a:xfrm>
            <a:off x="528033" y="-1790700"/>
            <a:ext cx="5113941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47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CONFIGURACIONES DE LA API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5776" t="8157" r="41395" b="54078"/>
          <a:stretch/>
        </p:blipFill>
        <p:spPr bwMode="auto">
          <a:xfrm>
            <a:off x="1517332" y="1963737"/>
            <a:ext cx="9789937" cy="3934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15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LOCALIZACIÓN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1359" t="12085" r="1472" b="8154"/>
          <a:stretch/>
        </p:blipFill>
        <p:spPr bwMode="auto">
          <a:xfrm>
            <a:off x="1895448" y="1697037"/>
            <a:ext cx="9449531" cy="4360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3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RECOLECCIÓN DE TWEETS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2229" t="21148" r="51417" b="43805"/>
          <a:stretch/>
        </p:blipFill>
        <p:spPr bwMode="auto">
          <a:xfrm>
            <a:off x="1895448" y="1670684"/>
            <a:ext cx="8391552" cy="4549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24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RECOLECCIÓN DE TWEETS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14609" t="26888" r="53639" b="48035"/>
          <a:stretch/>
        </p:blipFill>
        <p:spPr bwMode="auto">
          <a:xfrm>
            <a:off x="1895448" y="1830704"/>
            <a:ext cx="9466907" cy="420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54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545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RESULTADOS DE LA RECOLECCIÓN DE TWEETS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48" y="1936750"/>
            <a:ext cx="9530498" cy="39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832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RESULTADOS DE LA RECOLECCIÓN DE TWEETS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74" y="1556312"/>
            <a:ext cx="5608320" cy="49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8322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CONCLUSIONES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58" y="1564640"/>
            <a:ext cx="7019952" cy="467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CONTENIDO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95448" y="1777606"/>
            <a:ext cx="98529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" sz="2400" dirty="0" smtClean="0">
                <a:latin typeface="Calibri" panose="020F0502020204030204" pitchFamily="34" charset="0"/>
              </a:rPr>
              <a:t>Introducción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sz="2400" dirty="0" smtClean="0">
                <a:latin typeface="Calibri" panose="020F0502020204030204" pitchFamily="34" charset="0"/>
              </a:rPr>
              <a:t>Definiciones</a:t>
            </a:r>
            <a:endParaRPr lang="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Calibri" panose="020F0502020204030204" pitchFamily="34" charset="0"/>
              </a:rPr>
              <a:t>D</a:t>
            </a:r>
            <a:r>
              <a:rPr lang="" sz="2400" dirty="0" smtClean="0">
                <a:latin typeface="Calibri" panose="020F0502020204030204" pitchFamily="34" charset="0"/>
              </a:rPr>
              <a:t>efinición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sz="2400" dirty="0" smtClean="0">
                <a:latin typeface="Calibri" panose="020F0502020204030204" pitchFamily="34" charset="0"/>
              </a:rPr>
              <a:t>Desarrollo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sz="2400" dirty="0" smtClean="0">
                <a:latin typeface="Calibri" panose="020F0502020204030204" pitchFamily="34" charset="0"/>
              </a:rPr>
              <a:t>Conclusiones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INTRODUCCIÓN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83968" y="1776052"/>
            <a:ext cx="9852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" sz="24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61" y="2365974"/>
            <a:ext cx="2877907" cy="23127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6"/>
          <a:stretch/>
        </p:blipFill>
        <p:spPr>
          <a:xfrm>
            <a:off x="10519716" y="5554980"/>
            <a:ext cx="1672284" cy="1320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t="9555" r="4050" b="9121"/>
          <a:stretch/>
        </p:blipFill>
        <p:spPr>
          <a:xfrm>
            <a:off x="6410459" y="2205039"/>
            <a:ext cx="4456759" cy="26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GLOSARIO DE TÉRMINOS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95448" y="1656576"/>
            <a:ext cx="95802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200" b="1" dirty="0" smtClean="0"/>
              <a:t>Sistema </a:t>
            </a:r>
            <a:r>
              <a:rPr lang="es-ES_tradnl" sz="2200" b="1" dirty="0"/>
              <a:t>de soporte de decisiones (DSS).-</a:t>
            </a:r>
            <a:r>
              <a:rPr lang="es-ES_tradnl" sz="2200" dirty="0"/>
              <a:t> es un conjunto de técnicas y herramientas para tratar y analizar datos y para apoyo a la toma de decisión. [</a:t>
            </a:r>
            <a:r>
              <a:rPr lang="es-ES_tradnl" sz="2200" dirty="0" smtClean="0"/>
              <a:t>1]</a:t>
            </a:r>
            <a:endParaRPr lang="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200" b="1" dirty="0" smtClean="0"/>
              <a:t>Big </a:t>
            </a:r>
            <a:r>
              <a:rPr lang="es-ES_tradnl" sz="2200" b="1" dirty="0"/>
              <a:t>Data.-</a:t>
            </a:r>
            <a:r>
              <a:rPr lang="es-ES_tradnl" sz="2200" dirty="0"/>
              <a:t> es el conjunto de datos grandes que aplicaciones informáticas tradicionales de procesamiento de datos no son capaces de procesar utilizando método tradicional para encontrar patrones repetitivos dentro del mismo. [3]  </a:t>
            </a:r>
            <a:endParaRPr lang="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200" b="1" dirty="0" smtClean="0"/>
              <a:t>Almacén </a:t>
            </a:r>
            <a:r>
              <a:rPr lang="es-ES_tradnl" sz="2200" b="1" dirty="0"/>
              <a:t>de datos.- </a:t>
            </a:r>
            <a:r>
              <a:rPr lang="es-ES_tradnl" sz="2200" dirty="0"/>
              <a:t>es una colección de datos que soporta los procesos de toma de decisiones, con características tales como: orientado a objetos, integridad y coherencia, no volátil. [1]</a:t>
            </a:r>
            <a:endParaRPr lang="es-EC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>
                <a:latin typeface="Calibri Light" panose="020F0302020204030204" pitchFamily="34" charset="0"/>
              </a:rPr>
              <a:t>GLOSARIO DE </a:t>
            </a:r>
            <a:r>
              <a:rPr lang="" sz="3200" b="1" dirty="0" smtClean="0">
                <a:latin typeface="Calibri Light" panose="020F0302020204030204" pitchFamily="34" charset="0"/>
              </a:rPr>
              <a:t>TÉRMINOS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95448" y="1549006"/>
            <a:ext cx="94888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200" b="1" dirty="0" smtClean="0"/>
              <a:t>Procesamiento </a:t>
            </a:r>
            <a:r>
              <a:rPr lang="es-ES_tradnl" sz="2200" b="1" dirty="0"/>
              <a:t>analítico en línea (OLAP).-</a:t>
            </a:r>
            <a:r>
              <a:rPr lang="es-ES_tradnl" sz="2200" dirty="0"/>
              <a:t> es una tecnología que se usa para organizar grandes bases de datos empresariales y admitir la inteligencia empresarial. Las bases de datos OLAP se dividen en uno o más cubos. Cada cubo lo organiza y diseña un administrador de cubos para que se adapte a la forma en la que recupera y analiza los datos con el fin de que sea más fácil crear y usar los informes de las tablas dinámicas y los gráficos dinámicos. [</a:t>
            </a:r>
            <a:r>
              <a:rPr lang="es-ES_tradnl" sz="2200" dirty="0" smtClean="0"/>
              <a:t>2]</a:t>
            </a:r>
            <a:endParaRPr lang="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200" b="1" dirty="0" smtClean="0"/>
              <a:t>Meta </a:t>
            </a:r>
            <a:r>
              <a:rPr lang="es-ES_tradnl" sz="2200" b="1" dirty="0"/>
              <a:t>datos.- </a:t>
            </a:r>
            <a:r>
              <a:rPr lang="es-ES_tradnl" sz="2200" dirty="0"/>
              <a:t>son los datos utilizados para definir otros datos, en el cual se especifica la fuente, valores, uso y características de los datos del almacén de datos y define como los datos se pueden cambiar y procesar en cada capa de la arquitectura. [1</a:t>
            </a:r>
            <a:r>
              <a:rPr lang="es-ES_tradnl" sz="2200" dirty="0" smtClean="0"/>
              <a:t>]</a:t>
            </a:r>
            <a:endParaRPr lang="es-EC" sz="2200" dirty="0"/>
          </a:p>
        </p:txBody>
      </p:sp>
    </p:spTree>
    <p:extLst>
      <p:ext uri="{BB962C8B-B14F-4D97-AF65-F5344CB8AC3E}">
        <p14:creationId xmlns:p14="http://schemas.microsoft.com/office/powerpoint/2010/main" val="26815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95448" y="733603"/>
            <a:ext cx="83229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/>
              <a:t>Objetivo General</a:t>
            </a:r>
            <a:endParaRPr lang="" sz="2400" b="1" dirty="0" smtClean="0"/>
          </a:p>
          <a:p>
            <a:endParaRPr lang="es-EC" sz="2400" dirty="0"/>
          </a:p>
          <a:p>
            <a:pPr lvl="0"/>
            <a:r>
              <a:rPr lang="es-ES_tradnl" sz="2200" dirty="0"/>
              <a:t>Generar una recopilación de </a:t>
            </a:r>
            <a:r>
              <a:rPr lang="es-ES_tradnl" sz="2200" dirty="0" err="1"/>
              <a:t>tweets</a:t>
            </a:r>
            <a:r>
              <a:rPr lang="es-ES_tradnl" sz="2200" dirty="0"/>
              <a:t> del evento </a:t>
            </a:r>
            <a:r>
              <a:rPr lang="es-ES_tradnl" sz="2200" dirty="0" err="1"/>
              <a:t>Mysterland</a:t>
            </a:r>
            <a:r>
              <a:rPr lang="es-ES_tradnl" sz="2200" dirty="0"/>
              <a:t> analizando los resultados en diferentes países </a:t>
            </a:r>
            <a:r>
              <a:rPr lang="es-ES_tradnl" sz="2200" dirty="0" smtClean="0"/>
              <a:t>del</a:t>
            </a:r>
            <a:r>
              <a:rPr lang="" sz="2200" dirty="0" smtClean="0"/>
              <a:t> mundo.</a:t>
            </a:r>
            <a:endParaRPr lang="es-EC" sz="2200" dirty="0"/>
          </a:p>
          <a:p>
            <a:r>
              <a:rPr lang="es-ES_tradnl" sz="2400" dirty="0"/>
              <a:t> </a:t>
            </a:r>
            <a:endParaRPr lang="es-EC" sz="2400" dirty="0"/>
          </a:p>
          <a:p>
            <a:r>
              <a:rPr lang="es-ES_tradnl" sz="2400" b="1" dirty="0" smtClean="0"/>
              <a:t>Objetivo</a:t>
            </a:r>
            <a:r>
              <a:rPr lang="" sz="2400" b="1" dirty="0"/>
              <a:t>s</a:t>
            </a:r>
            <a:r>
              <a:rPr lang="es-ES_tradnl" sz="2400" b="1" dirty="0" smtClean="0"/>
              <a:t> Especifico</a:t>
            </a:r>
            <a:r>
              <a:rPr lang="" sz="2400" b="1" dirty="0" smtClean="0"/>
              <a:t>s</a:t>
            </a:r>
          </a:p>
          <a:p>
            <a:endParaRPr lang="es-EC" sz="2400" dirty="0"/>
          </a:p>
          <a:p>
            <a:pPr lvl="0"/>
            <a:r>
              <a:rPr lang="es-ES_tradnl" sz="2200" dirty="0"/>
              <a:t>Recopilar </a:t>
            </a:r>
            <a:r>
              <a:rPr lang="es-ES_tradnl" sz="2200" dirty="0" err="1"/>
              <a:t>tweets</a:t>
            </a:r>
            <a:r>
              <a:rPr lang="es-ES_tradnl" sz="2200" dirty="0"/>
              <a:t> acerca de </a:t>
            </a:r>
            <a:r>
              <a:rPr lang="es-ES_tradnl" sz="2200" dirty="0" err="1"/>
              <a:t>Mysterland</a:t>
            </a:r>
            <a:r>
              <a:rPr lang="es-ES_tradnl" sz="2200" dirty="0"/>
              <a:t>, para agruparlos por países y obtener resultados de cada uno de ellos</a:t>
            </a:r>
            <a:r>
              <a:rPr lang="es-ES_tradnl" sz="2200" dirty="0" smtClean="0"/>
              <a:t>.</a:t>
            </a:r>
            <a:endParaRPr lang="" sz="2200" dirty="0" smtClean="0"/>
          </a:p>
          <a:p>
            <a:pPr lvl="0"/>
            <a:endParaRPr lang="es-EC" sz="2200" b="1" dirty="0"/>
          </a:p>
          <a:p>
            <a:pPr lvl="0"/>
            <a:r>
              <a:rPr lang="es-ES_tradnl" sz="2200" dirty="0"/>
              <a:t>Demostrar los resultados obtenidos mediante gráficos estadísticos para representar los datos de manera visual. </a:t>
            </a:r>
            <a:endParaRPr lang="es-EC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>
              <a:latin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460" y="2943909"/>
            <a:ext cx="2979420" cy="32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DESARROLLO DEL PROYECTO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95448" y="1777606"/>
            <a:ext cx="54197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2800" b="1" dirty="0" smtClean="0">
                <a:latin typeface="Calibri" panose="020F0502020204030204" pitchFamily="34" charset="0"/>
              </a:rPr>
              <a:t>POR QUÉ?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200" dirty="0" err="1"/>
              <a:t>Lollapalooza</a:t>
            </a:r>
            <a:r>
              <a:rPr lang="es-ES_tradnl" sz="2200" dirty="0"/>
              <a:t>, </a:t>
            </a:r>
            <a:r>
              <a:rPr lang="es-ES_tradnl" sz="2200" dirty="0" err="1"/>
              <a:t>Coachella</a:t>
            </a:r>
            <a:r>
              <a:rPr lang="es-ES_tradnl" sz="2200" dirty="0"/>
              <a:t>, </a:t>
            </a:r>
            <a:r>
              <a:rPr lang="es-ES_tradnl" sz="2200" dirty="0" err="1"/>
              <a:t>Tommorrowland</a:t>
            </a:r>
            <a:r>
              <a:rPr lang="es-ES_tradnl" sz="2200" dirty="0"/>
              <a:t> son algunos de los eventos más importantes de música electrónica del mundo, se realizan durante todo el año en diferentes países. </a:t>
            </a:r>
            <a:r>
              <a:rPr lang="es-ES_tradnl" sz="2200" dirty="0" err="1"/>
              <a:t>Mysteryland</a:t>
            </a:r>
            <a:r>
              <a:rPr lang="es-ES_tradnl" sz="2200" dirty="0"/>
              <a:t> es uno de estos grandes eventos, a realizarse en el mes de agosto, hasta el momento se estima la asistencia de 6000 aficionados. </a:t>
            </a:r>
            <a:endParaRPr lang="" sz="22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sz="2000" dirty="0">
              <a:latin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74" y="1777606"/>
            <a:ext cx="3498546" cy="40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ARQUITECTURA DE LA BASE DE DATOS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95448" y="1573732"/>
            <a:ext cx="98529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200" dirty="0"/>
              <a:t>La recolección de </a:t>
            </a:r>
            <a:r>
              <a:rPr lang="es-ES_tradnl" sz="2200" dirty="0" err="1"/>
              <a:t>tweets</a:t>
            </a:r>
            <a:r>
              <a:rPr lang="es-ES_tradnl" sz="2200" dirty="0"/>
              <a:t> se realizó en diferentes países, como por ejemplo: Ecuador, Estados Unidos y Holanda. Ya que por tal motivo la recopilación se realizó individualmente de acuerdo a cada uno de los países antes mencionados</a:t>
            </a:r>
            <a:r>
              <a:rPr lang="es-ES_tradnl" sz="2200" dirty="0" smtClean="0"/>
              <a:t>.</a:t>
            </a:r>
            <a:endParaRPr lang="es-EC" sz="2200" dirty="0"/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0" y="3224707"/>
            <a:ext cx="4907610" cy="32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95448" y="661974"/>
            <a:ext cx="701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sz="3200" b="1" dirty="0" smtClean="0">
                <a:latin typeface="Calibri Light" panose="020F0302020204030204" pitchFamily="34" charset="0"/>
              </a:rPr>
              <a:t>CONFIGURACIONES DE LA API</a:t>
            </a:r>
            <a:endParaRPr lang="es-EC" sz="3200" b="1" dirty="0">
              <a:latin typeface="Calibri Light" panose="020F0302020204030204" pitchFamily="34" charset="0"/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5608" t="8159" r="36284" b="33535"/>
          <a:stretch/>
        </p:blipFill>
        <p:spPr bwMode="auto">
          <a:xfrm>
            <a:off x="2326936" y="1587044"/>
            <a:ext cx="8097223" cy="47223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98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951</TotalTime>
  <Words>442</Words>
  <Application>Microsoft Office PowerPoint</Application>
  <PresentationFormat>Panorámica</PresentationFormat>
  <Paragraphs>56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SINCHIGUANO</dc:creator>
  <cp:lastModifiedBy>RICARDO SINCHIGUANO</cp:lastModifiedBy>
  <cp:revision>88</cp:revision>
  <dcterms:created xsi:type="dcterms:W3CDTF">2016-01-26T21:10:56Z</dcterms:created>
  <dcterms:modified xsi:type="dcterms:W3CDTF">2017-06-14T19:51:11Z</dcterms:modified>
</cp:coreProperties>
</file>