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78" r:id="rId2"/>
    <p:sldId id="274" r:id="rId3"/>
    <p:sldId id="280" r:id="rId4"/>
    <p:sldId id="275" r:id="rId5"/>
    <p:sldId id="276" r:id="rId6"/>
    <p:sldId id="279" r:id="rId7"/>
    <p:sldId id="281" r:id="rId8"/>
  </p:sldIdLst>
  <p:sldSz cx="9144000" cy="6858000" type="screen4x3"/>
  <p:notesSz cx="6858000" cy="994727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Furlan (Wunderman)" initials="RF(" lastIdx="1" clrIdx="0">
    <p:extLst>
      <p:ext uri="{19B8F6BF-5375-455C-9EA6-DF929625EA0E}">
        <p15:presenceInfo xmlns:p15="http://schemas.microsoft.com/office/powerpoint/2012/main" userId="S::v-rfurla@microsoft.com::ee539d29-3386-4d2d-9927-f771629065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CD0"/>
    <a:srgbClr val="003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592C80-61C9-40A1-88B9-D6B524115E91}" v="1" dt="2019-04-06T00:40:28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3060" autoAdjust="0"/>
  </p:normalViewPr>
  <p:slideViewPr>
    <p:cSldViewPr>
      <p:cViewPr varScale="1">
        <p:scale>
          <a:sx n="78" d="100"/>
          <a:sy n="78" d="100"/>
        </p:scale>
        <p:origin x="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  <p:guide orient="horz" pos="3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Squassina Lee" userId="3118b172-85dd-4f7d-91c9-23b5d0c60afd" providerId="ADAL" clId="{4E592C80-61C9-40A1-88B9-D6B524115E91}"/>
    <pc:docChg chg="modSld">
      <pc:chgData name="Ricardo Squassina Lee" userId="3118b172-85dd-4f7d-91c9-23b5d0c60afd" providerId="ADAL" clId="{4E592C80-61C9-40A1-88B9-D6B524115E91}" dt="2019-04-06T00:40:32.569" v="2" actId="962"/>
      <pc:docMkLst>
        <pc:docMk/>
      </pc:docMkLst>
      <pc:sldChg chg="addSp delSp modSp">
        <pc:chgData name="Ricardo Squassina Lee" userId="3118b172-85dd-4f7d-91c9-23b5d0c60afd" providerId="ADAL" clId="{4E592C80-61C9-40A1-88B9-D6B524115E91}" dt="2019-04-06T00:40:32.569" v="2" actId="962"/>
        <pc:sldMkLst>
          <pc:docMk/>
          <pc:sldMk cId="904358281" sldId="281"/>
        </pc:sldMkLst>
        <pc:spChg chg="del">
          <ac:chgData name="Ricardo Squassina Lee" userId="3118b172-85dd-4f7d-91c9-23b5d0c60afd" providerId="ADAL" clId="{4E592C80-61C9-40A1-88B9-D6B524115E91}" dt="2019-04-06T00:40:28.070" v="0" actId="931"/>
          <ac:spMkLst>
            <pc:docMk/>
            <pc:sldMk cId="904358281" sldId="281"/>
            <ac:spMk id="6" creationId="{CD00BEF6-71DA-7E44-8525-5E6C3DFF3AD3}"/>
          </ac:spMkLst>
        </pc:spChg>
        <pc:picChg chg="add mod">
          <ac:chgData name="Ricardo Squassina Lee" userId="3118b172-85dd-4f7d-91c9-23b5d0c60afd" providerId="ADAL" clId="{4E592C80-61C9-40A1-88B9-D6B524115E91}" dt="2019-04-06T00:40:32.569" v="2" actId="962"/>
          <ac:picMkLst>
            <pc:docMk/>
            <pc:sldMk cId="904358281" sldId="281"/>
            <ac:picMk id="4" creationId="{AD5C4BFB-5E69-4CD5-855F-88ABB46399A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A122A-B4EF-4487-98CE-3F9EF020F0CE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D9E1B-C710-43DC-8679-4BEC5B70612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836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9B144-4210-4DCD-A15F-0421E3103DBE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4953D-524A-4717-BA11-37A43C871BA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06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1700808"/>
            <a:ext cx="8062664" cy="1470025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3501008"/>
            <a:ext cx="8064896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2231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483D-18A1-49E4-B751-684CE596EE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8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483D-18A1-49E4-B751-684CE596EE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34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91264" cy="576064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6464" y="1700808"/>
            <a:ext cx="8260336" cy="4425355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483D-18A1-49E4-B751-684CE596EE27}" type="slidenum">
              <a:rPr lang="pt-BR" smtClean="0"/>
              <a:t>‹#›</a:t>
            </a:fld>
            <a:endParaRPr lang="pt-BR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899592" y="24879"/>
            <a:ext cx="2897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bg1">
                    <a:lumMod val="65000"/>
                  </a:schemeClr>
                </a:solidFill>
              </a:rPr>
              <a:t>Disciplina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: Aplicações de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Geo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Análise</a:t>
            </a:r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2593472" y="6309320"/>
            <a:ext cx="2505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Prof. Eduardo de Rezende Francisco  </a:t>
            </a:r>
            <a:endParaRPr lang="pt-B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40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5576" y="285293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483D-18A1-49E4-B751-684CE596EE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053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483D-18A1-49E4-B751-684CE596EE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14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483D-18A1-49E4-B751-684CE596EE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12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483D-18A1-49E4-B751-684CE596EE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63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483D-18A1-49E4-B751-684CE596EE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05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483D-18A1-49E4-B751-684CE596EE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59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483D-18A1-49E4-B751-684CE596EE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29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26464" y="1844824"/>
            <a:ext cx="8260336" cy="428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1621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B483D-18A1-49E4-B751-684CE596EE27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>
            <a:off x="426464" y="6237312"/>
            <a:ext cx="8249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426464" y="332656"/>
            <a:ext cx="8249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206" y="6321722"/>
            <a:ext cx="2381250" cy="266700"/>
          </a:xfrm>
          <a:prstGeom prst="rect">
            <a:avLst/>
          </a:prstGeom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2410" y="484664"/>
            <a:ext cx="9144000" cy="640080"/>
          </a:xfrm>
          <a:prstGeom prst="rect">
            <a:avLst/>
          </a:prstGeom>
          <a:solidFill>
            <a:srgbClr val="008CD0"/>
          </a:solidFill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  <a:latin typeface="Trebuchet MS" panose="020B0603020202020204" pitchFamily="34" charset="0"/>
              </a:rPr>
              <a:t>  </a:t>
            </a:r>
            <a:endParaRPr lang="pt-B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26464" y="404664"/>
            <a:ext cx="826033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4563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hyperlink" Target="https://creativecommons.org/licenses/by-sa/3.0/" TargetMode="External"/><Relationship Id="rId18" Type="http://schemas.openxmlformats.org/officeDocument/2006/relationships/hyperlink" Target="https://pt.wikipedia.org/wiki/Ficheiro:Brazil_Political_Map.svg" TargetMode="External"/><Relationship Id="rId3" Type="http://schemas.openxmlformats.org/officeDocument/2006/relationships/hyperlink" Target="https://openclipart.org/detail/68413/database" TargetMode="External"/><Relationship Id="rId7" Type="http://schemas.openxmlformats.org/officeDocument/2006/relationships/hyperlink" Target="http://www.kbmg.com/" TargetMode="External"/><Relationship Id="rId12" Type="http://schemas.openxmlformats.org/officeDocument/2006/relationships/hyperlink" Target="http://lt.m.wikipedia.org/wiki/brazilija" TargetMode="External"/><Relationship Id="rId17" Type="http://schemas.openxmlformats.org/officeDocument/2006/relationships/image" Target="../media/image8.png"/><Relationship Id="rId2" Type="http://schemas.openxmlformats.org/officeDocument/2006/relationships/image" Target="../media/image2.png"/><Relationship Id="rId16" Type="http://schemas.openxmlformats.org/officeDocument/2006/relationships/hyperlink" Target="https://h5p.org/char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hyperlink" Target="http://pt.wikipedia.org/wiki/Ficheiro:IBGE.jpg" TargetMode="External"/><Relationship Id="rId5" Type="http://schemas.openxmlformats.org/officeDocument/2006/relationships/hyperlink" Target="https://www.bibliobsession.net/2014/07/02/retour-dexperience-sur-mon-systeme-de-veille-et-reflexions-sur-le-web-des-api/" TargetMode="External"/><Relationship Id="rId15" Type="http://schemas.openxmlformats.org/officeDocument/2006/relationships/image" Target="../media/image7.png"/><Relationship Id="rId10" Type="http://schemas.openxmlformats.org/officeDocument/2006/relationships/image" Target="../media/image6.jpg"/><Relationship Id="rId4" Type="http://schemas.openxmlformats.org/officeDocument/2006/relationships/image" Target="../media/image3.png"/><Relationship Id="rId9" Type="http://schemas.openxmlformats.org/officeDocument/2006/relationships/hyperlink" Target="https://blogdocrato.blogspot.com/2015_02_12_archive.html" TargetMode="External"/><Relationship Id="rId14" Type="http://schemas.openxmlformats.org/officeDocument/2006/relationships/hyperlink" Target="https://en.wikipedia.org/wiki/List_of_rivers_of_Brazi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t.m.wikipedia.org/wiki/brazilija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List_of_rivers_of_Brazil" TargetMode="Externa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4FAF-F7DE-A043-8A53-5E40ECA64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onde</a:t>
            </a:r>
            <a:r>
              <a:rPr lang="en-US" dirty="0"/>
              <a:t> as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vão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precisam</a:t>
            </a:r>
            <a:r>
              <a:rPr lang="en-US" dirty="0"/>
              <a:t> de </a:t>
            </a:r>
            <a:r>
              <a:rPr lang="en-US" dirty="0" err="1"/>
              <a:t>atendimento</a:t>
            </a:r>
            <a:r>
              <a:rPr lang="en-US" dirty="0"/>
              <a:t> </a:t>
            </a:r>
            <a:r>
              <a:rPr lang="en-US" dirty="0" err="1"/>
              <a:t>hospitalar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00480-DA32-FD44-B467-0E160780AC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Mapeando</a:t>
            </a:r>
            <a:r>
              <a:rPr lang="en-US" dirty="0"/>
              <a:t> a </a:t>
            </a:r>
            <a:r>
              <a:rPr lang="en-US" dirty="0" err="1"/>
              <a:t>origem</a:t>
            </a:r>
            <a:r>
              <a:rPr lang="en-US" dirty="0"/>
              <a:t> dos </a:t>
            </a:r>
            <a:r>
              <a:rPr lang="en-US" dirty="0" err="1"/>
              <a:t>pacientes</a:t>
            </a:r>
            <a:r>
              <a:rPr lang="en-US" dirty="0"/>
              <a:t> que </a:t>
            </a:r>
            <a:r>
              <a:rPr lang="en-US" dirty="0" err="1"/>
              <a:t>vem</a:t>
            </a:r>
            <a:r>
              <a:rPr lang="en-US" dirty="0"/>
              <a:t> para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hospitais</a:t>
            </a:r>
            <a:r>
              <a:rPr lang="en-US" dirty="0"/>
              <a:t> de São Paulo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AFB475-9543-3348-9A74-29E048B833A1}"/>
              </a:ext>
            </a:extLst>
          </p:cNvPr>
          <p:cNvSpPr/>
          <p:nvPr/>
        </p:nvSpPr>
        <p:spPr>
          <a:xfrm>
            <a:off x="6156176" y="5253608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Carlos Polato</a:t>
            </a:r>
            <a:endParaRPr lang="en-US" sz="1400" dirty="0"/>
          </a:p>
          <a:p>
            <a:pPr algn="r"/>
            <a:r>
              <a:rPr lang="pt-BR" sz="1400" dirty="0"/>
              <a:t>Gustavo Hotta</a:t>
            </a:r>
            <a:endParaRPr lang="en-US" sz="1400" dirty="0"/>
          </a:p>
          <a:p>
            <a:pPr algn="r"/>
            <a:r>
              <a:rPr lang="pt-BR" sz="1400" dirty="0"/>
              <a:t>Rafael Furlan</a:t>
            </a:r>
            <a:endParaRPr lang="en-US" sz="1400" dirty="0"/>
          </a:p>
          <a:p>
            <a:pPr algn="r"/>
            <a:r>
              <a:rPr lang="pt-BR" sz="1400" dirty="0"/>
              <a:t>Ricardo Squassina Lee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8667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AB12-581D-4DF3-8BE1-C168C4BE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F3FC8-860B-4963-B343-22AF7C740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 do </a:t>
            </a:r>
            <a:r>
              <a:rPr lang="en-US" dirty="0" err="1"/>
              <a:t>Trabalho</a:t>
            </a:r>
            <a:endParaRPr lang="en-US" dirty="0"/>
          </a:p>
          <a:p>
            <a:r>
              <a:rPr lang="en-US" dirty="0" err="1"/>
              <a:t>Motivação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  <a:p>
            <a:r>
              <a:rPr lang="en-US" dirty="0"/>
              <a:t>Fontes de </a:t>
            </a:r>
            <a:r>
              <a:rPr lang="en-US" dirty="0" err="1"/>
              <a:t>Pesquisa</a:t>
            </a:r>
            <a:endParaRPr lang="en-US" dirty="0"/>
          </a:p>
          <a:p>
            <a:r>
              <a:rPr lang="en-US" dirty="0" err="1"/>
              <a:t>Metodologia</a:t>
            </a:r>
            <a:r>
              <a:rPr lang="en-US" dirty="0"/>
              <a:t> </a:t>
            </a:r>
            <a:r>
              <a:rPr lang="en-US" dirty="0" err="1"/>
              <a:t>Aplicada</a:t>
            </a:r>
            <a:endParaRPr lang="en-US" dirty="0"/>
          </a:p>
          <a:p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Iniciais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1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AB12-581D-4DF3-8BE1-C168C4BE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rPr>
              <a:t>Objetivo</a:t>
            </a:r>
            <a:r>
              <a:rPr lang="en-US" sz="2800" dirty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rPr>
              <a:t> Geral do Trabalho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F3FC8-860B-4963-B343-22AF7C740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Mapear</a:t>
            </a:r>
            <a:r>
              <a:rPr lang="en-US" dirty="0"/>
              <a:t> a </a:t>
            </a:r>
            <a:r>
              <a:rPr lang="en-US" dirty="0" err="1"/>
              <a:t>origem</a:t>
            </a:r>
            <a:r>
              <a:rPr lang="en-US" dirty="0"/>
              <a:t> das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internação</a:t>
            </a:r>
            <a:r>
              <a:rPr lang="en-US" dirty="0"/>
              <a:t> </a:t>
            </a:r>
            <a:r>
              <a:rPr lang="en-US" dirty="0" err="1"/>
              <a:t>hospitalar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cidade</a:t>
            </a:r>
            <a:r>
              <a:rPr lang="en-US" dirty="0"/>
              <a:t> de São Paulo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Objetivos</a:t>
            </a:r>
            <a:r>
              <a:rPr lang="en-US" b="1" dirty="0"/>
              <a:t> </a:t>
            </a:r>
            <a:r>
              <a:rPr lang="en-US" b="1" dirty="0" err="1"/>
              <a:t>específicos</a:t>
            </a:r>
            <a:endParaRPr lang="en-US" b="1" dirty="0"/>
          </a:p>
          <a:p>
            <a:endParaRPr lang="en-US" b="1" dirty="0"/>
          </a:p>
          <a:p>
            <a:pPr marL="285750" indent="-285750"/>
            <a:r>
              <a:rPr lang="en-US" dirty="0" err="1"/>
              <a:t>Identificar</a:t>
            </a:r>
            <a:r>
              <a:rPr lang="en-US" dirty="0"/>
              <a:t> a </a:t>
            </a:r>
            <a:r>
              <a:rPr lang="en-US" dirty="0" err="1"/>
              <a:t>cidade</a:t>
            </a:r>
            <a:r>
              <a:rPr lang="en-US" dirty="0"/>
              <a:t> de </a:t>
            </a:r>
            <a:r>
              <a:rPr lang="en-US" dirty="0" err="1"/>
              <a:t>origem</a:t>
            </a:r>
            <a:r>
              <a:rPr lang="en-US" dirty="0"/>
              <a:t> do </a:t>
            </a:r>
            <a:r>
              <a:rPr lang="en-US" dirty="0" err="1"/>
              <a:t>paciente</a:t>
            </a:r>
            <a:endParaRPr lang="en-US" dirty="0"/>
          </a:p>
          <a:p>
            <a:pPr marL="285750" indent="-285750"/>
            <a:r>
              <a:rPr lang="en-US" dirty="0" err="1"/>
              <a:t>Identificar</a:t>
            </a:r>
            <a:r>
              <a:rPr lang="en-US" dirty="0"/>
              <a:t> a </a:t>
            </a:r>
            <a:r>
              <a:rPr lang="en-US" dirty="0" err="1"/>
              <a:t>categoria</a:t>
            </a:r>
            <a:r>
              <a:rPr lang="en-US" dirty="0"/>
              <a:t> dos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internação</a:t>
            </a:r>
            <a:endParaRPr lang="en-US" dirty="0"/>
          </a:p>
          <a:p>
            <a:pPr marL="285750" indent="-285750"/>
            <a:r>
              <a:rPr lang="en-US" dirty="0" err="1"/>
              <a:t>Analisar</a:t>
            </a:r>
            <a:r>
              <a:rPr lang="en-US" dirty="0"/>
              <a:t> a </a:t>
            </a:r>
            <a:r>
              <a:rPr lang="en-US" dirty="0" err="1"/>
              <a:t>frequência</a:t>
            </a:r>
            <a:r>
              <a:rPr lang="en-US" dirty="0"/>
              <a:t> que as </a:t>
            </a:r>
            <a:r>
              <a:rPr lang="en-US" dirty="0" err="1"/>
              <a:t>mesmas</a:t>
            </a:r>
            <a:r>
              <a:rPr lang="en-US" dirty="0"/>
              <a:t> </a:t>
            </a:r>
            <a:r>
              <a:rPr lang="en-US" dirty="0" err="1"/>
              <a:t>categorias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atendidas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Cidade</a:t>
            </a:r>
            <a:r>
              <a:rPr lang="en-US" dirty="0"/>
              <a:t> de São Paulo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0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AB12-581D-4DF3-8BE1-C168C4BE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rPr>
              <a:t>Motivação</a:t>
            </a:r>
            <a:r>
              <a:rPr lang="en-US" sz="2800" dirty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rPr>
              <a:t> do </a:t>
            </a:r>
            <a:r>
              <a:rPr lang="en-US" sz="2800" dirty="0" err="1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rPr>
              <a:t>Projeto</a:t>
            </a:r>
            <a:endParaRPr lang="en-US" sz="28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F3FC8-860B-4963-B343-22AF7C740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Apoiar</a:t>
            </a:r>
            <a:r>
              <a:rPr lang="en-US" dirty="0"/>
              <a:t> o </a:t>
            </a:r>
            <a:r>
              <a:rPr lang="en-US" dirty="0" err="1"/>
              <a:t>atendimento</a:t>
            </a:r>
            <a:r>
              <a:rPr lang="en-US" dirty="0"/>
              <a:t> de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específicos</a:t>
            </a:r>
            <a:r>
              <a:rPr lang="en-US" dirty="0"/>
              <a:t>, de </a:t>
            </a:r>
            <a:r>
              <a:rPr lang="en-US" dirty="0" err="1"/>
              <a:t>cidades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hospitais</a:t>
            </a:r>
            <a:r>
              <a:rPr lang="en-US" dirty="0"/>
              <a:t> para </a:t>
            </a:r>
            <a:r>
              <a:rPr lang="en-US" dirty="0" err="1"/>
              <a:t>tratamento</a:t>
            </a:r>
            <a:r>
              <a:rPr lang="en-US" dirty="0"/>
              <a:t> das </a:t>
            </a:r>
            <a:r>
              <a:rPr lang="en-US" dirty="0" err="1"/>
              <a:t>categorias</a:t>
            </a:r>
            <a:r>
              <a:rPr lang="en-US" dirty="0"/>
              <a:t> do CID que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atendidos</a:t>
            </a:r>
            <a:r>
              <a:rPr lang="en-US" dirty="0"/>
              <a:t> fora da </a:t>
            </a:r>
            <a:r>
              <a:rPr lang="en-US" dirty="0" err="1"/>
              <a:t>cidade</a:t>
            </a:r>
            <a:r>
              <a:rPr lang="en-US" dirty="0"/>
              <a:t> de </a:t>
            </a:r>
            <a:r>
              <a:rPr lang="en-US" dirty="0" err="1"/>
              <a:t>origem</a:t>
            </a:r>
            <a:r>
              <a:rPr lang="en-US" dirty="0"/>
              <a:t> do </a:t>
            </a:r>
            <a:r>
              <a:rPr lang="en-US" dirty="0" err="1"/>
              <a:t>paciente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060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AB12-581D-4DF3-8BE1-C168C4BE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rPr>
              <a:t>Fontes de </a:t>
            </a:r>
            <a:r>
              <a:rPr lang="en-US" sz="2800" dirty="0" err="1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rPr>
              <a:t>Pesquisa</a:t>
            </a:r>
            <a:endParaRPr lang="en-US" sz="28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F3FC8-860B-4963-B343-22AF7C740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de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internação</a:t>
            </a:r>
            <a:r>
              <a:rPr lang="en-US" dirty="0"/>
              <a:t> </a:t>
            </a:r>
            <a:r>
              <a:rPr lang="en-US" dirty="0" err="1"/>
              <a:t>hospitalar</a:t>
            </a:r>
            <a:r>
              <a:rPr lang="en-US" dirty="0"/>
              <a:t>, no </a:t>
            </a:r>
            <a:r>
              <a:rPr lang="en-US" dirty="0" err="1"/>
              <a:t>período</a:t>
            </a:r>
            <a:r>
              <a:rPr lang="en-US" dirty="0"/>
              <a:t> de 2017, </a:t>
            </a:r>
            <a:r>
              <a:rPr lang="en-US" dirty="0" err="1"/>
              <a:t>disponível</a:t>
            </a:r>
            <a:r>
              <a:rPr lang="en-US" dirty="0"/>
              <a:t> no site da ANS – </a:t>
            </a:r>
            <a:r>
              <a:rPr lang="en-US" dirty="0" err="1"/>
              <a:t>Agencia</a:t>
            </a:r>
            <a:r>
              <a:rPr lang="en-US" dirty="0"/>
              <a:t> Nacional de </a:t>
            </a:r>
            <a:r>
              <a:rPr lang="en-US" dirty="0" err="1"/>
              <a:t>Saúde</a:t>
            </a:r>
            <a:r>
              <a:rPr lang="en-US" dirty="0"/>
              <a:t> </a:t>
            </a:r>
            <a:r>
              <a:rPr lang="en-US" dirty="0" err="1"/>
              <a:t>Suplementar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Base de </a:t>
            </a:r>
            <a:r>
              <a:rPr lang="en-US" dirty="0" err="1"/>
              <a:t>municípios</a:t>
            </a:r>
            <a:r>
              <a:rPr lang="en-US" dirty="0"/>
              <a:t> </a:t>
            </a:r>
            <a:r>
              <a:rPr lang="en-US" dirty="0" err="1"/>
              <a:t>disponibilizado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IBGE – Instituto </a:t>
            </a:r>
            <a:r>
              <a:rPr lang="en-US" dirty="0" err="1"/>
              <a:t>Brasileiro</a:t>
            </a:r>
            <a:r>
              <a:rPr lang="en-US" dirty="0"/>
              <a:t> de Geografia e </a:t>
            </a:r>
            <a:r>
              <a:rPr lang="en-US" dirty="0" err="1"/>
              <a:t>Estatística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3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AB12-581D-4DF3-8BE1-C168C4BE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rPr>
              <a:t>Metodologia</a:t>
            </a:r>
            <a:r>
              <a:rPr lang="en-US" sz="2800" dirty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rPr>
              <a:t>aplicada</a:t>
            </a:r>
            <a:endParaRPr lang="en-US" sz="28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8" name="Picture 7" descr="A picture containing sitting, table, indoor, cup&#10;&#10;Description automatically generated">
            <a:extLst>
              <a:ext uri="{FF2B5EF4-FFF2-40B4-BE49-F238E27FC236}">
                <a16:creationId xmlns:a16="http://schemas.microsoft.com/office/drawing/2014/main" id="{FDB74EB5-D345-8C4E-9B8E-81F57BD997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97630" y="2215573"/>
            <a:ext cx="1018952" cy="1231539"/>
          </a:xfrm>
          <a:prstGeom prst="rect">
            <a:avLst/>
          </a:prstGeom>
        </p:spPr>
      </p:pic>
      <p:pic>
        <p:nvPicPr>
          <p:cNvPr id="9" name="Picture 8" descr="A picture containing vector graphics, text&#10;&#10;Description automatically generated">
            <a:extLst>
              <a:ext uri="{FF2B5EF4-FFF2-40B4-BE49-F238E27FC236}">
                <a16:creationId xmlns:a16="http://schemas.microsoft.com/office/drawing/2014/main" id="{E7629451-A6D5-D441-B76E-6CCD82ADF4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179312" y="2321866"/>
            <a:ext cx="1018952" cy="1018952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F8F9F908-84E8-2548-B93A-51772312EC1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3476" t="24799" r="25806" b="23184"/>
          <a:stretch/>
        </p:blipFill>
        <p:spPr>
          <a:xfrm>
            <a:off x="5908991" y="2321866"/>
            <a:ext cx="997151" cy="1018954"/>
          </a:xfrm>
          <a:prstGeom prst="rect">
            <a:avLst/>
          </a:prstGeom>
          <a:noFill/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B2B3108-6B6C-FE49-A1DE-EA25711A2EA0}"/>
              </a:ext>
            </a:extLst>
          </p:cNvPr>
          <p:cNvCxnSpPr>
            <a:cxnSpLocks/>
            <a:stCxn id="25" idx="3"/>
            <a:endCxn id="8" idx="0"/>
          </p:cNvCxnSpPr>
          <p:nvPr/>
        </p:nvCxnSpPr>
        <p:spPr>
          <a:xfrm>
            <a:off x="1434900" y="1675446"/>
            <a:ext cx="1372206" cy="5401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DCCA1DAF-F6E0-FC49-9138-03514E07B7C8}"/>
              </a:ext>
            </a:extLst>
          </p:cNvPr>
          <p:cNvCxnSpPr>
            <a:cxnSpLocks/>
            <a:stCxn id="32" idx="3"/>
            <a:endCxn id="8" idx="2"/>
          </p:cNvCxnSpPr>
          <p:nvPr/>
        </p:nvCxnSpPr>
        <p:spPr>
          <a:xfrm flipV="1">
            <a:off x="2105941" y="3447112"/>
            <a:ext cx="701165" cy="4244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503394-1AA2-3B44-BD9E-5946ADE22D3A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316582" y="2831342"/>
            <a:ext cx="8627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518E37C-8603-3F4D-B72D-9E4463F0E87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198264" y="2831342"/>
            <a:ext cx="71072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E78332E-33E2-5C48-BFC1-29723E141D81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906142" y="2831342"/>
            <a:ext cx="85137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E026DDF-9EBD-754E-956C-C61DF12974DA}"/>
              </a:ext>
            </a:extLst>
          </p:cNvPr>
          <p:cNvSpPr txBox="1">
            <a:spLocks/>
          </p:cNvSpPr>
          <p:nvPr/>
        </p:nvSpPr>
        <p:spPr>
          <a:xfrm>
            <a:off x="426464" y="4572226"/>
            <a:ext cx="8260336" cy="15539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Obtemos os dados da ANS e do IBGE via FTP e armazenamos em disco e fazemos o processamento usando R. As principais bibliotecas que usamos são: </a:t>
            </a:r>
            <a:r>
              <a:rPr lang="pt-BR" dirty="0" err="1"/>
              <a:t>maps</a:t>
            </a:r>
            <a:r>
              <a:rPr lang="pt-BR" dirty="0"/>
              <a:t>, </a:t>
            </a:r>
            <a:r>
              <a:rPr lang="pt-BR" dirty="0" err="1"/>
              <a:t>maptools</a:t>
            </a:r>
            <a:r>
              <a:rPr lang="pt-BR" dirty="0"/>
              <a:t>, </a:t>
            </a:r>
            <a:r>
              <a:rPr lang="pt-BR" dirty="0" err="1"/>
              <a:t>sp</a:t>
            </a:r>
            <a:r>
              <a:rPr lang="pt-BR" dirty="0"/>
              <a:t>, </a:t>
            </a:r>
            <a:r>
              <a:rPr lang="pt-BR" dirty="0" err="1"/>
              <a:t>spdep</a:t>
            </a:r>
            <a:r>
              <a:rPr lang="pt-BR" dirty="0"/>
              <a:t>, </a:t>
            </a:r>
            <a:r>
              <a:rPr lang="pt-BR" dirty="0" err="1"/>
              <a:t>ggmap</a:t>
            </a:r>
            <a:r>
              <a:rPr lang="pt-BR" dirty="0"/>
              <a:t> e </a:t>
            </a:r>
            <a:r>
              <a:rPr lang="pt-BR" dirty="0" err="1"/>
              <a:t>tmap</a:t>
            </a:r>
            <a:r>
              <a:rPr lang="pt-BR" dirty="0"/>
              <a:t>.</a:t>
            </a:r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DAC8684A-94AD-6B42-8CCA-C01862D4AE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97115" y="1306899"/>
            <a:ext cx="1237785" cy="737094"/>
          </a:xfrm>
          <a:prstGeom prst="rect">
            <a:avLst/>
          </a:prstGeom>
        </p:spPr>
      </p:pic>
      <p:pic>
        <p:nvPicPr>
          <p:cNvPr id="32" name="Picture 31" descr="A picture containing clipart&#10;&#10;Description automatically generated">
            <a:extLst>
              <a:ext uri="{FF2B5EF4-FFF2-40B4-BE49-F238E27FC236}">
                <a16:creationId xmlns:a16="http://schemas.microsoft.com/office/drawing/2014/main" id="{E08C579C-4A56-F54B-9D7E-2DA7FE275A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97115" y="3553405"/>
            <a:ext cx="1908826" cy="63627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CDBCF94-A242-6F48-B08E-0CB26454D128}"/>
              </a:ext>
            </a:extLst>
          </p:cNvPr>
          <p:cNvSpPr txBox="1"/>
          <p:nvPr/>
        </p:nvSpPr>
        <p:spPr>
          <a:xfrm>
            <a:off x="1088728" y="6858000"/>
            <a:ext cx="6966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2" tooltip="http://lt.m.wikipedia.org/wiki/brazilija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3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0AB9E2-DF91-F641-BB5B-EF2CDABE8DF1}"/>
              </a:ext>
            </a:extLst>
          </p:cNvPr>
          <p:cNvSpPr txBox="1"/>
          <p:nvPr/>
        </p:nvSpPr>
        <p:spPr>
          <a:xfrm>
            <a:off x="4204147" y="7455658"/>
            <a:ext cx="71067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4" tooltip="https://en.wikipedia.org/wiki/List_of_rivers_of_Brazi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3" tooltip="https://creativecommons.org/licenses/by-sa/3.0/"/>
              </a:rPr>
              <a:t>CC BY-SA</a:t>
            </a:r>
            <a:endParaRPr lang="en-US" sz="90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438A019-EC8D-8940-BAC2-8957C2CD9AFF}"/>
              </a:ext>
            </a:extLst>
          </p:cNvPr>
          <p:cNvGrpSpPr/>
          <p:nvPr/>
        </p:nvGrpSpPr>
        <p:grpSpPr>
          <a:xfrm>
            <a:off x="7772323" y="2215573"/>
            <a:ext cx="1347123" cy="1208059"/>
            <a:chOff x="7540059" y="2352877"/>
            <a:chExt cx="1347123" cy="120805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E99069-6A3F-B740-916C-BDC7F822C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6"/>
                </a:ext>
              </a:extLst>
            </a:blip>
            <a:stretch>
              <a:fillRect/>
            </a:stretch>
          </p:blipFill>
          <p:spPr>
            <a:xfrm>
              <a:off x="7540059" y="2646114"/>
              <a:ext cx="1219763" cy="914822"/>
            </a:xfrm>
            <a:prstGeom prst="rect">
              <a:avLst/>
            </a:prstGeom>
          </p:spPr>
        </p:pic>
        <p:pic>
          <p:nvPicPr>
            <p:cNvPr id="42" name="Picture 41" descr="A close up of a map&#10;&#10;Description automatically generated">
              <a:extLst>
                <a:ext uri="{FF2B5EF4-FFF2-40B4-BE49-F238E27FC236}">
                  <a16:creationId xmlns:a16="http://schemas.microsoft.com/office/drawing/2014/main" id="{AC53CE2D-CD4C-0C46-AB89-352867E4D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7849074" y="2352877"/>
              <a:ext cx="1038108" cy="914822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D5CA363-B5FC-334C-BBFC-59DA5390A877}"/>
              </a:ext>
            </a:extLst>
          </p:cNvPr>
          <p:cNvSpPr/>
          <p:nvPr/>
        </p:nvSpPr>
        <p:spPr>
          <a:xfrm>
            <a:off x="3990238" y="3244334"/>
            <a:ext cx="1163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freq_prest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4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AB12-581D-4DF3-8BE1-C168C4BE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rPr>
              <a:t>Resultados</a:t>
            </a:r>
            <a:r>
              <a:rPr lang="en-US" sz="2800" dirty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rPr>
              <a:t>Iniciais</a:t>
            </a:r>
            <a:endParaRPr lang="en-US" sz="28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4" name="Content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AD5C4BFB-5E69-4CD5-855F-88ABB4639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42" y="1700213"/>
            <a:ext cx="7175354" cy="4425950"/>
          </a:xfr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CDBCF94-A242-6F48-B08E-0CB26454D128}"/>
              </a:ext>
            </a:extLst>
          </p:cNvPr>
          <p:cNvSpPr txBox="1"/>
          <p:nvPr/>
        </p:nvSpPr>
        <p:spPr>
          <a:xfrm>
            <a:off x="1088728" y="6858000"/>
            <a:ext cx="6966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lt.m.wikipedia.org/wiki/brazilija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0AB9E2-DF91-F641-BB5B-EF2CDABE8DF1}"/>
              </a:ext>
            </a:extLst>
          </p:cNvPr>
          <p:cNvSpPr txBox="1"/>
          <p:nvPr/>
        </p:nvSpPr>
        <p:spPr>
          <a:xfrm>
            <a:off x="4204147" y="7455658"/>
            <a:ext cx="71067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en.wikipedia.org/wiki/List_of_rivers_of_Brazi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04358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256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Tema do Office</vt:lpstr>
      <vt:lpstr>Para onde as pessoas vão quando precisam de atendimento hospitalar?</vt:lpstr>
      <vt:lpstr>Agenda</vt:lpstr>
      <vt:lpstr>Objetivo Geral do Trabalho</vt:lpstr>
      <vt:lpstr>Motivação do Projeto</vt:lpstr>
      <vt:lpstr>Fontes de Pesquisa</vt:lpstr>
      <vt:lpstr>Metodologia aplicada</vt:lpstr>
      <vt:lpstr>Resultados Iniciais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Nara Motoyama</dc:creator>
  <cp:lastModifiedBy>Ricardo Squassina Lee</cp:lastModifiedBy>
  <cp:revision>158</cp:revision>
  <cp:lastPrinted>2018-07-31T18:50:46Z</cp:lastPrinted>
  <dcterms:created xsi:type="dcterms:W3CDTF">2014-02-05T14:29:35Z</dcterms:created>
  <dcterms:modified xsi:type="dcterms:W3CDTF">2019-04-06T00:40:36Z</dcterms:modified>
</cp:coreProperties>
</file>