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0000" cx="72000000"/>
  <p:notesSz cx="6858000" cy="9144000"/>
  <p:embeddedFontLst>
    <p:embeddedFont>
      <p:font typeface="Lora"/>
      <p:regular r:id="rId7"/>
      <p:bold r:id="rId8"/>
      <p:italic r:id="rId9"/>
      <p:boldItalic r:id="rId10"/>
    </p:embeddedFont>
    <p:embeddedFont>
      <p:font typeface="Oi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A4A3A4"/>
          </p15:clr>
        </p15:guide>
        <p15:guide id="2" pos="2267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MTSTsQferrPP+SzAQv2E1dt81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226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i-regular.fntdata"/><Relationship Id="rId10" Type="http://schemas.openxmlformats.org/officeDocument/2006/relationships/font" Target="fonts/Lora-boldItalic.fntdata"/><Relationship Id="rId12" Type="http://customschemas.google.com/relationships/presentationmetadata" Target="metadata"/><Relationship Id="rId9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ra-regular.fntdata"/><Relationship Id="rId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2738" y="685800"/>
            <a:ext cx="571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572738" y="685800"/>
            <a:ext cx="571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2533332" y="806882"/>
            <a:ext cx="461430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5009" y="6171436"/>
            <a:ext cx="22475100" cy="35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8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Noto Sans Symbols"/>
              <a:buChar char="➢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8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Char char="»"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0" lvl="5" marL="27432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0" lvl="6" marL="3200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0" lvl="7" marL="36576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0" lvl="8" marL="41148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24575010" y="6171436"/>
            <a:ext cx="22475100" cy="35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8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Noto Sans Symbols"/>
              <a:buChar char="➢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8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Char char="»"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0" lvl="5" marL="27432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0" lvl="6" marL="3200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0" lvl="7" marL="36576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0" lvl="8" marL="41148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48525009" y="6171436"/>
            <a:ext cx="22475100" cy="35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8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Noto Sans Symbols"/>
              <a:buChar char="➢"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5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8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Char char="»"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0" lvl="5" marL="27432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0" lvl="6" marL="32004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0" lvl="7" marL="36576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0" lvl="8" marL="41148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b="0" i="0" sz="9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601064" y="1728261"/>
            <a:ext cx="64797900" cy="7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1745036" y="-8064651"/>
            <a:ext cx="28509900" cy="64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397000" lvl="0" marL="457200" marR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400"/>
              <a:buFont typeface="Arial"/>
              <a:buChar char="•"/>
              <a:defRPr b="0" i="0" sz="1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300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–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3950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•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71550" lvl="3" marL="1828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1550" lvl="4" marL="22860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»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71550" lvl="5" marL="2743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1550" lvl="6" marL="3200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71550" lvl="7" marL="3657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71550" lvl="8" marL="4114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237838863" y="17563755"/>
            <a:ext cx="103209900" cy="777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81713819" y="-59598795"/>
            <a:ext cx="103209900" cy="232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397000" lvl="0" marL="457200" marR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400"/>
              <a:buFont typeface="Arial"/>
              <a:buChar char="•"/>
              <a:defRPr b="0" i="0" sz="1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300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–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3950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•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71550" lvl="3" marL="1828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1550" lvl="4" marL="22860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»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71550" lvl="5" marL="2743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1550" lvl="6" marL="3200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71550" lvl="7" marL="3657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71550" lvl="8" marL="4114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400000" y="13420009"/>
            <a:ext cx="61200000" cy="9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00000" y="24479999"/>
            <a:ext cx="50400000" cy="11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rgbClr val="888888"/>
              </a:buClr>
              <a:buSzPts val="18400"/>
              <a:buFont typeface="Arial"/>
              <a:buNone/>
              <a:defRPr b="0" i="0" sz="18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888888"/>
              </a:buClr>
              <a:buSzPts val="16200"/>
              <a:buFont typeface="Arial"/>
              <a:buNone/>
              <a:defRPr b="0" i="0" sz="16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888888"/>
              </a:buClr>
              <a:buSzPts val="14100"/>
              <a:buFont typeface="Arial"/>
              <a:buNone/>
              <a:defRPr b="0" i="0" sz="1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601064" y="1728261"/>
            <a:ext cx="64797900" cy="7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601064" y="10079349"/>
            <a:ext cx="64797900" cy="28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397000" lvl="0" marL="457200" marR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400"/>
              <a:buFont typeface="Arial"/>
              <a:buChar char="•"/>
              <a:defRPr b="0" i="0" sz="1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300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–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3950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•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71550" lvl="3" marL="1828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1550" lvl="4" marL="22860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»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71550" lvl="5" marL="2743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1550" lvl="6" marL="3200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71550" lvl="7" marL="3657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71550" lvl="8" marL="4114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5687505" y="27760001"/>
            <a:ext cx="61200000" cy="85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687505" y="18310014"/>
            <a:ext cx="61200000" cy="9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700"/>
              <a:buFont typeface="Arial"/>
              <a:buNone/>
              <a:defRPr b="0" i="0" sz="1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400"/>
              <a:buFont typeface="Arial"/>
              <a:buNone/>
              <a:defRPr b="0" i="0" sz="9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601064" y="1728261"/>
            <a:ext cx="64797900" cy="7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7275008" y="28220015"/>
            <a:ext cx="154925100" cy="79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257300" lvl="0" marL="457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•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23950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–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15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2650" lvl="3" marL="18288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2650" lvl="4" marL="22860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2650" lvl="5" marL="27432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2650" lvl="6" marL="32004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2650" lvl="7" marL="36576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2650" lvl="8" marL="41148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73400004" y="28220015"/>
            <a:ext cx="154925100" cy="79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257300" lvl="0" marL="457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•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23950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–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15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2650" lvl="3" marL="18288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2650" lvl="4" marL="22860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2650" lvl="5" marL="27432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2650" lvl="6" marL="32004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2650" lvl="7" marL="36576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2650" lvl="8" marL="4114800" marR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601064" y="1728261"/>
            <a:ext cx="64797900" cy="7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3600015" y="1719999"/>
            <a:ext cx="23687400" cy="7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8150004" y="1720012"/>
            <a:ext cx="40250100" cy="36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397000" lvl="0" marL="457200" marR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400"/>
              <a:buFont typeface="Arial"/>
              <a:buChar char="•"/>
              <a:defRPr b="0" i="0" sz="1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300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–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3950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•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71550" lvl="3" marL="1828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1550" lvl="4" marL="22860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»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71550" lvl="5" marL="2743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1550" lvl="6" marL="3200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71550" lvl="7" marL="3657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71550" lvl="8" marL="41148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3600015" y="9040011"/>
            <a:ext cx="23687400" cy="29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112504" y="30240014"/>
            <a:ext cx="432000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4112504" y="3860001"/>
            <a:ext cx="43200000" cy="25920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112504" y="33810018"/>
            <a:ext cx="43200000" cy="5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01064" y="1728261"/>
            <a:ext cx="64797900" cy="7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01064" y="10079349"/>
            <a:ext cx="64797900" cy="28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>
            <a:lvl1pPr indent="-1397000" lvl="0" marL="457200" marR="0" rtl="0" algn="l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8400"/>
              <a:buFont typeface="Arial"/>
              <a:buChar char="•"/>
              <a:defRPr b="0" i="0" sz="1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30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Char char="–"/>
              <a:defRPr b="0" i="0" sz="1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3950" lvl="2" marL="1371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Char char="•"/>
              <a:defRPr b="0" i="0" sz="1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71550" lvl="3" marL="18288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–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1550" lvl="4" marL="22860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»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71550" lvl="5" marL="27432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1550" lvl="6" marL="3200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71550" lvl="7" marL="365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71550" lvl="8" marL="41148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601064" y="40040217"/>
            <a:ext cx="22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1601064" y="40040217"/>
            <a:ext cx="167979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5550" lIns="531150" spcFirstLastPara="1" rIns="531150" wrap="square" tIns="265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  <a:defRPr b="0" i="0" sz="7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16598669" y="-9757"/>
            <a:ext cx="29759400" cy="52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27150" spcFirstLastPara="1" rIns="531150" wrap="square" tIns="0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100">
                <a:latin typeface="Lora"/>
                <a:ea typeface="Lora"/>
                <a:cs typeface="Lora"/>
                <a:sym typeface="Lora"/>
              </a:rPr>
              <a:t>ANÁLISE DE SENTIMENTOS EM AVALIAÇÕES DE NPS</a:t>
            </a:r>
            <a:endParaRPr sz="8100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8100">
                <a:latin typeface="Lora"/>
                <a:ea typeface="Lora"/>
                <a:cs typeface="Lora"/>
                <a:sym typeface="Lora"/>
              </a:rPr>
              <a:t>Ricardo Silveira Martins de Mello               </a:t>
            </a:r>
            <a:endParaRPr i="0" sz="9000" u="none" cap="none" strike="noStrike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>
            <p:ph idx="2" type="body"/>
          </p:nvPr>
        </p:nvSpPr>
        <p:spPr>
          <a:xfrm>
            <a:off x="23697175" y="6642402"/>
            <a:ext cx="230400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/>
          <a:p>
            <a:pPr indent="-1016000" lvl="0" marL="10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Modelo </a:t>
            </a:r>
            <a:r>
              <a:rPr b="1" lang="en-US" sz="72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MultinomialNB </a:t>
            </a:r>
            <a:r>
              <a:rPr b="1" lang="en-US" sz="7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- </a:t>
            </a:r>
            <a:r>
              <a:rPr b="1" i="1" lang="en-US" sz="7200">
                <a:latin typeface="Lora"/>
                <a:ea typeface="Lora"/>
                <a:cs typeface="Lora"/>
                <a:sym typeface="Lora"/>
              </a:rPr>
              <a:t>scikit-learn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"/>
          <p:cNvSpPr txBox="1"/>
          <p:nvPr>
            <p:ph idx="2" type="body"/>
          </p:nvPr>
        </p:nvSpPr>
        <p:spPr>
          <a:xfrm>
            <a:off x="23697175" y="22168715"/>
            <a:ext cx="2304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/>
          <a:p>
            <a:pPr indent="-1016000" lvl="0" marL="10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Modelo Keras</a:t>
            </a:r>
            <a:endParaRPr b="1" sz="7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1016000" lvl="0" marL="10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Arial"/>
              <a:buNone/>
            </a:pPr>
            <a:r>
              <a:t/>
            </a:r>
            <a:endParaRPr b="1" sz="7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1016000" lvl="0" marL="10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Arial"/>
              <a:buNone/>
            </a:pPr>
            <a:r>
              <a:t/>
            </a:r>
            <a:endParaRPr b="1" sz="7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"/>
          <p:cNvSpPr txBox="1"/>
          <p:nvPr>
            <p:ph idx="3" type="body"/>
          </p:nvPr>
        </p:nvSpPr>
        <p:spPr>
          <a:xfrm>
            <a:off x="48674215" y="6642400"/>
            <a:ext cx="167415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/>
          <a:p>
            <a:pPr indent="0" lvl="1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Noto Sans Symbols"/>
              <a:buNone/>
            </a:pPr>
            <a:r>
              <a:rPr b="1" lang="en-US" sz="7200">
                <a:latin typeface="Lora"/>
                <a:ea typeface="Lora"/>
                <a:cs typeface="Lora"/>
                <a:sym typeface="Lora"/>
              </a:rPr>
              <a:t>Resultado 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647700" lvl="1" marL="101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Noto Sans Symbols"/>
              <a:buNone/>
            </a:pPr>
            <a:r>
              <a:t/>
            </a:r>
            <a:endParaRPr i="0" sz="58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1016000" lvl="0" marL="101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i="0" sz="5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625001" y="6642393"/>
            <a:ext cx="22476000" cy="35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/>
          <a:p>
            <a:pPr indent="-1016000" lvl="0" marL="10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202124"/>
                </a:solidFill>
                <a:highlight>
                  <a:srgbClr val="F8F9FA"/>
                </a:highlight>
                <a:latin typeface="Lora"/>
                <a:ea typeface="Lora"/>
                <a:cs typeface="Lora"/>
                <a:sym typeface="Lora"/>
              </a:rPr>
              <a:t>  </a:t>
            </a:r>
            <a:r>
              <a:rPr b="1" lang="en-US" sz="7200">
                <a:solidFill>
                  <a:srgbClr val="202124"/>
                </a:solidFill>
                <a:highlight>
                  <a:srgbClr val="F8F9FA"/>
                </a:highlight>
                <a:latin typeface="Lora"/>
                <a:ea typeface="Lora"/>
                <a:cs typeface="Lora"/>
                <a:sym typeface="Lora"/>
              </a:rPr>
              <a:t>Visão geral</a:t>
            </a:r>
            <a:endParaRPr b="1" sz="7200">
              <a:solidFill>
                <a:srgbClr val="202124"/>
              </a:solidFill>
              <a:highlight>
                <a:srgbClr val="F8F9FA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5800">
              <a:latin typeface="Lora"/>
              <a:ea typeface="Lora"/>
              <a:cs typeface="Lora"/>
              <a:sym typeface="Lora"/>
            </a:endParaRPr>
          </a:p>
          <a:p>
            <a:pPr indent="-660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00"/>
              <a:buFont typeface="Lora"/>
              <a:buChar char="❏"/>
            </a:pPr>
            <a:r>
              <a:rPr lang="en-US" sz="6800">
                <a:latin typeface="Lora"/>
                <a:ea typeface="Lora"/>
                <a:cs typeface="Lora"/>
                <a:sym typeface="Lora"/>
              </a:rPr>
              <a:t>O presente trabalho tem como objetivo demonstrar e entender, através da análise de sentimentos se os clientes da empresa estavam satisfeitos ou insatisfeitos ao avaliar o produto, através dos comentários de avaliações dos dados de </a:t>
            </a:r>
            <a:r>
              <a:rPr i="1" lang="en-US" sz="6800">
                <a:latin typeface="Lora"/>
                <a:ea typeface="Lora"/>
                <a:cs typeface="Lora"/>
                <a:sym typeface="Lora"/>
              </a:rPr>
              <a:t>NPS 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coletados, para isso foram treinados dois algoritmos para a classificação, um algoritmo de machine learning 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MultinomialNB “scikit-learn” 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e uma rede 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neural recorrente LSTM “Keras”</a:t>
            </a:r>
            <a:endParaRPr sz="6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5800">
              <a:latin typeface="Lora"/>
              <a:ea typeface="Lora"/>
              <a:cs typeface="Lora"/>
              <a:sym typeface="Lora"/>
            </a:endParaRPr>
          </a:p>
          <a:p>
            <a:pPr indent="-660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00"/>
              <a:buFont typeface="Lora"/>
              <a:buChar char="❏"/>
            </a:pPr>
            <a:r>
              <a:rPr b="1" lang="en-US" sz="6800">
                <a:latin typeface="Lora"/>
                <a:ea typeface="Lora"/>
                <a:cs typeface="Lora"/>
                <a:sym typeface="Lora"/>
              </a:rPr>
              <a:t>DADOS UTILIZADOS E ALGORITMOS: 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Foi utilizado uma base de dados</a:t>
            </a:r>
            <a:r>
              <a:rPr b="1" lang="en-US" sz="68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imdb pt-br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 para o treinamento do algoritmo de machine learning e rede neural, e outra base 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NPS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 para a classificação do sentimento:</a:t>
            </a:r>
            <a:endParaRPr sz="6800">
              <a:latin typeface="Lora"/>
              <a:ea typeface="Lora"/>
              <a:cs typeface="Lora"/>
              <a:sym typeface="Lora"/>
            </a:endParaRPr>
          </a:p>
          <a:p>
            <a:pPr indent="-660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Font typeface="Times New Roman"/>
              <a:buChar char="❏"/>
            </a:pPr>
            <a:r>
              <a:rPr b="1" lang="en-US" sz="6800">
                <a:latin typeface="Lora"/>
                <a:ea typeface="Lora"/>
                <a:cs typeface="Lora"/>
                <a:sym typeface="Lora"/>
              </a:rPr>
              <a:t>Avaliações de NPS (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Net Promoter Score</a:t>
            </a:r>
            <a:r>
              <a:rPr b="1" lang="en-US" sz="6800">
                <a:latin typeface="Lora"/>
                <a:ea typeface="Lora"/>
                <a:cs typeface="Lora"/>
                <a:sym typeface="Lora"/>
              </a:rPr>
              <a:t>)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 “Período avaliado”: Avaliação de satisfação do usuário com a plataforma; Fonte: Safeweb Segurança da Informação LTDA. </a:t>
            </a:r>
            <a:endParaRPr sz="6800">
              <a:latin typeface="Lora"/>
              <a:ea typeface="Lora"/>
              <a:cs typeface="Lora"/>
              <a:sym typeface="Lora"/>
            </a:endParaRPr>
          </a:p>
          <a:p>
            <a:pPr indent="-660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Font typeface="Times New Roman"/>
              <a:buChar char="❏"/>
            </a:pPr>
            <a:r>
              <a:rPr b="1" lang="en-US" sz="6800">
                <a:latin typeface="Lora"/>
                <a:ea typeface="Lora"/>
                <a:cs typeface="Lora"/>
                <a:sym typeface="Lora"/>
              </a:rPr>
              <a:t>IMDB PT-BR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: Dataset popularmente utilizado para treinar modelos de classificação de textos, entre “</a:t>
            </a:r>
            <a:r>
              <a:rPr b="1" lang="en-US" sz="6800">
                <a:latin typeface="Lora"/>
                <a:ea typeface="Lora"/>
                <a:cs typeface="Lora"/>
                <a:sym typeface="Lora"/>
              </a:rPr>
              <a:t>positivos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” e “</a:t>
            </a:r>
            <a:r>
              <a:rPr b="1" lang="en-US" sz="6800">
                <a:latin typeface="Lora"/>
                <a:ea typeface="Lora"/>
                <a:cs typeface="Lora"/>
                <a:sym typeface="Lora"/>
              </a:rPr>
              <a:t>negativos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” através de testes. Fonte: Kaggle</a:t>
            </a:r>
            <a:endParaRPr sz="6800">
              <a:latin typeface="Lora"/>
              <a:ea typeface="Lora"/>
              <a:cs typeface="Lora"/>
              <a:sym typeface="Lora"/>
            </a:endParaRPr>
          </a:p>
          <a:p>
            <a:pPr indent="-660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Font typeface="Times New Roman"/>
              <a:buChar char="❏"/>
            </a:pPr>
            <a:r>
              <a:rPr b="1" lang="en-US" sz="6800">
                <a:latin typeface="Lora"/>
                <a:ea typeface="Lora"/>
                <a:cs typeface="Lora"/>
                <a:sym typeface="Lora"/>
              </a:rPr>
              <a:t>MultinomialNB (</a:t>
            </a:r>
            <a:r>
              <a:rPr b="1" i="1" lang="en-US" sz="6800">
                <a:latin typeface="Lora"/>
                <a:ea typeface="Lora"/>
                <a:cs typeface="Lora"/>
                <a:sym typeface="Lora"/>
              </a:rPr>
              <a:t>Naive Bayes</a:t>
            </a:r>
            <a:r>
              <a:rPr b="1" lang="en-US" sz="6800">
                <a:latin typeface="Lora"/>
                <a:ea typeface="Lora"/>
                <a:cs typeface="Lora"/>
                <a:sym typeface="Lora"/>
              </a:rPr>
              <a:t>)</a:t>
            </a:r>
            <a:r>
              <a:rPr lang="en-US" sz="6800">
                <a:latin typeface="Lora"/>
                <a:ea typeface="Lora"/>
                <a:cs typeface="Lora"/>
                <a:sym typeface="Lora"/>
              </a:rPr>
              <a:t>: Algoritmo de classificação probabilística, baseado no teorema de Bayes, que consiste em calcular um conjunto de probabilidades a quantidade de combinações de valores de um conjunto de dados e sua frequência.</a:t>
            </a:r>
            <a:endParaRPr sz="6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5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652" y="1031837"/>
            <a:ext cx="6843358" cy="32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9757" y="303287"/>
            <a:ext cx="2553192" cy="44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1711100" y="756225"/>
            <a:ext cx="9722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b="1" i="0" lang="en-US" sz="15000" u="none" cap="none" strike="noStrike">
                <a:solidFill>
                  <a:srgbClr val="8D3B36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20</a:t>
            </a:r>
            <a:r>
              <a:rPr b="1" lang="en-US" sz="15000">
                <a:solidFill>
                  <a:srgbClr val="8D3B36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22</a:t>
            </a:r>
            <a:r>
              <a:rPr b="1" i="0" lang="en-US" sz="11200" u="none" cap="none" strike="noStrike">
                <a:solidFill>
                  <a:srgbClr val="8D3B36"/>
                </a:solidFill>
                <a:highlight>
                  <a:srgbClr val="FFFFFF"/>
                </a:highlight>
                <a:latin typeface="Oi"/>
                <a:ea typeface="Oi"/>
                <a:cs typeface="Oi"/>
                <a:sym typeface="Oi"/>
              </a:rPr>
              <a:t> </a:t>
            </a:r>
            <a:endParaRPr b="1" i="0" sz="11200" u="none" cap="none" strike="noStrike">
              <a:solidFill>
                <a:srgbClr val="8D3B36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3" name="Google Shape;93;p1"/>
          <p:cNvSpPr txBox="1"/>
          <p:nvPr>
            <p:ph idx="3" type="body"/>
          </p:nvPr>
        </p:nvSpPr>
        <p:spPr>
          <a:xfrm>
            <a:off x="46358070" y="29093667"/>
            <a:ext cx="245001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550" lIns="531150" spcFirstLastPara="1" rIns="531150" wrap="square" tIns="265550">
            <a:noAutofit/>
          </a:bodyPr>
          <a:lstStyle/>
          <a:p>
            <a:pPr indent="-647700" lvl="1" marL="10160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Noto Sans Symbols"/>
              <a:buNone/>
            </a:pPr>
            <a:r>
              <a:rPr b="1" lang="en-US" sz="7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Resultado </a:t>
            </a:r>
            <a:r>
              <a:rPr b="1" lang="en-US" sz="7200">
                <a:latin typeface="Lora"/>
                <a:ea typeface="Lora"/>
                <a:cs typeface="Lora"/>
                <a:sym typeface="Lora"/>
              </a:rPr>
              <a:t>das classificações</a:t>
            </a:r>
            <a:endParaRPr b="1" sz="7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1016000" lvl="0" marL="101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i="0" sz="5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191338" y="2592913"/>
            <a:ext cx="1438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25500" lvl="0" marL="3289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0" i="0" lang="en-US" sz="81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US" sz="5400" u="none">
                <a:solidFill>
                  <a:schemeClr val="dk1"/>
                </a:solidFill>
              </a:rPr>
              <a:t>ricardosmdemello@gmail.com</a:t>
            </a: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3277" y="1031825"/>
            <a:ext cx="9385325" cy="32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3809" y="826650"/>
            <a:ext cx="6843350" cy="369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47966" y="31009477"/>
            <a:ext cx="19840875" cy="11460433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2437" y="24400724"/>
            <a:ext cx="17193300" cy="17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83367" y="8661272"/>
            <a:ext cx="14879486" cy="135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0.4827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48674213" y="8661275"/>
            <a:ext cx="21188400" cy="20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60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800"/>
              <a:buFont typeface="Lora"/>
              <a:buChar char="❏"/>
            </a:pP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MultinomialNB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obteve-se a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assertividade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acurácia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resultando </a:t>
            </a:r>
            <a:r>
              <a:rPr lang="en-US" sz="68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0.9143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enquanto para a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rede neural LSTM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obteve-se a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assertividade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 </a:t>
            </a:r>
            <a:r>
              <a:rPr lang="en-US" sz="68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0.8088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Após a análise das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acurácias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apresentas, percebeu-se que o modelo de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classificação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mais eficiente para ser utilizado para este tipo de trabalho foi o modelo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MultinomialNB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já que sua pontuação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fscore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(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média harmônica ponderada da precisão e recordação, onde uma pontuação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fscore 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 atinge seu </a:t>
            </a:r>
            <a:r>
              <a:rPr b="1"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melhor 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valor em </a:t>
            </a:r>
            <a:r>
              <a:rPr i="1" lang="en-US" sz="6800" u="sng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 e </a:t>
            </a:r>
            <a:r>
              <a:rPr i="1" lang="en-US" sz="6800" u="sng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 para o </a:t>
            </a:r>
            <a:r>
              <a:rPr b="1"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pior </a:t>
            </a:r>
            <a:r>
              <a:rPr i="1" lang="en-US" sz="6800">
                <a:solidFill>
                  <a:srgbClr val="212529"/>
                </a:solidFill>
                <a:latin typeface="Lora"/>
                <a:ea typeface="Lora"/>
                <a:cs typeface="Lora"/>
                <a:sym typeface="Lora"/>
              </a:rPr>
              <a:t>valor.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 obteve sua precisão em </a:t>
            </a:r>
            <a:r>
              <a:rPr lang="en-US" sz="68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0.9123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enquanto para o modelo de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rede neural recorrente LSTM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obteve sua pontuação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fscore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em 0.4827, concluindo então que o modelo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MultinomialNB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seria o mais indicado, já que obteve a melhor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assertividade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em seus resultados durante a </a:t>
            </a:r>
            <a:r>
              <a:rPr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classificação 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dos dados de </a:t>
            </a:r>
            <a:r>
              <a:rPr b="1" i="1"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NPS</a:t>
            </a:r>
            <a:r>
              <a:rPr lang="en-US" sz="6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68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