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7" r:id="rId3"/>
    <p:sldId id="260" r:id="rId5"/>
    <p:sldId id="628" r:id="rId6"/>
    <p:sldId id="627" r:id="rId7"/>
    <p:sldId id="626" r:id="rId8"/>
    <p:sldId id="619" r:id="rId9"/>
  </p:sldIdLst>
  <p:sldSz cx="6858000" cy="5147945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065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0965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3865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9903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193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626E73"/>
    <a:srgbClr val="7D8C92"/>
    <a:srgbClr val="16181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9"/>
    <p:restoredTop sz="93359" autoAdjust="0"/>
  </p:normalViewPr>
  <p:slideViewPr>
    <p:cSldViewPr snapToGrid="0" snapToObjects="1">
      <p:cViewPr>
        <p:scale>
          <a:sx n="125" d="100"/>
          <a:sy n="125" d="100"/>
        </p:scale>
        <p:origin x="3906" y="324"/>
      </p:cViewPr>
      <p:guideLst>
        <p:guide orient="horz" pos="162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CB831-621B-B447-BA05-33BBB51106E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8AFF9-521A-A140-89FE-20F54EFA29C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065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965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65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03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193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19138"/>
            <a:ext cx="47974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9299"/>
            <a:ext cx="5829300" cy="110354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7349"/>
            <a:ext cx="48006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201262"/>
            <a:ext cx="61722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6169"/>
            <a:ext cx="1543050" cy="4392708"/>
          </a:xfrm>
          <a:prstGeom prst="rect">
            <a:avLst/>
          </a:prstGeo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6169"/>
            <a:ext cx="4514850" cy="439270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Layout Personalizado">
  <p:cSld name="4_Layout Personalizad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2996953" y="2033582"/>
            <a:ext cx="2646759" cy="5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900" marR="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  <a:defRPr sz="15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body" idx="1"/>
          </p:nvPr>
        </p:nvSpPr>
        <p:spPr>
          <a:xfrm>
            <a:off x="0" y="2411969"/>
            <a:ext cx="6858000" cy="5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900" marR="0" lvl="0" indent="-171450" algn="ctr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1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01262"/>
            <a:ext cx="61722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8236"/>
            <a:ext cx="5829300" cy="1022502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2055"/>
            <a:ext cx="58293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0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09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38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613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9903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193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1262"/>
            <a:ext cx="3028950" cy="339761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1262"/>
            <a:ext cx="3028950" cy="339761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52401"/>
            <a:ext cx="3030141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165" indent="0">
              <a:buNone/>
              <a:defRPr sz="140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130" indent="0">
              <a:buNone/>
              <a:defRPr sz="1200" b="1"/>
            </a:lvl7pPr>
            <a:lvl8pPr marL="2399030" indent="0">
              <a:buNone/>
              <a:defRPr sz="1200" b="1"/>
            </a:lvl8pPr>
            <a:lvl9pPr marL="2741930" indent="0">
              <a:buNone/>
              <a:defRPr sz="1200" b="1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632667"/>
            <a:ext cx="3030141" cy="296621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5" y="1152401"/>
            <a:ext cx="3031331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165" indent="0">
              <a:buNone/>
              <a:defRPr sz="140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130" indent="0">
              <a:buNone/>
              <a:defRPr sz="1200" b="1"/>
            </a:lvl7pPr>
            <a:lvl8pPr marL="2399030" indent="0">
              <a:buNone/>
              <a:defRPr sz="1200" b="1"/>
            </a:lvl8pPr>
            <a:lvl9pPr marL="2741930" indent="0">
              <a:buNone/>
              <a:defRPr sz="1200" b="1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5" y="1632667"/>
            <a:ext cx="3031331" cy="296621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6" y="204983"/>
            <a:ext cx="2256235" cy="872345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3" y="204977"/>
            <a:ext cx="3833813" cy="43939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6" y="1077328"/>
            <a:ext cx="2256235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165" indent="0">
              <a:buNone/>
              <a:defRPr sz="800"/>
            </a:lvl3pPr>
            <a:lvl4pPr marL="1028065" indent="0">
              <a:buNone/>
              <a:defRPr sz="700"/>
            </a:lvl4pPr>
            <a:lvl5pPr marL="1370965" indent="0">
              <a:buNone/>
              <a:defRPr sz="700"/>
            </a:lvl5pPr>
            <a:lvl6pPr marL="1713865" indent="0">
              <a:buNone/>
              <a:defRPr sz="700"/>
            </a:lvl6pPr>
            <a:lvl7pPr marL="2056130" indent="0">
              <a:buNone/>
              <a:defRPr sz="700"/>
            </a:lvl7pPr>
            <a:lvl8pPr marL="2399030" indent="0">
              <a:buNone/>
              <a:defRPr sz="700"/>
            </a:lvl8pPr>
            <a:lvl9pPr marL="2741930" indent="0">
              <a:buNone/>
              <a:defRPr sz="700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3784"/>
            <a:ext cx="4114800" cy="425447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60007"/>
            <a:ext cx="41148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165" indent="0">
              <a:buNone/>
              <a:defRPr sz="1800"/>
            </a:lvl3pPr>
            <a:lvl4pPr marL="1028065" indent="0">
              <a:buNone/>
              <a:defRPr sz="1500"/>
            </a:lvl4pPr>
            <a:lvl5pPr marL="1370965" indent="0">
              <a:buNone/>
              <a:defRPr sz="1500"/>
            </a:lvl5pPr>
            <a:lvl6pPr marL="1713865" indent="0">
              <a:buNone/>
              <a:defRPr sz="1500"/>
            </a:lvl6pPr>
            <a:lvl7pPr marL="2056130" indent="0">
              <a:buNone/>
              <a:defRPr sz="1500"/>
            </a:lvl7pPr>
            <a:lvl8pPr marL="2399030" indent="0">
              <a:buNone/>
              <a:defRPr sz="1500"/>
            </a:lvl8pPr>
            <a:lvl9pPr marL="274193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9237"/>
            <a:ext cx="41148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165" indent="0">
              <a:buNone/>
              <a:defRPr sz="800"/>
            </a:lvl3pPr>
            <a:lvl4pPr marL="1028065" indent="0">
              <a:buNone/>
              <a:defRPr sz="700"/>
            </a:lvl4pPr>
            <a:lvl5pPr marL="1370965" indent="0">
              <a:buNone/>
              <a:defRPr sz="700"/>
            </a:lvl5pPr>
            <a:lvl6pPr marL="1713865" indent="0">
              <a:buNone/>
              <a:defRPr sz="700"/>
            </a:lvl6pPr>
            <a:lvl7pPr marL="2056130" indent="0">
              <a:buNone/>
              <a:defRPr sz="700"/>
            </a:lvl7pPr>
            <a:lvl8pPr marL="2399030" indent="0">
              <a:buNone/>
              <a:defRPr sz="700"/>
            </a:lvl8pPr>
            <a:lvl9pPr marL="2741930" indent="0">
              <a:buNone/>
              <a:defRPr sz="700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fiap_elemento2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13"/>
            <a:ext cx="9164044" cy="515477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 vert="horz" lIns="68544" tIns="34272" rIns="68544" bIns="34272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1262"/>
            <a:ext cx="6172200" cy="3397616"/>
          </a:xfrm>
          <a:prstGeom prst="rect">
            <a:avLst/>
          </a:prstGeom>
        </p:spPr>
        <p:txBody>
          <a:bodyPr vert="horz" lIns="68544" tIns="34272" rIns="68544" bIns="34272" rtlCol="0">
            <a:normAutofit/>
          </a:bodyPr>
          <a:lstStyle/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 vert="horz" lIns="68544" tIns="34272" rIns="68544" bIns="3427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695D4-C2E3-524A-A154-E603606493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 vert="horz" lIns="68544" tIns="34272" rIns="68544" bIns="3427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 vert="horz" lIns="68544" tIns="34272" rIns="68544" bIns="3427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CFD00-10A0-8A42-BC0C-7FB4973ACCF2}" type="slidenum">
              <a:rPr lang="en-US" smtClean="0"/>
            </a:fld>
            <a:endParaRPr lang="en-US"/>
          </a:p>
        </p:txBody>
      </p:sp>
      <p:pic>
        <p:nvPicPr>
          <p:cNvPr id="14" name="Picture 6" descr="fiap_element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1191" y="-379936"/>
            <a:ext cx="10040798" cy="5647950"/>
          </a:xfrm>
          <a:prstGeom prst="rect">
            <a:avLst/>
          </a:prstGeom>
        </p:spPr>
      </p:pic>
      <p:grpSp>
        <p:nvGrpSpPr>
          <p:cNvPr id="13" name="Group 6"/>
          <p:cNvGrpSpPr/>
          <p:nvPr userDrawn="1"/>
        </p:nvGrpSpPr>
        <p:grpSpPr>
          <a:xfrm>
            <a:off x="5806890" y="149061"/>
            <a:ext cx="884670" cy="138982"/>
            <a:chOff x="7919542" y="328894"/>
            <a:chExt cx="957000" cy="150345"/>
          </a:xfrm>
        </p:grpSpPr>
        <p:pic>
          <p:nvPicPr>
            <p:cNvPr id="15" name="Imagem 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16" name="Picture 9" descr="mba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895" indent="-213995" algn="l" defTabSz="342900" rtl="0" eaLnBrk="1" latinLnBrk="0" hangingPunct="1">
        <a:spcBef>
          <a:spcPct val="20000"/>
        </a:spcBef>
        <a:buFont typeface="Arial" panose="020B060402020202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6615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515" indent="-171450" algn="l" defTabSz="3429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indent="-171450" algn="l" defTabSz="342900" rtl="0" eaLnBrk="1" latinLnBrk="0" hangingPunct="1">
        <a:spcBef>
          <a:spcPct val="20000"/>
        </a:spcBef>
        <a:buFont typeface="Arial" panose="020B060402020202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68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8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48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38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65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3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03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93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.xml"/><Relationship Id="rId7" Type="http://schemas.openxmlformats.org/officeDocument/2006/relationships/hyperlink" Target="https://www.loom.com/share/5e4a58ddc6dd4467b5fb96d416529b26" TargetMode="External"/><Relationship Id="rId6" Type="http://schemas.openxmlformats.org/officeDocument/2006/relationships/hyperlink" Target="https://www.loom.com/screen-recorder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www.loom.com/share/196f436a33984339878cadd144dbb4b9" TargetMode="External"/><Relationship Id="rId3" Type="http://schemas.openxmlformats.org/officeDocument/2006/relationships/hyperlink" Target="https://www.loom.com/screen-recorder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>
            <a:spLocks noGrp="1"/>
          </p:cNvSpPr>
          <p:nvPr>
            <p:ph type="body" idx="1"/>
          </p:nvPr>
        </p:nvSpPr>
        <p:spPr>
          <a:xfrm>
            <a:off x="1037880" y="2085811"/>
            <a:ext cx="3709647" cy="14863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EQUIPE: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Ricardo Lacerda: RM343169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  <a:cs typeface="Calibri" panose="020F0502020204030204"/>
              </a:rPr>
              <a:t>Gabriel Batalha: RM343023 </a:t>
            </a:r>
            <a:endParaRPr lang="pt-BR" dirty="0">
              <a:solidFill>
                <a:srgbClr val="FF0000"/>
              </a:solidFill>
              <a:cs typeface="Calibri" panose="020F0502020204030204"/>
            </a:endParaRPr>
          </a:p>
          <a:p>
            <a:r>
              <a:rPr lang="pt-BR" dirty="0">
                <a:solidFill>
                  <a:srgbClr val="FF0000"/>
                </a:solidFill>
                <a:cs typeface="Calibri" panose="020F0502020204030204"/>
              </a:rPr>
              <a:t>Marcos Porto: RM343447</a:t>
            </a:r>
            <a:endParaRPr lang="pt-BR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154" name="Google Shape;154;p41"/>
          <p:cNvSpPr txBox="1"/>
          <p:nvPr/>
        </p:nvSpPr>
        <p:spPr>
          <a:xfrm>
            <a:off x="1436690" y="4654865"/>
            <a:ext cx="3430190" cy="42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371600" lvl="4" algn="r">
              <a:buClr>
                <a:srgbClr val="D9D9D9"/>
              </a:buClr>
              <a:buSzPts val="1200"/>
            </a:pPr>
            <a:r>
              <a:rPr lang="en-US" sz="9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Profª.</a:t>
            </a:r>
            <a:r>
              <a:rPr lang="pt-BR" altLang="en-US" sz="9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ESP.</a:t>
            </a:r>
            <a:r>
              <a:rPr lang="en-US" sz="9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altLang="en-US" sz="9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Lucas Simões Maistro</a:t>
            </a:r>
            <a:endParaRPr sz="900" b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lvl="4" algn="r">
              <a:spcBef>
                <a:spcPts val="180"/>
              </a:spcBef>
              <a:buClr>
                <a:srgbClr val="D9D9D9"/>
              </a:buClr>
              <a:buSzPts val="1200"/>
            </a:pPr>
            <a:r>
              <a:rPr lang="pt-BR" sz="900" dirty="0" err="1"/>
              <a:t>proflucas.maistro@fiap.com.br</a:t>
            </a:r>
            <a:endParaRPr sz="9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-90805" y="922480"/>
            <a:ext cx="6858000" cy="628650"/>
          </a:xfrm>
          <a:prstGeom prst="rect">
            <a:avLst/>
          </a:prstGeom>
          <a:noFill/>
        </p:spPr>
        <p:txBody>
          <a:bodyPr wrap="square" lIns="91380" tIns="45690" rIns="91380" bIns="45690" rtlCol="0">
            <a:spAutoFit/>
          </a:bodyPr>
          <a:lstStyle/>
          <a:p>
            <a:pPr algn="ctr"/>
            <a:r>
              <a:rPr lang="pt-BR" altLang="en-US" sz="3500" dirty="0">
                <a:solidFill>
                  <a:srgbClr val="626E73"/>
                </a:solidFill>
                <a:latin typeface="Gotham HTF Light"/>
                <a:cs typeface="Gotham HTF Light"/>
              </a:rPr>
              <a:t>CLOUD AZURE</a:t>
            </a:r>
            <a:endParaRPr lang="pt-BR" altLang="en-US" sz="3500" dirty="0">
              <a:solidFill>
                <a:srgbClr val="626E73"/>
              </a:solidFill>
              <a:latin typeface="Gotham HTF Light"/>
              <a:cs typeface="Gotham HTF Light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265076" y="2344881"/>
            <a:ext cx="444501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1;p44"/>
          <p:cNvSpPr txBox="1"/>
          <p:nvPr/>
        </p:nvSpPr>
        <p:spPr>
          <a:xfrm>
            <a:off x="286747" y="1606560"/>
            <a:ext cx="6320118" cy="19351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0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165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065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0965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3865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6130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1930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 panose="020B0604020202020204"/>
              <a:buAutoNum type="arabicParenR"/>
            </a:pPr>
            <a:r>
              <a:rPr lang="pt-BR" sz="2000" dirty="0"/>
              <a:t>Entregar Diagrama de Arquitetura de Solução Azure		</a:t>
            </a: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 panose="020B0604020202020204"/>
              <a:buAutoNum type="arabicParenR"/>
            </a:pPr>
            <a:r>
              <a:rPr lang="pt-BR" sz="2000" dirty="0"/>
              <a:t>Explicar a solução bem como os serviços se comunicam	</a:t>
            </a: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 panose="020B0604020202020204"/>
              <a:buAutoNum type="arabicParenR"/>
            </a:pP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 panose="020B0604020202020204"/>
              <a:buAutoNum type="arabicParenR"/>
            </a:pPr>
            <a:r>
              <a:rPr lang="pt-BR" sz="2000" dirty="0"/>
              <a:t>Apresentar Solução funcionando na Azure	</a:t>
            </a:r>
            <a:endParaRPr lang="pt-BR" sz="2000" dirty="0"/>
          </a:p>
        </p:txBody>
      </p:sp>
      <p:sp>
        <p:nvSpPr>
          <p:cNvPr id="8" name="TextBox 5"/>
          <p:cNvSpPr txBox="1"/>
          <p:nvPr/>
        </p:nvSpPr>
        <p:spPr>
          <a:xfrm>
            <a:off x="17806" y="419277"/>
            <a:ext cx="6858000" cy="630942"/>
          </a:xfrm>
          <a:prstGeom prst="rect">
            <a:avLst/>
          </a:prstGeom>
          <a:noFill/>
        </p:spPr>
        <p:txBody>
          <a:bodyPr wrap="square" lIns="91380" tIns="45690" rIns="91380" bIns="45690" rtlCol="0">
            <a:spAutoFit/>
          </a:bodyPr>
          <a:lstStyle/>
          <a:p>
            <a:pPr algn="ctr"/>
            <a:r>
              <a:rPr lang="en-US" sz="3500" dirty="0">
                <a:solidFill>
                  <a:srgbClr val="626E73"/>
                </a:solidFill>
                <a:latin typeface="Gotham HTF Light"/>
                <a:cs typeface="Gotham HTF Light"/>
              </a:rPr>
              <a:t> INSTRUÇÕES</a:t>
            </a:r>
            <a:endParaRPr lang="en-US" sz="3500" dirty="0">
              <a:solidFill>
                <a:srgbClr val="626E73"/>
              </a:solidFill>
              <a:latin typeface="Gotham HTF Light"/>
              <a:cs typeface="Gotham HTF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/>
          <p:nvPr/>
        </p:nvSpPr>
        <p:spPr>
          <a:xfrm>
            <a:off x="539553" y="260648"/>
            <a:ext cx="50853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pt-BR" sz="2400" dirty="0">
                <a:solidFill>
                  <a:srgbClr val="626E73"/>
                </a:solidFill>
                <a:latin typeface="Gotham HTF Light"/>
                <a:ea typeface="+mn-ea"/>
              </a:rPr>
              <a:t>1 – </a:t>
            </a:r>
            <a:r>
              <a:rPr lang="pt-BR" sz="2400" dirty="0">
                <a:solidFill>
                  <a:srgbClr val="626E73"/>
                </a:solidFill>
                <a:latin typeface="Gotham HTF Light"/>
                <a:ea typeface="+mn-ea"/>
                <a:sym typeface="+mn-ea"/>
              </a:rPr>
              <a:t>Entregar Diagrama de Arquitetura de Solução Azure	</a:t>
            </a:r>
            <a:endParaRPr lang="pt-BR" sz="2400" dirty="0">
              <a:solidFill>
                <a:srgbClr val="626E73"/>
              </a:solidFill>
              <a:latin typeface="Gotham HTF Light"/>
              <a:ea typeface="+mn-e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06890" y="149061"/>
            <a:ext cx="884670" cy="138982"/>
            <a:chOff x="7919542" y="328894"/>
            <a:chExt cx="957000" cy="150345"/>
          </a:xfrm>
        </p:grpSpPr>
        <p:pic>
          <p:nvPicPr>
            <p:cNvPr id="19" name="Imagem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21" name="Picture 20" descr="mb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  <p:pic>
        <p:nvPicPr>
          <p:cNvPr id="5" name="Imagem 4" descr="topologia-v0.drawi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5" y="948690"/>
            <a:ext cx="5464810" cy="356362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96595" y="4512310"/>
            <a:ext cx="5465445" cy="245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44000"/>
              </a:srgbClr>
            </a:outerShdw>
            <a:softEdge rad="381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/>
            <a:r>
              <a:rPr lang="pt-BR" sz="1000" b="1" i="1" dirty="0">
                <a:solidFill>
                  <a:srgbClr val="1D1C1D"/>
                </a:solidFill>
                <a:latin typeface="Slack-Lato"/>
              </a:rPr>
              <a:t>Azure Cloud - </a:t>
            </a:r>
            <a:r>
              <a:rPr lang="pt-BR" sz="1000" i="1" dirty="0" smtClean="0">
                <a:solidFill>
                  <a:srgbClr val="1D1C1D"/>
                </a:solidFill>
                <a:latin typeface="Slack-Lato"/>
                <a:sym typeface="+mn-ea"/>
              </a:rPr>
              <a:t>Topologia Estrutural Monitoramento de </a:t>
            </a:r>
            <a:r>
              <a:rPr lang="pt-BR" sz="1000" i="1" dirty="0" err="1" smtClean="0">
                <a:solidFill>
                  <a:srgbClr val="1D1C1D"/>
                </a:solidFill>
                <a:latin typeface="Slack-Lato"/>
                <a:sym typeface="+mn-ea"/>
              </a:rPr>
              <a:t>Drones</a:t>
            </a:r>
            <a:endParaRPr lang="pt-BR" sz="1000" b="1" i="1" dirty="0">
              <a:solidFill>
                <a:srgbClr val="1D1C1D"/>
              </a:solidFill>
              <a:latin typeface="Slack-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/>
          <p:nvPr/>
        </p:nvSpPr>
        <p:spPr>
          <a:xfrm>
            <a:off x="539552" y="260648"/>
            <a:ext cx="547576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algn="l"/>
            <a:r>
              <a:rPr lang="pt-BR" sz="2400" dirty="0">
                <a:solidFill>
                  <a:srgbClr val="626E73"/>
                </a:solidFill>
                <a:latin typeface="Gotham HTF Light"/>
              </a:rPr>
              <a:t>2 – </a:t>
            </a:r>
            <a:r>
              <a:rPr lang="pt-BR" sz="2400" dirty="0">
                <a:solidFill>
                  <a:srgbClr val="626E73"/>
                </a:solidFill>
                <a:latin typeface="Gotham HTF Light"/>
                <a:sym typeface="+mn-ea"/>
              </a:rPr>
              <a:t>Explicar a solução bem como os serviços se comunicam</a:t>
            </a:r>
            <a:endParaRPr lang="pt-BR" sz="2400" dirty="0">
              <a:solidFill>
                <a:srgbClr val="626E73"/>
              </a:solidFill>
              <a:latin typeface="Gotham HTF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06890" y="149061"/>
            <a:ext cx="884670" cy="138982"/>
            <a:chOff x="7919542" y="328894"/>
            <a:chExt cx="957000" cy="150345"/>
          </a:xfrm>
        </p:grpSpPr>
        <p:pic>
          <p:nvPicPr>
            <p:cNvPr id="19" name="Imagem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21" name="Picture 20" descr="mb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920648" y="4982107"/>
          <a:ext cx="5461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Objeto de Shell de Gerenciador" showAsIcon="1" r:id="rId3" imgW="628650" imgH="504825" progId="Package">
                  <p:embed/>
                </p:oleObj>
              </mc:Choice>
              <mc:Fallback>
                <p:oleObj name="Objeto de Shell de Gerenciador" showAsIcon="1" r:id="rId3" imgW="628650" imgH="504825" progId="Package">
                  <p:embed/>
                  <p:pic>
                    <p:nvPicPr>
                      <p:cNvPr id="0" name="Imagem 10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0648" y="4982107"/>
                        <a:ext cx="54610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1056005"/>
            <a:ext cx="5643245" cy="303657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717550" y="4092575"/>
            <a:ext cx="5643245" cy="245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44000"/>
              </a:srgbClr>
            </a:outerShdw>
            <a:softEdge rad="381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/>
            <a:r>
              <a:rPr lang="pt-BR" sz="1000" b="1" i="1" dirty="0">
                <a:solidFill>
                  <a:srgbClr val="1D1C1D"/>
                </a:solidFill>
                <a:latin typeface="Slack-Lato"/>
              </a:rPr>
              <a:t>Cloud9 - </a:t>
            </a:r>
            <a:r>
              <a:rPr lang="pt-BR" sz="1000" i="1" dirty="0" smtClean="0">
                <a:solidFill>
                  <a:srgbClr val="1D1C1D"/>
                </a:solidFill>
                <a:latin typeface="Slack-Lato"/>
                <a:sym typeface="+mn-ea"/>
              </a:rPr>
              <a:t>Topologia Estrutural Monitoramento de </a:t>
            </a:r>
            <a:r>
              <a:rPr lang="pt-BR" sz="1000" i="1" dirty="0" err="1" smtClean="0">
                <a:solidFill>
                  <a:srgbClr val="1D1C1D"/>
                </a:solidFill>
                <a:latin typeface="Slack-Lato"/>
                <a:sym typeface="+mn-ea"/>
              </a:rPr>
              <a:t>Drones</a:t>
            </a:r>
            <a:endParaRPr lang="pt-BR" sz="1000" b="1" i="1" dirty="0">
              <a:solidFill>
                <a:srgbClr val="1D1C1D"/>
              </a:solidFill>
              <a:latin typeface="Slack-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/>
          <p:nvPr/>
        </p:nvSpPr>
        <p:spPr>
          <a:xfrm>
            <a:off x="539552" y="260648"/>
            <a:ext cx="547576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algn="l"/>
            <a:r>
              <a:rPr lang="pt-BR" sz="2400" dirty="0">
                <a:solidFill>
                  <a:srgbClr val="626E73"/>
                </a:solidFill>
                <a:latin typeface="Gotham HTF Light"/>
              </a:rPr>
              <a:t>2 – </a:t>
            </a:r>
            <a:r>
              <a:rPr lang="pt-BR" sz="2400" dirty="0">
                <a:solidFill>
                  <a:srgbClr val="626E73"/>
                </a:solidFill>
                <a:latin typeface="Gotham HTF Light"/>
                <a:sym typeface="+mn-ea"/>
              </a:rPr>
              <a:t>Explicar a solução bem como os serviços se comunicam</a:t>
            </a:r>
            <a:endParaRPr lang="pt-BR" sz="2400" dirty="0">
              <a:solidFill>
                <a:srgbClr val="626E73"/>
              </a:solidFill>
              <a:latin typeface="Gotham HTF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06890" y="149061"/>
            <a:ext cx="884670" cy="138982"/>
            <a:chOff x="7919542" y="328894"/>
            <a:chExt cx="957000" cy="150345"/>
          </a:xfrm>
        </p:grpSpPr>
        <p:pic>
          <p:nvPicPr>
            <p:cNvPr id="19" name="Imagem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21" name="Picture 20" descr="mb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920648" y="4982107"/>
          <a:ext cx="5461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Objeto de Shell de Gerenciador" showAsIcon="1" r:id="rId3" imgW="628650" imgH="504825" progId="Package">
                  <p:embed/>
                </p:oleObj>
              </mc:Choice>
              <mc:Fallback>
                <p:oleObj name="Objeto de Shell de Gerenciador" showAsIcon="1" r:id="rId3" imgW="628650" imgH="504825" progId="Package">
                  <p:embed/>
                  <p:pic>
                    <p:nvPicPr>
                      <p:cNvPr id="0" name="Imagem 10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0648" y="4982107"/>
                        <a:ext cx="54610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ângulo 10"/>
          <p:cNvSpPr/>
          <p:nvPr/>
        </p:nvSpPr>
        <p:spPr>
          <a:xfrm>
            <a:off x="724535" y="4000500"/>
            <a:ext cx="5408930" cy="245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40000" dist="20000" dir="5400000" rotWithShape="0">
              <a:srgbClr val="000000">
                <a:alpha val="44000"/>
              </a:srgbClr>
            </a:outerShdw>
            <a:softEdge rad="381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/>
            <a:r>
              <a:rPr lang="pt-BR" sz="1000" b="1" i="1" dirty="0">
                <a:solidFill>
                  <a:srgbClr val="1D1C1D"/>
                </a:solidFill>
                <a:latin typeface="Slack-Lato"/>
              </a:rPr>
              <a:t>Azure Cloud - </a:t>
            </a:r>
            <a:r>
              <a:rPr lang="pt-BR" sz="1000" i="1" dirty="0" smtClean="0">
                <a:solidFill>
                  <a:srgbClr val="1D1C1D"/>
                </a:solidFill>
                <a:latin typeface="Slack-Lato"/>
                <a:sym typeface="+mn-ea"/>
              </a:rPr>
              <a:t>Topologia Estrutural Monitoramento de </a:t>
            </a:r>
            <a:r>
              <a:rPr lang="pt-BR" sz="1000" i="1" dirty="0" err="1" smtClean="0">
                <a:solidFill>
                  <a:srgbClr val="1D1C1D"/>
                </a:solidFill>
                <a:latin typeface="Slack-Lato"/>
                <a:sym typeface="+mn-ea"/>
              </a:rPr>
              <a:t>Drones</a:t>
            </a:r>
            <a:endParaRPr lang="pt-BR" sz="1000" b="1" i="1" dirty="0">
              <a:solidFill>
                <a:srgbClr val="1D1C1D"/>
              </a:solidFill>
              <a:latin typeface="Slack-Lato"/>
            </a:endParaRPr>
          </a:p>
        </p:txBody>
      </p:sp>
      <p:pic>
        <p:nvPicPr>
          <p:cNvPr id="3" name="Imagem 2" descr="topologia-v1.drawi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08355"/>
            <a:ext cx="6858000" cy="3192145"/>
          </a:xfrm>
          <a:prstGeom prst="rect">
            <a:avLst/>
          </a:prstGeom>
        </p:spPr>
      </p:pic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724535" y="4245610"/>
          <a:ext cx="5393690" cy="84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70"/>
                <a:gridCol w="3741420"/>
              </a:tblGrid>
              <a:tr h="304800">
                <a:tc>
                  <a:txBody>
                    <a:bodyPr/>
                    <a:p>
                      <a:pPr algn="ctr"/>
                      <a:r>
                        <a:rPr lang="pt-BR" sz="1400" dirty="0"/>
                        <a:t>PLATAFORMA</a:t>
                      </a:r>
                      <a:endParaRPr lang="pt-BR" sz="1400" dirty="0"/>
                    </a:p>
                  </a:txBody>
                  <a:tcPr marL="91355" marR="91355" marT="45678" marB="45678"/>
                </a:tc>
                <a:tc>
                  <a:txBody>
                    <a:bodyPr/>
                    <a:p>
                      <a:pPr algn="ctr"/>
                      <a:r>
                        <a:rPr lang="pt-BR" sz="1400" dirty="0"/>
                        <a:t>LINK</a:t>
                      </a:r>
                      <a:endParaRPr lang="pt-BR" sz="1400" dirty="0"/>
                    </a:p>
                  </a:txBody>
                  <a:tcPr marL="91355" marR="91355" marT="45678" marB="45678"/>
                </a:tc>
              </a:tr>
              <a:tr h="535940">
                <a:tc>
                  <a:txBody>
                    <a:bodyPr/>
                    <a:p>
                      <a:pPr algn="ctr"/>
                      <a:r>
                        <a:rPr lang="pt-BR" sz="1400" dirty="0">
                          <a:hlinkClick r:id="rId6"/>
                        </a:rPr>
                        <a:t>https://www.loom.com/screen-recorder</a:t>
                      </a:r>
                      <a:endParaRPr lang="pt-BR" sz="1400" dirty="0"/>
                    </a:p>
                  </a:txBody>
                  <a:tcPr marL="91355" marR="91355" marT="45678" marB="45678"/>
                </a:tc>
                <a:tc>
                  <a:txBody>
                    <a:bodyPr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hlinkClick r:id="rId7" tooltip="" action="ppaction://hlinkfile"/>
                        </a:rPr>
                        <a:t>https://www.loom.com/share/5e4a58ddc6dd4467b5fb96d416529b26</a:t>
                      </a:r>
                      <a:endParaRPr lang="en-US" sz="1400" dirty="0"/>
                    </a:p>
                  </a:txBody>
                  <a:tcPr marL="91355" marR="91355" marT="45678" marB="45678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/>
          <p:nvPr/>
        </p:nvSpPr>
        <p:spPr>
          <a:xfrm>
            <a:off x="539552" y="260648"/>
            <a:ext cx="547576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pt-BR" sz="2400" dirty="0">
                <a:solidFill>
                  <a:srgbClr val="626E73"/>
                </a:solidFill>
                <a:latin typeface="Gotham HTF Light"/>
              </a:rPr>
              <a:t>3 – </a:t>
            </a:r>
            <a:r>
              <a:rPr lang="pt-BR" sz="2400" dirty="0">
                <a:solidFill>
                  <a:srgbClr val="626E73"/>
                </a:solidFill>
                <a:latin typeface="Gotham HTF Light"/>
                <a:sym typeface="+mn-ea"/>
              </a:rPr>
              <a:t>Apresentar Solução funcionando na Azure</a:t>
            </a:r>
            <a:endParaRPr lang="pt-BR" sz="2400" dirty="0">
              <a:solidFill>
                <a:srgbClr val="626E73"/>
              </a:solidFill>
              <a:latin typeface="Gotham HTF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06890" y="149061"/>
            <a:ext cx="884670" cy="138982"/>
            <a:chOff x="7919542" y="328894"/>
            <a:chExt cx="957000" cy="150345"/>
          </a:xfrm>
        </p:grpSpPr>
        <p:pic>
          <p:nvPicPr>
            <p:cNvPr id="19" name="Imagem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21" name="Picture 20" descr="mb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209853" y="1343385"/>
          <a:ext cx="6438265" cy="229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238"/>
                <a:gridCol w="4466057"/>
              </a:tblGrid>
              <a:tr h="37049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PLATAFORMA</a:t>
                      </a:r>
                      <a:endParaRPr lang="pt-BR" sz="1400" dirty="0"/>
                    </a:p>
                  </a:txBody>
                  <a:tcPr marL="91355" marR="91355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LINK</a:t>
                      </a:r>
                      <a:endParaRPr lang="pt-BR" sz="1400" dirty="0"/>
                    </a:p>
                  </a:txBody>
                  <a:tcPr marL="91355" marR="91355" marT="45678" marB="45678"/>
                </a:tc>
              </a:tr>
              <a:tr h="960036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  <a:p>
                      <a:pPr algn="ctr"/>
                      <a:r>
                        <a:rPr lang="pt-BR" sz="1400" dirty="0">
                          <a:hlinkClick r:id="rId3"/>
                        </a:rPr>
                        <a:t>https://www.loom.com/screen-recorder</a:t>
                      </a:r>
                      <a:r>
                        <a:rPr lang="pt-BR" sz="1400" dirty="0"/>
                        <a:t> </a:t>
                      </a:r>
                      <a:endParaRPr lang="pt-BR" sz="1400" dirty="0"/>
                    </a:p>
                  </a:txBody>
                  <a:tcPr marL="91355" marR="91355" marT="45678" marB="45678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hlinkClick r:id="rId4" tooltip="" action="ppaction://hlinkfile"/>
                        </a:rPr>
                        <a:t>https://www.loom.com/share/196f436a33984339878cadd144dbb4b9</a:t>
                      </a:r>
                      <a:endParaRPr lang="en-US" sz="1400" dirty="0"/>
                    </a:p>
                  </a:txBody>
                  <a:tcPr marL="91355" marR="91355" marT="45678" marB="45678"/>
                </a:tc>
              </a:tr>
              <a:tr h="960036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400" dirty="0"/>
                        <a:t>GitHub</a:t>
                      </a:r>
                      <a:endParaRPr lang="pt-BR" altLang="en-US" sz="1400" dirty="0"/>
                    </a:p>
                  </a:txBody>
                  <a:tcPr marL="91355" marR="91355" marT="45678" marB="45678"/>
                </a:tc>
                <a:tc>
                  <a:txBody>
                    <a:bodyPr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400" dirty="0"/>
                    </a:p>
                  </a:txBody>
                  <a:tcPr marL="91355" marR="91355" marT="45678" marB="45678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WPS Presentation</Application>
  <PresentationFormat>Personalizar</PresentationFormat>
  <Paragraphs>50</Paragraphs>
  <Slides>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Gotham HTF Light</vt:lpstr>
      <vt:lpstr>Segoe Print</vt:lpstr>
      <vt:lpstr>Slack-Lato</vt:lpstr>
      <vt:lpstr>Microsoft YaHei</vt:lpstr>
      <vt:lpstr>Arial Unicode MS</vt:lpstr>
      <vt:lpstr>Calibri</vt:lpstr>
      <vt:lpstr>Office Theme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ricar</cp:lastModifiedBy>
  <cp:revision>83</cp:revision>
  <dcterms:created xsi:type="dcterms:W3CDTF">2019-02-14T16:56:00Z</dcterms:created>
  <dcterms:modified xsi:type="dcterms:W3CDTF">2022-09-13T02:14:17Z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C62D0A4EAB714C539CD98D62790EF210</vt:lpwstr>
  </property>
  <property fmtid="{D5CDD505-2E9C-101B-9397-08002B2CF9AE}" pid="3" name="KSOProductBuildVer">
    <vt:lpwstr>1046-11.2.0.11306</vt:lpwstr>
  </property>
</Properties>
</file>