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77" r:id="rId2"/>
    <p:sldId id="260" r:id="rId3"/>
    <p:sldId id="391" r:id="rId4"/>
    <p:sldId id="396" r:id="rId5"/>
    <p:sldId id="618" r:id="rId6"/>
    <p:sldId id="619" r:id="rId7"/>
  </p:sldIdLst>
  <p:sldSz cx="6858000" cy="5148263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065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0965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3865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9903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193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626E73"/>
    <a:srgbClr val="7D8C92"/>
    <a:srgbClr val="16181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9"/>
    <p:restoredTop sz="93359" autoAdjust="0"/>
  </p:normalViewPr>
  <p:slideViewPr>
    <p:cSldViewPr snapToGrid="0" snapToObjects="1">
      <p:cViewPr>
        <p:scale>
          <a:sx n="125" d="100"/>
          <a:sy n="125" d="100"/>
        </p:scale>
        <p:origin x="3906" y="324"/>
      </p:cViewPr>
      <p:guideLst>
        <p:guide orient="horz" pos="162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CB831-621B-B447-BA05-33BBB51106E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8AFF9-521A-A140-89FE-20F54EFA29C0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065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965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865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03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193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19138"/>
            <a:ext cx="47974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19138"/>
            <a:ext cx="47974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9299"/>
            <a:ext cx="5829300" cy="110354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7349"/>
            <a:ext cx="48006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201262"/>
            <a:ext cx="61722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6169"/>
            <a:ext cx="1543050" cy="4392708"/>
          </a:xfrm>
          <a:prstGeom prst="rect">
            <a:avLst/>
          </a:prstGeo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6169"/>
            <a:ext cx="4514850" cy="439270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Layout Personalizado">
  <p:cSld name="4_Layout Personalizad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2996953" y="2033582"/>
            <a:ext cx="2646759" cy="5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342900" marR="0" lvl="0" indent="-17145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  <a:defRPr sz="15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body" idx="1"/>
          </p:nvPr>
        </p:nvSpPr>
        <p:spPr>
          <a:xfrm>
            <a:off x="0" y="2411969"/>
            <a:ext cx="6858000" cy="5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342900" marR="0" lvl="0" indent="-171450" algn="ctr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1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01262"/>
            <a:ext cx="61722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8236"/>
            <a:ext cx="5829300" cy="1022502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2055"/>
            <a:ext cx="58293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0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09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38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613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9903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193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1262"/>
            <a:ext cx="3028950" cy="339761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1262"/>
            <a:ext cx="3028950" cy="339761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152401"/>
            <a:ext cx="3030141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165" indent="0">
              <a:buNone/>
              <a:defRPr sz="1400" b="1"/>
            </a:lvl3pPr>
            <a:lvl4pPr marL="1028065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130" indent="0">
              <a:buNone/>
              <a:defRPr sz="1200" b="1"/>
            </a:lvl7pPr>
            <a:lvl8pPr marL="2399030" indent="0">
              <a:buNone/>
              <a:defRPr sz="1200" b="1"/>
            </a:lvl8pPr>
            <a:lvl9pPr marL="2741930" indent="0">
              <a:buNone/>
              <a:defRPr sz="12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1632667"/>
            <a:ext cx="3030141" cy="296621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5" y="1152401"/>
            <a:ext cx="3031331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165" indent="0">
              <a:buNone/>
              <a:defRPr sz="1400" b="1"/>
            </a:lvl3pPr>
            <a:lvl4pPr marL="1028065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130" indent="0">
              <a:buNone/>
              <a:defRPr sz="1200" b="1"/>
            </a:lvl7pPr>
            <a:lvl8pPr marL="2399030" indent="0">
              <a:buNone/>
              <a:defRPr sz="1200" b="1"/>
            </a:lvl8pPr>
            <a:lvl9pPr marL="2741930" indent="0">
              <a:buNone/>
              <a:defRPr sz="12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5" y="1632667"/>
            <a:ext cx="3031331" cy="296621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6" y="204983"/>
            <a:ext cx="2256235" cy="872345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3" y="204977"/>
            <a:ext cx="3833813" cy="43939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6" y="1077328"/>
            <a:ext cx="2256235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165" indent="0">
              <a:buNone/>
              <a:defRPr sz="800"/>
            </a:lvl3pPr>
            <a:lvl4pPr marL="1028065" indent="0">
              <a:buNone/>
              <a:defRPr sz="700"/>
            </a:lvl4pPr>
            <a:lvl5pPr marL="1370965" indent="0">
              <a:buNone/>
              <a:defRPr sz="700"/>
            </a:lvl5pPr>
            <a:lvl6pPr marL="1713865" indent="0">
              <a:buNone/>
              <a:defRPr sz="700"/>
            </a:lvl6pPr>
            <a:lvl7pPr marL="2056130" indent="0">
              <a:buNone/>
              <a:defRPr sz="700"/>
            </a:lvl7pPr>
            <a:lvl8pPr marL="2399030" indent="0">
              <a:buNone/>
              <a:defRPr sz="700"/>
            </a:lvl8pPr>
            <a:lvl9pPr marL="2741930" indent="0">
              <a:buNone/>
              <a:defRPr sz="7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3784"/>
            <a:ext cx="4114800" cy="425447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60007"/>
            <a:ext cx="41148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165" indent="0">
              <a:buNone/>
              <a:defRPr sz="1800"/>
            </a:lvl3pPr>
            <a:lvl4pPr marL="1028065" indent="0">
              <a:buNone/>
              <a:defRPr sz="1500"/>
            </a:lvl4pPr>
            <a:lvl5pPr marL="1370965" indent="0">
              <a:buNone/>
              <a:defRPr sz="1500"/>
            </a:lvl5pPr>
            <a:lvl6pPr marL="1713865" indent="0">
              <a:buNone/>
              <a:defRPr sz="1500"/>
            </a:lvl6pPr>
            <a:lvl7pPr marL="2056130" indent="0">
              <a:buNone/>
              <a:defRPr sz="1500"/>
            </a:lvl7pPr>
            <a:lvl8pPr marL="2399030" indent="0">
              <a:buNone/>
              <a:defRPr sz="1500"/>
            </a:lvl8pPr>
            <a:lvl9pPr marL="274193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9237"/>
            <a:ext cx="41148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165" indent="0">
              <a:buNone/>
              <a:defRPr sz="800"/>
            </a:lvl3pPr>
            <a:lvl4pPr marL="1028065" indent="0">
              <a:buNone/>
              <a:defRPr sz="700"/>
            </a:lvl4pPr>
            <a:lvl5pPr marL="1370965" indent="0">
              <a:buNone/>
              <a:defRPr sz="700"/>
            </a:lvl5pPr>
            <a:lvl6pPr marL="1713865" indent="0">
              <a:buNone/>
              <a:defRPr sz="700"/>
            </a:lvl6pPr>
            <a:lvl7pPr marL="2056130" indent="0">
              <a:buNone/>
              <a:defRPr sz="700"/>
            </a:lvl7pPr>
            <a:lvl8pPr marL="2399030" indent="0">
              <a:buNone/>
              <a:defRPr sz="700"/>
            </a:lvl8pPr>
            <a:lvl9pPr marL="2741930" indent="0">
              <a:buNone/>
              <a:defRPr sz="7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fiap_elemento2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13"/>
            <a:ext cx="9164044" cy="515477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 vert="horz" lIns="68544" tIns="34272" rIns="68544" bIns="34272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1262"/>
            <a:ext cx="6172200" cy="3397616"/>
          </a:xfrm>
          <a:prstGeom prst="rect">
            <a:avLst/>
          </a:prstGeom>
        </p:spPr>
        <p:txBody>
          <a:bodyPr vert="horz" lIns="68544" tIns="34272" rIns="68544" bIns="34272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 vert="horz" lIns="68544" tIns="34272" rIns="68544" bIns="3427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695D4-C2E3-524A-A154-E6036064930E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 vert="horz" lIns="68544" tIns="34272" rIns="68544" bIns="3427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 vert="horz" lIns="68544" tIns="34272" rIns="68544" bIns="3427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CFD00-10A0-8A42-BC0C-7FB4973ACCF2}" type="slidenum">
              <a:rPr lang="en-US" smtClean="0"/>
              <a:t>‹nº›</a:t>
            </a:fld>
            <a:endParaRPr lang="en-US"/>
          </a:p>
        </p:txBody>
      </p:sp>
      <p:pic>
        <p:nvPicPr>
          <p:cNvPr id="14" name="Picture 6" descr="fiap_elemento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1191" y="-379936"/>
            <a:ext cx="10040798" cy="5647950"/>
          </a:xfrm>
          <a:prstGeom prst="rect">
            <a:avLst/>
          </a:prstGeom>
        </p:spPr>
      </p:pic>
      <p:grpSp>
        <p:nvGrpSpPr>
          <p:cNvPr id="13" name="Group 6"/>
          <p:cNvGrpSpPr/>
          <p:nvPr userDrawn="1"/>
        </p:nvGrpSpPr>
        <p:grpSpPr>
          <a:xfrm>
            <a:off x="5806890" y="149061"/>
            <a:ext cx="884670" cy="138982"/>
            <a:chOff x="7919542" y="328894"/>
            <a:chExt cx="957000" cy="150345"/>
          </a:xfrm>
        </p:grpSpPr>
        <p:pic>
          <p:nvPicPr>
            <p:cNvPr id="15" name="Imagem 1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16" name="Picture 9" descr="mba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895" indent="-213995" algn="l" defTabSz="342900" rtl="0" eaLnBrk="1" latinLnBrk="0" hangingPunct="1">
        <a:spcBef>
          <a:spcPct val="20000"/>
        </a:spcBef>
        <a:buFont typeface="Arial" panose="020B0604020202020204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6615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515" indent="-171450" algn="l" defTabSz="3429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indent="-171450" algn="l" defTabSz="342900" rtl="0" eaLnBrk="1" latinLnBrk="0" hangingPunct="1">
        <a:spcBef>
          <a:spcPct val="20000"/>
        </a:spcBef>
        <a:buFont typeface="Arial" panose="020B0604020202020204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68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8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48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38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165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65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5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65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13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03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93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3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oom.com/share/a79a67849507423595e89d1248dc9b5f" TargetMode="External"/><Relationship Id="rId4" Type="http://schemas.openxmlformats.org/officeDocument/2006/relationships/hyperlink" Target="https://www.loom.com/screen-record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>
            <a:spLocks noGrp="1"/>
          </p:cNvSpPr>
          <p:nvPr>
            <p:ph type="body" idx="1"/>
          </p:nvPr>
        </p:nvSpPr>
        <p:spPr>
          <a:xfrm>
            <a:off x="1037880" y="2085811"/>
            <a:ext cx="3709647" cy="14863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TRABALHO 1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EQUIPE: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Ricardo Lacerda: RM343169</a:t>
            </a:r>
          </a:p>
          <a:p>
            <a:r>
              <a:rPr lang="pt-BR" dirty="0">
                <a:solidFill>
                  <a:srgbClr val="FF0000"/>
                </a:solidFill>
                <a:cs typeface="Calibri" panose="020F0502020204030204"/>
              </a:rPr>
              <a:t>Gabriel Batalha: RM343023 </a:t>
            </a:r>
          </a:p>
          <a:p>
            <a:r>
              <a:rPr lang="pt-BR" dirty="0">
                <a:solidFill>
                  <a:srgbClr val="FF0000"/>
                </a:solidFill>
                <a:cs typeface="Calibri" panose="020F0502020204030204"/>
              </a:rPr>
              <a:t>Marcos Porto: RM343447</a:t>
            </a:r>
          </a:p>
        </p:txBody>
      </p:sp>
      <p:sp>
        <p:nvSpPr>
          <p:cNvPr id="154" name="Google Shape;154;p41"/>
          <p:cNvSpPr txBox="1"/>
          <p:nvPr/>
        </p:nvSpPr>
        <p:spPr>
          <a:xfrm>
            <a:off x="1436690" y="4654865"/>
            <a:ext cx="3430190" cy="42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371600" lvl="4" algn="r">
              <a:buClr>
                <a:srgbClr val="D9D9D9"/>
              </a:buClr>
              <a:buSzPts val="1200"/>
            </a:pPr>
            <a:r>
              <a:rPr lang="en-US" sz="9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Profª . André Pontes </a:t>
            </a:r>
            <a:r>
              <a:rPr lang="en-US" sz="900" b="1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Sampaio</a:t>
            </a:r>
            <a:endParaRPr sz="900" b="1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71600" lvl="4" algn="r">
              <a:spcBef>
                <a:spcPts val="180"/>
              </a:spcBef>
              <a:buClr>
                <a:srgbClr val="D9D9D9"/>
              </a:buClr>
              <a:buSzPts val="1200"/>
            </a:pPr>
            <a:r>
              <a:rPr lang="pt-BR" sz="900" dirty="0" err="1"/>
              <a:t>profandre.sampaio@fiap.com.br</a:t>
            </a:r>
            <a:endParaRPr sz="9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0" y="991060"/>
            <a:ext cx="6858000" cy="1169490"/>
          </a:xfrm>
          <a:prstGeom prst="rect">
            <a:avLst/>
          </a:prstGeom>
          <a:noFill/>
        </p:spPr>
        <p:txBody>
          <a:bodyPr wrap="square" lIns="91380" tIns="45690" rIns="91380" bIns="45690" rtlCol="0">
            <a:spAutoFit/>
          </a:bodyPr>
          <a:lstStyle/>
          <a:p>
            <a:pPr algn="ctr"/>
            <a:r>
              <a:rPr lang="en-US" sz="3500" dirty="0">
                <a:solidFill>
                  <a:srgbClr val="626E73"/>
                </a:solidFill>
                <a:latin typeface="Gotham HTF Light"/>
                <a:cs typeface="Gotham HTF Light"/>
              </a:rPr>
              <a:t>CONTEINERS E </a:t>
            </a:r>
          </a:p>
          <a:p>
            <a:pPr algn="ctr"/>
            <a:r>
              <a:rPr lang="en-US" sz="3500" dirty="0">
                <a:solidFill>
                  <a:srgbClr val="626E73"/>
                </a:solidFill>
                <a:latin typeface="Gotham HTF Light"/>
                <a:cs typeface="Gotham HTF Light"/>
              </a:rPr>
              <a:t>VIRTUALIZATION</a:t>
            </a:r>
          </a:p>
        </p:txBody>
      </p:sp>
      <p:cxnSp>
        <p:nvCxnSpPr>
          <p:cNvPr id="6" name="Straight Connector 4"/>
          <p:cNvCxnSpPr/>
          <p:nvPr/>
        </p:nvCxnSpPr>
        <p:spPr>
          <a:xfrm>
            <a:off x="265076" y="2344881"/>
            <a:ext cx="444501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1;p44"/>
          <p:cNvSpPr txBox="1"/>
          <p:nvPr/>
        </p:nvSpPr>
        <p:spPr>
          <a:xfrm>
            <a:off x="286747" y="1606560"/>
            <a:ext cx="6320118" cy="19351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0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165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065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0965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3865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6130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1930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pt-BR" sz="2000" dirty="0"/>
          </a:p>
          <a:p>
            <a:pPr marL="514350" indent="-514350" algn="l">
              <a:spcBef>
                <a:spcPts val="0"/>
              </a:spcBef>
              <a:buFont typeface="Arial" panose="020B0604020202020204"/>
              <a:buAutoNum type="arabicParenR"/>
            </a:pPr>
            <a:r>
              <a:rPr lang="pt-BR" sz="2000" dirty="0"/>
              <a:t>TOPOLOGIA DA SOLUÇÃO:					3 PONTOS</a:t>
            </a:r>
          </a:p>
          <a:p>
            <a:pPr marL="514350" indent="-514350" algn="l">
              <a:spcBef>
                <a:spcPts val="0"/>
              </a:spcBef>
              <a:buFont typeface="Arial" panose="020B0604020202020204"/>
              <a:buAutoNum type="arabicParenR"/>
            </a:pPr>
            <a:endParaRPr lang="pt-BR" sz="2000" dirty="0"/>
          </a:p>
          <a:p>
            <a:pPr marL="514350" indent="-514350" algn="l">
              <a:spcBef>
                <a:spcPts val="0"/>
              </a:spcBef>
              <a:buFont typeface="Arial" panose="020B0604020202020204"/>
              <a:buAutoNum type="arabicParenR"/>
            </a:pPr>
            <a:endParaRPr lang="pt-BR" sz="2000" dirty="0"/>
          </a:p>
          <a:p>
            <a:pPr marL="514350" indent="-514350" algn="l">
              <a:spcBef>
                <a:spcPts val="0"/>
              </a:spcBef>
              <a:buFont typeface="Arial" panose="020B0604020202020204"/>
              <a:buAutoNum type="arabicParenR"/>
            </a:pPr>
            <a:r>
              <a:rPr lang="pt-BR" sz="2000" dirty="0"/>
              <a:t>CONFIGURAÇÃO DECLARATIVA (YML)		3 PONTOS</a:t>
            </a:r>
          </a:p>
          <a:p>
            <a:pPr marL="514350" indent="-514350" algn="l">
              <a:spcBef>
                <a:spcPts val="0"/>
              </a:spcBef>
              <a:buFont typeface="Arial" panose="020B0604020202020204"/>
              <a:buAutoNum type="arabicParenR"/>
            </a:pPr>
            <a:endParaRPr lang="pt-BR" sz="2000" dirty="0"/>
          </a:p>
          <a:p>
            <a:pPr marL="514350" indent="-514350" algn="l">
              <a:spcBef>
                <a:spcPts val="0"/>
              </a:spcBef>
              <a:buFont typeface="Arial" panose="020B0604020202020204"/>
              <a:buAutoNum type="arabicParenR"/>
            </a:pPr>
            <a:endParaRPr lang="pt-BR" sz="2000" dirty="0"/>
          </a:p>
          <a:p>
            <a:pPr marL="514350" indent="-514350" algn="l">
              <a:spcBef>
                <a:spcPts val="0"/>
              </a:spcBef>
              <a:buFont typeface="Arial" panose="020B0604020202020204"/>
              <a:buAutoNum type="arabicParenR"/>
            </a:pPr>
            <a:r>
              <a:rPr lang="pt-BR" sz="2000" dirty="0"/>
              <a:t>VÍDEO DEMONSTRATIVO DA SOLUÇÃO	2 PONTOS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17806" y="419277"/>
            <a:ext cx="6858000" cy="630942"/>
          </a:xfrm>
          <a:prstGeom prst="rect">
            <a:avLst/>
          </a:prstGeom>
          <a:noFill/>
        </p:spPr>
        <p:txBody>
          <a:bodyPr wrap="square" lIns="91380" tIns="45690" rIns="91380" bIns="45690" rtlCol="0">
            <a:spAutoFit/>
          </a:bodyPr>
          <a:lstStyle/>
          <a:p>
            <a:pPr algn="ctr"/>
            <a:r>
              <a:rPr lang="en-US" sz="3500" dirty="0">
                <a:solidFill>
                  <a:srgbClr val="626E73"/>
                </a:solidFill>
                <a:latin typeface="Gotham HTF Light"/>
                <a:cs typeface="Gotham HTF Light"/>
              </a:rPr>
              <a:t> INSTRUÇÕES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4"/>
          <p:cNvSpPr txBox="1">
            <a:spLocks noGrp="1"/>
          </p:cNvSpPr>
          <p:nvPr>
            <p:ph type="body" idx="1"/>
          </p:nvPr>
        </p:nvSpPr>
        <p:spPr>
          <a:xfrm>
            <a:off x="886690" y="3030800"/>
            <a:ext cx="5467928" cy="595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lang="pt-BR" sz="1050" dirty="0"/>
          </a:p>
          <a:p>
            <a:pPr marL="0" indent="0">
              <a:spcBef>
                <a:spcPts val="0"/>
              </a:spcBef>
            </a:pPr>
            <a:endParaRPr lang="pt-BR" sz="1050" dirty="0"/>
          </a:p>
          <a:p>
            <a:pPr marL="0" indent="0">
              <a:spcBef>
                <a:spcPts val="0"/>
              </a:spcBef>
            </a:pPr>
            <a:endParaRPr lang="pt-BR" sz="1050" dirty="0"/>
          </a:p>
          <a:p>
            <a:pPr marL="0" indent="0">
              <a:spcBef>
                <a:spcPts val="0"/>
              </a:spcBef>
            </a:pPr>
            <a:endParaRPr lang="pt-BR" sz="1050" dirty="0"/>
          </a:p>
          <a:p>
            <a:pPr marL="386080" indent="-386080" algn="l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pt-BR" sz="1400" dirty="0"/>
              <a:t>MICROSERVIÇO COM AÇÕES CRUD</a:t>
            </a:r>
          </a:p>
          <a:p>
            <a:pPr marL="386080" indent="-386080" algn="l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pt-BR" sz="1400" dirty="0">
              <a:solidFill>
                <a:schemeClr val="bg1"/>
              </a:solidFill>
            </a:endParaRPr>
          </a:p>
          <a:p>
            <a:pPr marL="386080" indent="-386080" algn="l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tx1"/>
                </a:solidFill>
              </a:rPr>
              <a:t>USO DE BANCO DE DADOS</a:t>
            </a:r>
          </a:p>
          <a:p>
            <a:pPr marL="386080" indent="-386080" algn="l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pt-BR" sz="1400" dirty="0"/>
          </a:p>
          <a:p>
            <a:pPr marL="386080" indent="-386080" algn="l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pt-BR" sz="1400" dirty="0"/>
              <a:t>COMUNICAÇÃO SINCRONA API COM SWAGGER	</a:t>
            </a:r>
          </a:p>
          <a:p>
            <a:pPr marL="386080" indent="-386080" algn="l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pt-BR" sz="1400" dirty="0"/>
          </a:p>
          <a:p>
            <a:pPr marL="386080" indent="-386080" algn="l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pt-BR" sz="1400" dirty="0"/>
              <a:t>COMUNICAÇÃO ASSINCRONA EVENTOS		</a:t>
            </a:r>
          </a:p>
          <a:p>
            <a:pPr marL="386080" indent="-386080" algn="l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pt-BR" sz="1400" dirty="0"/>
          </a:p>
          <a:p>
            <a:pPr marL="386080" indent="-386080" algn="l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pt-BR" sz="1400" dirty="0"/>
              <a:t>FRONT END 					</a:t>
            </a:r>
          </a:p>
          <a:p>
            <a:pPr marL="386080" indent="-386080" algn="l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pt-BR" sz="1400" dirty="0"/>
          </a:p>
          <a:p>
            <a:pPr marL="386080" indent="-386080" algn="l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pt-BR" sz="1400" dirty="0"/>
              <a:t>PIPELINE CI/CD (EX: GITHUB ACTIONS)</a:t>
            </a:r>
            <a:r>
              <a:rPr lang="pt-BR" sz="1200" dirty="0"/>
              <a:t>				</a:t>
            </a:r>
          </a:p>
          <a:p>
            <a:pPr marL="386080" indent="-386080" algn="l">
              <a:spcBef>
                <a:spcPts val="0"/>
              </a:spcBef>
              <a:buAutoNum type="arabicParenR" startAt="2"/>
            </a:pPr>
            <a:endParaRPr lang="pt-BR" sz="1200" dirty="0"/>
          </a:p>
          <a:p>
            <a:pPr marL="386080" indent="-386080" algn="l">
              <a:spcBef>
                <a:spcPts val="0"/>
              </a:spcBef>
              <a:buAutoNum type="arabicParenR" startAt="2"/>
            </a:pPr>
            <a:endParaRPr lang="pt-BR" sz="1200" dirty="0"/>
          </a:p>
        </p:txBody>
      </p:sp>
      <p:sp>
        <p:nvSpPr>
          <p:cNvPr id="3" name="Retângulo de cantos arredondados 14"/>
          <p:cNvSpPr/>
          <p:nvPr/>
        </p:nvSpPr>
        <p:spPr>
          <a:xfrm>
            <a:off x="305724" y="1192530"/>
            <a:ext cx="6446520" cy="825912"/>
          </a:xfrm>
          <a:prstGeom prst="roundRect">
            <a:avLst/>
          </a:prstGeom>
          <a:solidFill>
            <a:srgbClr val="ECECEC"/>
          </a:solidFill>
          <a:ln>
            <a:solidFill>
              <a:srgbClr val="FCAC0C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cap="all" dirty="0">
                <a:solidFill>
                  <a:srgbClr val="FF6801"/>
                </a:solidFill>
                <a:latin typeface="HelveticaNeue-Condensed"/>
              </a:rPr>
              <a:t>ESCOLHER NO MÍNIMO 2 requisitos da aplicação </a:t>
            </a:r>
          </a:p>
          <a:p>
            <a:pPr algn="ctr"/>
            <a:r>
              <a:rPr lang="pt-BR" sz="1500" b="1" cap="all" dirty="0">
                <a:solidFill>
                  <a:srgbClr val="FF6801"/>
                </a:solidFill>
                <a:latin typeface="HelveticaNeue-Condensed"/>
              </a:rPr>
              <a:t>que rodará em Cluster </a:t>
            </a:r>
            <a:r>
              <a:rPr lang="pt-BR" sz="1500" b="1" cap="all" dirty="0" err="1">
                <a:solidFill>
                  <a:srgbClr val="FF6801"/>
                </a:solidFill>
                <a:latin typeface="HelveticaNeue-Condensed"/>
              </a:rPr>
              <a:t>Swarm</a:t>
            </a:r>
            <a:r>
              <a:rPr lang="pt-BR" sz="1500" b="1" cap="all" dirty="0">
                <a:solidFill>
                  <a:srgbClr val="FF6801"/>
                </a:solidFill>
                <a:latin typeface="HelveticaNeue-Condensed"/>
              </a:rPr>
              <a:t> ou Kubernetes</a:t>
            </a:r>
            <a:endParaRPr lang="pt-BR" sz="1200" cap="all" dirty="0">
              <a:solidFill>
                <a:srgbClr val="FF6801"/>
              </a:solidFill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17806" y="419277"/>
            <a:ext cx="6858000" cy="630881"/>
          </a:xfrm>
          <a:prstGeom prst="rect">
            <a:avLst/>
          </a:prstGeom>
          <a:noFill/>
        </p:spPr>
        <p:txBody>
          <a:bodyPr wrap="square" lIns="91380" tIns="45690" rIns="91380" bIns="45690" rtlCol="0">
            <a:spAutoFit/>
          </a:bodyPr>
          <a:lstStyle/>
          <a:p>
            <a:pPr algn="ctr"/>
            <a:r>
              <a:rPr lang="en-US" sz="3500" dirty="0">
                <a:solidFill>
                  <a:srgbClr val="626E73"/>
                </a:solidFill>
                <a:latin typeface="Gotham HTF Light"/>
                <a:cs typeface="Gotham HTF Light"/>
              </a:rPr>
              <a:t> INSTRUÇÕES</a:t>
            </a:r>
          </a:p>
        </p:txBody>
      </p:sp>
      <p:sp>
        <p:nvSpPr>
          <p:cNvPr id="2" name="Seta para a direita 1"/>
          <p:cNvSpPr/>
          <p:nvPr/>
        </p:nvSpPr>
        <p:spPr>
          <a:xfrm>
            <a:off x="535073" y="2638400"/>
            <a:ext cx="350982" cy="24938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>
            <a:off x="535073" y="3030830"/>
            <a:ext cx="350982" cy="24938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535073" y="3507715"/>
            <a:ext cx="350982" cy="24938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/>
          <p:nvPr/>
        </p:nvSpPr>
        <p:spPr>
          <a:xfrm>
            <a:off x="539553" y="260648"/>
            <a:ext cx="50853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pt-BR" sz="2400" dirty="0">
                <a:solidFill>
                  <a:srgbClr val="626E73"/>
                </a:solidFill>
                <a:latin typeface="Gotham HTF Light"/>
                <a:ea typeface="+mn-ea"/>
              </a:rPr>
              <a:t>1 – TOPOLOGIA DA SOLUÇÃO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39553" y="749479"/>
            <a:ext cx="34336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06890" y="149061"/>
            <a:ext cx="884670" cy="138982"/>
            <a:chOff x="7919542" y="328894"/>
            <a:chExt cx="957000" cy="150345"/>
          </a:xfrm>
        </p:grpSpPr>
        <p:pic>
          <p:nvPicPr>
            <p:cNvPr id="19" name="Imagem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21" name="Picture 20" descr="mb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  <p:sp>
        <p:nvSpPr>
          <p:cNvPr id="26" name="CaixaDeTexto 25"/>
          <p:cNvSpPr txBox="1"/>
          <p:nvPr/>
        </p:nvSpPr>
        <p:spPr>
          <a:xfrm>
            <a:off x="234758" y="884091"/>
            <a:ext cx="6388484" cy="523220"/>
          </a:xfrm>
          <a:prstGeom prst="rect">
            <a:avLst/>
          </a:prstGeom>
          <a:solidFill>
            <a:srgbClr val="F2F2F2"/>
          </a:solidFill>
          <a:ln w="3810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INSERIR TOPOLOGIA ( FRONT END? MICROSERVIÇOS? BD? </a:t>
            </a:r>
            <a:br>
              <a:rPr lang="pt-BR" b="1" dirty="0">
                <a:solidFill>
                  <a:srgbClr val="FF0000"/>
                </a:solidFill>
              </a:rPr>
            </a:br>
            <a:r>
              <a:rPr lang="pt-BR" b="1" dirty="0">
                <a:solidFill>
                  <a:srgbClr val="FF0000"/>
                </a:solidFill>
              </a:rPr>
              <a:t>CONTEINERS? ALTA DISPONIBILIDADE? )</a:t>
            </a:r>
          </a:p>
        </p:txBody>
      </p:sp>
      <p:sp>
        <p:nvSpPr>
          <p:cNvPr id="7" name="Retângulo 6"/>
          <p:cNvSpPr/>
          <p:nvPr/>
        </p:nvSpPr>
        <p:spPr>
          <a:xfrm>
            <a:off x="1875865" y="4264172"/>
            <a:ext cx="3429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i="1" dirty="0" smtClean="0">
                <a:solidFill>
                  <a:srgbClr val="1D1C1D"/>
                </a:solidFill>
                <a:latin typeface="Slack-Lato"/>
              </a:rPr>
              <a:t>Topologia Estrutural Back-</a:t>
            </a:r>
            <a:r>
              <a:rPr lang="pt-BR" sz="1000" i="1" dirty="0" err="1" smtClean="0">
                <a:solidFill>
                  <a:srgbClr val="1D1C1D"/>
                </a:solidFill>
                <a:latin typeface="Slack-Lato"/>
              </a:rPr>
              <a:t>End</a:t>
            </a:r>
            <a:r>
              <a:rPr lang="pt-BR" sz="1000" i="1" dirty="0" smtClean="0">
                <a:solidFill>
                  <a:srgbClr val="1D1C1D"/>
                </a:solidFill>
                <a:latin typeface="Slack-Lato"/>
              </a:rPr>
              <a:t> Monitoramento </a:t>
            </a:r>
            <a:r>
              <a:rPr lang="pt-BR" sz="1000" i="1" dirty="0" err="1" smtClean="0">
                <a:solidFill>
                  <a:srgbClr val="1D1C1D"/>
                </a:solidFill>
                <a:latin typeface="Slack-Lato"/>
              </a:rPr>
              <a:t>Drone</a:t>
            </a:r>
            <a:endParaRPr lang="pt-BR" sz="1000" i="1" dirty="0">
              <a:solidFill>
                <a:srgbClr val="1D1C1D"/>
              </a:solidFill>
              <a:latin typeface="Slack-Lato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1407311"/>
            <a:ext cx="5457825" cy="29366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/>
          <p:nvPr/>
        </p:nvSpPr>
        <p:spPr>
          <a:xfrm>
            <a:off x="539552" y="260648"/>
            <a:ext cx="547576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pt-BR" sz="2400" dirty="0">
                <a:solidFill>
                  <a:srgbClr val="626E73"/>
                </a:solidFill>
                <a:latin typeface="Gotham HTF Light"/>
              </a:rPr>
              <a:t>2 – CONFIGURAÇÃO DECLARATIVA (</a:t>
            </a:r>
            <a:r>
              <a:rPr lang="pt-BR" sz="2400" dirty="0" err="1">
                <a:solidFill>
                  <a:srgbClr val="626E73"/>
                </a:solidFill>
                <a:latin typeface="Gotham HTF Light"/>
              </a:rPr>
              <a:t>IaC</a:t>
            </a:r>
            <a:r>
              <a:rPr lang="pt-BR" sz="2400" dirty="0">
                <a:solidFill>
                  <a:srgbClr val="626E73"/>
                </a:solidFill>
                <a:latin typeface="Gotham HTF Light"/>
              </a:rPr>
              <a:t>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39553" y="749479"/>
            <a:ext cx="34336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06890" y="149061"/>
            <a:ext cx="884670" cy="138982"/>
            <a:chOff x="7919542" y="328894"/>
            <a:chExt cx="957000" cy="150345"/>
          </a:xfrm>
        </p:grpSpPr>
        <p:pic>
          <p:nvPicPr>
            <p:cNvPr id="19" name="Imagem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21" name="Picture 20" descr="mba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  <p:sp>
        <p:nvSpPr>
          <p:cNvPr id="26" name="CaixaDeTexto 25"/>
          <p:cNvSpPr txBox="1"/>
          <p:nvPr/>
        </p:nvSpPr>
        <p:spPr>
          <a:xfrm>
            <a:off x="234758" y="884091"/>
            <a:ext cx="6388484" cy="307777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ARQUIVOS YML : AUXILIAM NA DEFINIÇÃO DE INFRA AS CODE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65036" y="2913734"/>
          <a:ext cx="5727928" cy="1338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940">
                <a:tc>
                  <a:txBody>
                    <a:bodyPr/>
                    <a:lstStyle/>
                    <a:p>
                      <a:r>
                        <a:rPr lang="pt-BR" sz="1800" dirty="0"/>
                        <a:t>LINK </a:t>
                      </a:r>
                      <a:r>
                        <a:rPr lang="pt-BR" sz="1800" dirty="0" err="1"/>
                        <a:t>YMLs</a:t>
                      </a:r>
                      <a:r>
                        <a:rPr lang="pt-BR" sz="1800" dirty="0"/>
                        <a:t> ( GITHUB )</a:t>
                      </a:r>
                    </a:p>
                    <a:p>
                      <a:endParaRPr lang="pt-BR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LINK  ( IMAGEM DOCKER 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65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https://github.com/LINK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 err="1">
                          <a:solidFill>
                            <a:srgbClr val="FF0000"/>
                          </a:solidFill>
                        </a:rPr>
                        <a:t>usuario</a:t>
                      </a:r>
                      <a:r>
                        <a:rPr lang="pt-BR" sz="14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pt-BR" sz="1400" b="1" dirty="0" err="1">
                          <a:solidFill>
                            <a:srgbClr val="FF0000"/>
                          </a:solidFill>
                        </a:rPr>
                        <a:t>imagem_publicada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39472"/>
              </p:ext>
            </p:extLst>
          </p:nvPr>
        </p:nvGraphicFramePr>
        <p:xfrm>
          <a:off x="206872" y="1394941"/>
          <a:ext cx="6444256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AMBIENTE ALTA DISPONIBILIDADE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SOLUÇÃO ESCOLHIDA:</a:t>
                      </a:r>
                    </a:p>
                    <a:p>
                      <a:pPr algn="ctr"/>
                      <a:r>
                        <a:rPr lang="pt-BR" dirty="0"/>
                        <a:t>- Docker</a:t>
                      </a:r>
                    </a:p>
                    <a:p>
                      <a:pPr algn="ctr"/>
                      <a:r>
                        <a:rPr lang="pt-BR" dirty="0"/>
                        <a:t>- Spring Boot</a:t>
                      </a:r>
                    </a:p>
                    <a:p>
                      <a:pPr algn="ctr"/>
                      <a:r>
                        <a:rPr lang="pt-BR" dirty="0"/>
                        <a:t>- Spring Kafka</a:t>
                      </a:r>
                    </a:p>
                    <a:p>
                      <a:pPr algn="ctr"/>
                      <a:r>
                        <a:rPr lang="pt-BR" dirty="0"/>
                        <a:t>- Spring Data Mongo</a:t>
                      </a:r>
                    </a:p>
                    <a:p>
                      <a:pPr algn="ctr"/>
                      <a:r>
                        <a:rPr lang="pt-BR" dirty="0"/>
                        <a:t>- Spring RestTemplate</a:t>
                      </a:r>
                    </a:p>
                    <a:p>
                      <a:pPr algn="ctr"/>
                      <a:r>
                        <a:rPr lang="pt-BR" dirty="0"/>
                        <a:t>- Spring Freemaker</a:t>
                      </a:r>
                    </a:p>
                    <a:p>
                      <a:pPr algn="ctr"/>
                      <a:r>
                        <a:rPr lang="pt-BR" dirty="0"/>
                        <a:t>- Lombok</a:t>
                      </a:r>
                    </a:p>
                    <a:p>
                      <a:pPr algn="ctr"/>
                      <a:r>
                        <a:rPr lang="pt-BR" dirty="0"/>
                        <a:t>- Java 11</a:t>
                      </a:r>
                    </a:p>
                    <a:p>
                      <a:pPr algn="ctr"/>
                      <a:r>
                        <a:rPr lang="pt-BR" dirty="0"/>
                        <a:t>- Gradle</a:t>
                      </a:r>
                    </a:p>
                    <a:p>
                      <a:pPr algn="ctr"/>
                      <a:r>
                        <a:rPr lang="pt-BR" dirty="0"/>
                        <a:t>- Kafka</a:t>
                      </a:r>
                    </a:p>
                    <a:p>
                      <a:pPr algn="ctr"/>
                      <a:r>
                        <a:rPr lang="pt-BR" dirty="0"/>
                        <a:t>- Job Scheduled</a:t>
                      </a:r>
                    </a:p>
                    <a:p>
                      <a:pPr algn="ctr"/>
                      <a:r>
                        <a:rPr lang="pt-BR" dirty="0"/>
                        <a:t>- JavaMail</a:t>
                      </a:r>
                    </a:p>
                    <a:p>
                      <a:pPr algn="ctr"/>
                      <a:r>
                        <a:rPr lang="pt-BR" dirty="0"/>
                        <a:t>- MongoDB</a:t>
                      </a:r>
                    </a:p>
                    <a:p>
                      <a:pPr algn="ctr"/>
                      <a:r>
                        <a:rPr lang="pt-BR" dirty="0"/>
                        <a:t>- Mongo Express</a:t>
                      </a:r>
                    </a:p>
                    <a:p>
                      <a:pPr algn="ctr"/>
                      <a:r>
                        <a:rPr lang="pt-BR" dirty="0"/>
                        <a:t>- Swagger 3.0</a:t>
                      </a:r>
                    </a:p>
                    <a:p>
                      <a:pPr algn="ctr"/>
                      <a:r>
                        <a:rPr lang="pt-BR" dirty="0"/>
                        <a:t>- Kowl</a:t>
                      </a:r>
                    </a:p>
                    <a:p>
                      <a:pPr algn="ctr"/>
                      <a:r>
                        <a:rPr lang="pt-BR" dirty="0"/>
                        <a:t>- Gson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- Cluster </a:t>
                      </a:r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Docker</a:t>
                      </a:r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Swarm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- AWS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81322"/>
              </p:ext>
            </p:extLst>
          </p:nvPr>
        </p:nvGraphicFramePr>
        <p:xfrm>
          <a:off x="3497580" y="2374048"/>
          <a:ext cx="13922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Objeto de Shell de Gerenciador" showAsIcon="1" r:id="rId5" imgW="1392480" imgH="437760" progId="Package">
                  <p:embed/>
                </p:oleObj>
              </mc:Choice>
              <mc:Fallback>
                <p:oleObj name="Objeto de Shell de Gerenciador" showAsIcon="1" r:id="rId5" imgW="13924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7580" y="2374048"/>
                        <a:ext cx="1392238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226306"/>
              </p:ext>
            </p:extLst>
          </p:nvPr>
        </p:nvGraphicFramePr>
        <p:xfrm>
          <a:off x="3534093" y="2913734"/>
          <a:ext cx="13192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Objeto de Shell de Gerenciador" showAsIcon="1" r:id="rId7" imgW="1319400" imgH="437760" progId="Package">
                  <p:embed/>
                </p:oleObj>
              </mc:Choice>
              <mc:Fallback>
                <p:oleObj name="Objeto de Shell de Gerenciador" showAsIcon="1" r:id="rId7" imgW="131940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4093" y="2913734"/>
                        <a:ext cx="1319212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390695"/>
              </p:ext>
            </p:extLst>
          </p:nvPr>
        </p:nvGraphicFramePr>
        <p:xfrm>
          <a:off x="3419793" y="3485596"/>
          <a:ext cx="15478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Objeto de Shell de Gerenciador" showAsIcon="1" r:id="rId9" imgW="1547280" imgH="437760" progId="Package">
                  <p:embed/>
                </p:oleObj>
              </mc:Choice>
              <mc:Fallback>
                <p:oleObj name="Objeto de Shell de Gerenciador" showAsIcon="1" r:id="rId9" imgW="15472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19793" y="3485596"/>
                        <a:ext cx="1547812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327131"/>
              </p:ext>
            </p:extLst>
          </p:nvPr>
        </p:nvGraphicFramePr>
        <p:xfrm>
          <a:off x="3717449" y="4057458"/>
          <a:ext cx="9525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Objeto de Shell de Gerenciador" showAsIcon="1" r:id="rId11" imgW="952920" imgH="437760" progId="Package">
                  <p:embed/>
                </p:oleObj>
              </mc:Choice>
              <mc:Fallback>
                <p:oleObj name="Objeto de Shell de Gerenciador" showAsIcon="1" r:id="rId11" imgW="95292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17449" y="4057458"/>
                        <a:ext cx="95250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474213"/>
              </p:ext>
            </p:extLst>
          </p:nvPr>
        </p:nvGraphicFramePr>
        <p:xfrm>
          <a:off x="3832225" y="4629320"/>
          <a:ext cx="72294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Objeto de Shell de Gerenciador" showAsIcon="1" r:id="rId13" imgW="740880" imgH="437760" progId="Package">
                  <p:embed/>
                </p:oleObj>
              </mc:Choice>
              <mc:Fallback>
                <p:oleObj name="Objeto de Shell de Gerenciador" showAsIcon="1" r:id="rId13" imgW="7408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32225" y="4629320"/>
                        <a:ext cx="722947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192409"/>
              </p:ext>
            </p:extLst>
          </p:nvPr>
        </p:nvGraphicFramePr>
        <p:xfrm>
          <a:off x="3920648" y="4982107"/>
          <a:ext cx="5461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Objeto de Shell de Gerenciador" showAsIcon="1" r:id="rId15" imgW="545760" imgH="437760" progId="Package">
                  <p:embed/>
                </p:oleObj>
              </mc:Choice>
              <mc:Fallback>
                <p:oleObj name="Objeto de Shell de Gerenciador" showAsIcon="1" r:id="rId15" imgW="54576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20648" y="4982107"/>
                        <a:ext cx="54610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/>
          <p:nvPr/>
        </p:nvSpPr>
        <p:spPr>
          <a:xfrm>
            <a:off x="539552" y="260648"/>
            <a:ext cx="547576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pt-BR" sz="2400" dirty="0">
                <a:solidFill>
                  <a:srgbClr val="626E73"/>
                </a:solidFill>
                <a:latin typeface="Gotham HTF Light"/>
              </a:rPr>
              <a:t>3 – VÍDEO DEMONSTRATIVO DA SOLUÇÃO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39553" y="749479"/>
            <a:ext cx="34336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06890" y="149061"/>
            <a:ext cx="884670" cy="138982"/>
            <a:chOff x="7919542" y="328894"/>
            <a:chExt cx="957000" cy="150345"/>
          </a:xfrm>
        </p:grpSpPr>
        <p:pic>
          <p:nvPicPr>
            <p:cNvPr id="19" name="Imagem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21" name="Picture 20" descr="mb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  <p:sp>
        <p:nvSpPr>
          <p:cNvPr id="26" name="CaixaDeTexto 25"/>
          <p:cNvSpPr txBox="1"/>
          <p:nvPr/>
        </p:nvSpPr>
        <p:spPr>
          <a:xfrm>
            <a:off x="234758" y="884091"/>
            <a:ext cx="6388484" cy="307777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DEMONSTRAÇÃO DO USO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044281"/>
              </p:ext>
            </p:extLst>
          </p:nvPr>
        </p:nvGraphicFramePr>
        <p:xfrm>
          <a:off x="209853" y="1343385"/>
          <a:ext cx="6438295" cy="1330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49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PLATAFORMA</a:t>
                      </a:r>
                    </a:p>
                  </a:txBody>
                  <a:tcPr marL="91355" marR="91355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LINK</a:t>
                      </a:r>
                    </a:p>
                  </a:txBody>
                  <a:tcPr marL="91355" marR="91355" marT="45678" marB="4567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036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  <a:p>
                      <a:pPr algn="ctr"/>
                      <a:r>
                        <a:rPr lang="pt-BR" sz="1400" dirty="0">
                          <a:hlinkClick r:id="rId4"/>
                        </a:rPr>
                        <a:t>https://www.loom.com/screen-recorder</a:t>
                      </a:r>
                      <a:r>
                        <a:rPr lang="pt-BR" sz="1400" dirty="0"/>
                        <a:t> </a:t>
                      </a:r>
                    </a:p>
                  </a:txBody>
                  <a:tcPr marL="91355" marR="91355" marT="45678" marB="45678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hlinkClick r:id="rId5"/>
                        </a:rPr>
                        <a:t>https://www.loom.com/share/edc26089fa384a639288b60a841d66de</a:t>
                      </a:r>
                      <a:endParaRPr lang="en-US" sz="1400" dirty="0">
                        <a:hlinkClick r:id="rId5"/>
                      </a:endParaRPr>
                    </a:p>
                  </a:txBody>
                  <a:tcPr marL="91355" marR="91355" marT="45678" marB="456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241</Words>
  <Application>Microsoft Office PowerPoint</Application>
  <PresentationFormat>Personalizar</PresentationFormat>
  <Paragraphs>76</Paragraphs>
  <Slides>6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Calibri</vt:lpstr>
      <vt:lpstr>Gotham HTF Light</vt:lpstr>
      <vt:lpstr>HelveticaNeue-Condensed</vt:lpstr>
      <vt:lpstr>Slack-Lato</vt:lpstr>
      <vt:lpstr>Wingdings</vt:lpstr>
      <vt:lpstr>Office Theme</vt:lpstr>
      <vt:lpstr>Pacote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Ricardo Luiz Soares Lacerda</cp:lastModifiedBy>
  <cp:revision>74</cp:revision>
  <dcterms:created xsi:type="dcterms:W3CDTF">2019-02-14T16:56:00Z</dcterms:created>
  <dcterms:modified xsi:type="dcterms:W3CDTF">2022-08-06T04:47:00Z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C62D0A4EAB714C539CD98D62790EF210</vt:lpwstr>
  </property>
  <property fmtid="{D5CDD505-2E9C-101B-9397-08002B2CF9AE}" pid="3" name="KSOProductBuildVer">
    <vt:lpwstr>1046-11.2.0.11246</vt:lpwstr>
  </property>
</Properties>
</file>