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2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90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D356F-3211-4E2A-A765-B62FBB839D36}" v="157" dt="2019-07-04T18:56:37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5153" autoAdjust="0"/>
  </p:normalViewPr>
  <p:slideViewPr>
    <p:cSldViewPr snapToGrid="0" snapToObjects="1">
      <p:cViewPr varScale="1">
        <p:scale>
          <a:sx n="90" d="100"/>
          <a:sy n="90" d="100"/>
        </p:scale>
        <p:origin x="78" y="6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7/4/2019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EB03F-0EFA-4CB9-A9B1-4F66D3BE7FB5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EA237-B661-49A4-9C82-5AF3FE3FA6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54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Falta o teu nome aqui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slide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4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557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5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3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1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9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5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593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91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4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EA237-B661-49A4-9C82-5AF3FE3FA6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54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IBM Data Science Professional Certificate</a:t>
            </a: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EC07142-A0B9-430D-A07D-69ECA2CAD5DB}"/>
              </a:ext>
            </a:extLst>
          </p:cNvPr>
          <p:cNvSpPr txBox="1">
            <a:spLocks/>
          </p:cNvSpPr>
          <p:nvPr/>
        </p:nvSpPr>
        <p:spPr>
          <a:xfrm>
            <a:off x="0" y="2237532"/>
            <a:ext cx="4800787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 defTabSz="457200" rtl="0" eaLnBrk="1" latinLnBrk="0" hangingPunct="1">
              <a:spcBef>
                <a:spcPct val="0"/>
              </a:spcBef>
              <a:buFontTx/>
              <a:buBlip>
                <a:blip r:embed="rId3"/>
              </a:buBlip>
              <a:defRPr sz="3000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indent="0" algn="ctr">
              <a:buFontTx/>
              <a:buNone/>
            </a:pPr>
            <a:r>
              <a: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Opening a Portuguese Restaurant in Toronto</a:t>
            </a:r>
          </a:p>
          <a:p>
            <a:pPr marL="0" indent="0" algn="ctr">
              <a:buFontTx/>
              <a:buNone/>
            </a:pP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FontTx/>
              <a:buNone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Ricardo Torres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b="1" dirty="0"/>
              <a:t>DBSCAN</a:t>
            </a:r>
          </a:p>
          <a:p>
            <a:pPr lvl="1"/>
            <a:r>
              <a:rPr lang="en-GB" b="1" dirty="0"/>
              <a:t>Per venue location and applied to neighbourhoods shows density areas and outliers where there is little concentration</a:t>
            </a:r>
          </a:p>
          <a:p>
            <a:pPr lvl="2"/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24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/>
          </a:bodyPr>
          <a:lstStyle/>
          <a:p>
            <a:r>
              <a:rPr lang="pt-PT" sz="2400" dirty="0"/>
              <a:t>Results</a:t>
            </a:r>
            <a:endParaRPr lang="en-GB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2A29EB-AD5A-4092-B6F5-CFB81A74BA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517" y="2435944"/>
            <a:ext cx="3682717" cy="24800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3FB8F6-08D9-4E63-8812-661140A56C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29396" y="2435944"/>
            <a:ext cx="3885647" cy="24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9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b="1" dirty="0"/>
              <a:t>Recommendation</a:t>
            </a:r>
          </a:p>
          <a:p>
            <a:pPr lvl="1"/>
            <a:r>
              <a:rPr lang="en-GB" b="1" dirty="0"/>
              <a:t>Avoid Central area with high density clusters on both K-means and DBSCAN</a:t>
            </a:r>
          </a:p>
          <a:p>
            <a:pPr lvl="1"/>
            <a:r>
              <a:rPr lang="en-GB" b="1" dirty="0"/>
              <a:t>Outliers areas in DBSCAN are a good bet</a:t>
            </a:r>
          </a:p>
          <a:p>
            <a:pPr lvl="1"/>
            <a:r>
              <a:rPr lang="en-GB" b="1" dirty="0"/>
              <a:t>Red and Green clusters in K-Means have less competition</a:t>
            </a:r>
          </a:p>
          <a:p>
            <a:r>
              <a:rPr lang="en-GB" b="1" dirty="0"/>
              <a:t>Conclusion</a:t>
            </a:r>
          </a:p>
          <a:p>
            <a:pPr lvl="1"/>
            <a:r>
              <a:rPr lang="en-GB" b="1" dirty="0"/>
              <a:t>Good insight to avoid high competition areas</a:t>
            </a:r>
          </a:p>
          <a:p>
            <a:pPr lvl="1"/>
            <a:r>
              <a:rPr lang="en-GB" b="1" dirty="0"/>
              <a:t>More data would be useful (e.g. population density, transports, etc.)</a:t>
            </a:r>
          </a:p>
          <a:p>
            <a:pPr lvl="1"/>
            <a:endParaRPr lang="en-GB" b="1" dirty="0"/>
          </a:p>
          <a:p>
            <a:pPr lvl="2"/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24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 fontScale="92500"/>
          </a:bodyPr>
          <a:lstStyle/>
          <a:p>
            <a:r>
              <a:rPr lang="pt-PT" sz="2400" dirty="0" err="1"/>
              <a:t>Discussion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Conclusion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386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82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sz="2400" dirty="0"/>
              <a:t>Toronto</a:t>
            </a:r>
          </a:p>
          <a:p>
            <a:pPr lvl="1"/>
            <a:r>
              <a:rPr lang="en-GB" sz="1800" dirty="0"/>
              <a:t>3 Million inhabitants</a:t>
            </a:r>
          </a:p>
          <a:p>
            <a:pPr lvl="1"/>
            <a:r>
              <a:rPr lang="en-GB" sz="1800" dirty="0"/>
              <a:t>16th place worldwide with 272 restaurants per 100.000 inhabitants</a:t>
            </a:r>
          </a:p>
          <a:p>
            <a:r>
              <a:rPr lang="en-GB" sz="2400" dirty="0"/>
              <a:t>Portuguese community</a:t>
            </a:r>
          </a:p>
          <a:p>
            <a:pPr lvl="1"/>
            <a:r>
              <a:rPr lang="en-GB" sz="1800" dirty="0"/>
              <a:t>More than 170.000 people just in Toronto</a:t>
            </a:r>
          </a:p>
          <a:p>
            <a:pPr lvl="1"/>
            <a:r>
              <a:rPr lang="en-GB" sz="1800" dirty="0"/>
              <a:t>Portuguese cuisine as one of the richest in the world</a:t>
            </a:r>
          </a:p>
          <a:p>
            <a:r>
              <a:rPr lang="en-GB" sz="2400" dirty="0"/>
              <a:t>If </a:t>
            </a:r>
            <a:r>
              <a:rPr lang="en-GB" sz="2400" dirty="0" err="1"/>
              <a:t>na</a:t>
            </a:r>
            <a:r>
              <a:rPr lang="en-GB" sz="2400" dirty="0"/>
              <a:t> investor is looking to open a new Portuguese restaurant where would you recommend it?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/>
          </a:bodyPr>
          <a:lstStyle/>
          <a:p>
            <a:r>
              <a:rPr lang="pt-PT" sz="2400" dirty="0"/>
              <a:t>Business Problem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195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dirty="0"/>
              <a:t>List of neighbourhoods in Toronto</a:t>
            </a:r>
          </a:p>
          <a:p>
            <a:pPr lvl="1"/>
            <a:r>
              <a:rPr lang="en-GB" dirty="0"/>
              <a:t>Boroughs and postal codes (Wikipedia)</a:t>
            </a:r>
          </a:p>
          <a:p>
            <a:pPr lvl="1"/>
            <a:r>
              <a:rPr lang="en-GB" dirty="0"/>
              <a:t>Geo coordinates</a:t>
            </a:r>
          </a:p>
          <a:p>
            <a:r>
              <a:rPr lang="en-GB" dirty="0"/>
              <a:t>Portuguese venues data</a:t>
            </a:r>
          </a:p>
          <a:p>
            <a:pPr lvl="1"/>
            <a:r>
              <a:rPr lang="en-GB" dirty="0"/>
              <a:t>Using Foursquare API</a:t>
            </a:r>
          </a:p>
          <a:p>
            <a:pPr lvl="2"/>
            <a:r>
              <a:rPr lang="en-GB" dirty="0"/>
              <a:t>Category Id for Portuguese Restaurant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24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/>
          </a:bodyPr>
          <a:lstStyle/>
          <a:p>
            <a:r>
              <a:rPr lang="pt-PT" sz="2400" dirty="0"/>
              <a:t>Data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595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b="1" dirty="0"/>
              <a:t>Toronto Neighbourhoods Data Exploratory Analysis</a:t>
            </a:r>
          </a:p>
          <a:p>
            <a:pPr lvl="1"/>
            <a:r>
              <a:rPr lang="en-GB" b="1" dirty="0"/>
              <a:t>Using Wikipedia data and Coursera CSV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24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/>
          </a:bodyPr>
          <a:lstStyle/>
          <a:p>
            <a:r>
              <a:rPr lang="pt-PT" sz="2400" dirty="0" err="1"/>
              <a:t>Methodology</a:t>
            </a:r>
            <a:endParaRPr lang="en-GB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BEDCF2-B201-487B-8086-3DBC30C7FC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107" y="3120528"/>
            <a:ext cx="4139383" cy="12889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E0A29-90A6-4BF9-91DA-A99C94E9C3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59727" y="2613301"/>
            <a:ext cx="3951656" cy="23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6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b="1" dirty="0"/>
              <a:t>Portuguese Restaurants Data Exploratory Analysis</a:t>
            </a:r>
          </a:p>
          <a:p>
            <a:pPr lvl="1"/>
            <a:r>
              <a:rPr lang="en-GB" b="1" dirty="0"/>
              <a:t>Using Foursquare we retrieved all venues per neighbourhood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24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/>
          </a:bodyPr>
          <a:lstStyle/>
          <a:p>
            <a:r>
              <a:rPr lang="pt-PT" sz="2400" dirty="0" err="1"/>
              <a:t>Methodology</a:t>
            </a:r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91CA93-93E7-47BD-A659-9BB4FFF99A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855" y="2362916"/>
            <a:ext cx="6993486" cy="4540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D897EB-6744-4AAA-A544-9AC275F91F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53293" y="2833449"/>
            <a:ext cx="3901568" cy="23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b="1" dirty="0"/>
              <a:t>Data wrangling</a:t>
            </a:r>
          </a:p>
          <a:p>
            <a:pPr lvl="1"/>
            <a:r>
              <a:rPr lang="en-GB" b="1" dirty="0"/>
              <a:t>Create frequency based data frame per neighbourhood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24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/>
          </a:bodyPr>
          <a:lstStyle/>
          <a:p>
            <a:r>
              <a:rPr lang="pt-PT" sz="2400" dirty="0" err="1"/>
              <a:t>Methodology</a:t>
            </a:r>
            <a:endParaRPr lang="en-GB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BC53CC-DDBB-4E16-B1B8-CC32798513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1022" y="2192824"/>
            <a:ext cx="7379124" cy="20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b="1" dirty="0"/>
              <a:t>Data wrangling</a:t>
            </a:r>
          </a:p>
          <a:p>
            <a:pPr lvl="1"/>
            <a:r>
              <a:rPr lang="en-GB" b="1" dirty="0"/>
              <a:t>Create top venues data frame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24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/>
          </a:bodyPr>
          <a:lstStyle/>
          <a:p>
            <a:r>
              <a:rPr lang="pt-PT" sz="2400" dirty="0" err="1"/>
              <a:t>Methodology</a:t>
            </a:r>
            <a:endParaRPr lang="en-GB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262EED-C71E-44AD-A347-7601D999DC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0334" y="2134486"/>
            <a:ext cx="6793104" cy="25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1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b="1" dirty="0"/>
              <a:t>K-Means </a:t>
            </a:r>
          </a:p>
          <a:p>
            <a:pPr lvl="1"/>
            <a:r>
              <a:rPr lang="en-GB" b="1" dirty="0"/>
              <a:t>To perform clustering on the neighbourhoods based on the venue frequency</a:t>
            </a:r>
          </a:p>
          <a:p>
            <a:r>
              <a:rPr lang="en-GB" b="1" dirty="0"/>
              <a:t>DBSCAN</a:t>
            </a:r>
          </a:p>
          <a:p>
            <a:pPr lvl="1"/>
            <a:r>
              <a:rPr lang="en-GB" b="1" dirty="0"/>
              <a:t>To perform venue clustering based on concentration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24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/>
          </a:bodyPr>
          <a:lstStyle/>
          <a:p>
            <a:r>
              <a:rPr lang="pt-PT" sz="2400" dirty="0" err="1"/>
              <a:t>Methodology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678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46D7A-B2C7-415A-8848-7D3032C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7" y="1119615"/>
            <a:ext cx="7887629" cy="3394472"/>
          </a:xfrm>
        </p:spPr>
        <p:txBody>
          <a:bodyPr/>
          <a:lstStyle/>
          <a:p>
            <a:r>
              <a:rPr lang="en-GB" b="1" dirty="0"/>
              <a:t>K-Means </a:t>
            </a:r>
          </a:p>
          <a:p>
            <a:pPr lvl="1"/>
            <a:r>
              <a:rPr lang="en-GB" b="1" dirty="0"/>
              <a:t>With 4 clusters</a:t>
            </a:r>
          </a:p>
          <a:p>
            <a:pPr lvl="2"/>
            <a:r>
              <a:rPr lang="en-GB" b="1" dirty="0"/>
              <a:t>Purple (high concentration)</a:t>
            </a:r>
          </a:p>
          <a:p>
            <a:pPr lvl="2"/>
            <a:r>
              <a:rPr lang="en-GB" b="1" dirty="0"/>
              <a:t>Cyan (medium concentration)</a:t>
            </a:r>
          </a:p>
          <a:p>
            <a:pPr lvl="2"/>
            <a:r>
              <a:rPr lang="en-GB" b="1" dirty="0"/>
              <a:t>Red (low concentration)</a:t>
            </a:r>
          </a:p>
          <a:p>
            <a:pPr lvl="2"/>
            <a:r>
              <a:rPr lang="en-GB" b="1" dirty="0"/>
              <a:t>Green (low concentration)</a:t>
            </a:r>
          </a:p>
          <a:p>
            <a:pPr lvl="2"/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240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5FFF5-AF05-4D95-88BB-9F83E9430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227528"/>
            <a:ext cx="3636393" cy="489464"/>
          </a:xfrm>
        </p:spPr>
        <p:txBody>
          <a:bodyPr>
            <a:normAutofit/>
          </a:bodyPr>
          <a:lstStyle/>
          <a:p>
            <a:r>
              <a:rPr lang="pt-PT" sz="2400" dirty="0"/>
              <a:t>Results</a:t>
            </a:r>
            <a:endParaRPr lang="en-GB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1213FB-4959-49B2-832F-AEEDF57FB8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5289" y="1651755"/>
            <a:ext cx="4378711" cy="23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84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</Words>
  <Application>Microsoft Office PowerPoint</Application>
  <PresentationFormat>Apresentação no Ecrã (16:9)</PresentationFormat>
  <Paragraphs>83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 Black</vt:lpstr>
      <vt:lpstr>Segoe UI Semilight</vt:lpstr>
      <vt:lpstr>SegoeBook</vt:lpstr>
      <vt:lpstr>Thème Office</vt:lpstr>
      <vt:lpstr>IBM Data Science Professional Certificate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2018-12-30T17:48:28Z</dcterms:created>
  <dcterms:modified xsi:type="dcterms:W3CDTF">2019-07-05T09:13:23Z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