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ffdb7cc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ffdb7cc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24bf773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24bf773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fc87dc9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fc87dc9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fc87dc9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fc87dc9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036f462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036f462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036f462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036f462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036f462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036f462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24a6af0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24a6af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24a6af0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24a6af0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24a6af0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24a6af0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24a6af0a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24a6af0a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ffdb7cc3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ffdb7cc3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24a6af0a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24a6af0a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24a6af0a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24a6af0a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24a6af0a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24a6af0a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24a6af0a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24a6af0a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24a6af0a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24a6af0a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24e035f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24e035f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24e035f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24e035f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24e035f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24e035f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fc87dc9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fc87dc9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fc87dc9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fc87dc9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fc87dc9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fc87dc9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fc87dc90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fc87dc90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24bf77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24bf77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4bf773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4bf773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24bf773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24bf773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CMMI - Enabling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Equipo #4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Ricardo De Anda Caballero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Brayan Uriel Sanchez Soto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Hector Jesus Solis Lazaro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Emanuel Vidal Gloria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para crear un plan de seguridad 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Analizar las necesidades de seguridad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Realizar un plan de seguridad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Meter gente abordo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Definir y discutir respuestas a accidentes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Implementar el plan de seguridad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 lo hagas solo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9450" y="1443425"/>
            <a:ext cx="76887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Respuesta a incidentes de seguridad</a:t>
            </a:r>
            <a:r>
              <a:rPr lang="en"/>
              <a:t>: Establecer procedimientos y protocolos para responder a incidentes y violaciones de seguridad de manera oportuna y efectiva. Esto puede implicar definir roles y responsabilidades para los miembros del equipo de respuesta a incidentes, establecer canales de comunicación para informar incidentes y desarrollar guías de respuesta a incidentes con pasos predefinidos para contener y mitigar incidentes de seguridad.</a:t>
            </a:r>
            <a:br>
              <a:rPr lang="en"/>
            </a:br>
            <a:br>
              <a:rPr lang="en"/>
            </a:br>
            <a:r>
              <a:rPr b="1" lang="en"/>
              <a:t>Monitoreo y detección de seguridad</a:t>
            </a:r>
            <a:r>
              <a:rPr lang="en"/>
              <a:t>: Implementación de mecanismos para monitorear y detectar amenazas a la seguridad y actividades sospechosas dentro del entorno de software. Esto puede incluir la implementación de sistemas de detección de intrusos, soluciones de gestión de eventos e información de seguridad y herramientas de monitoreo de registros para detectar intentos de acceso no autorizados, comportamientos inusuales o indicadores de compromiso.</a:t>
            </a:r>
            <a:br>
              <a:rPr lang="en"/>
            </a:br>
            <a:br>
              <a:rPr lang="en"/>
            </a:br>
            <a:r>
              <a:rPr b="1" lang="en"/>
              <a:t>Concientización y capacitación sobre seguridad</a:t>
            </a:r>
            <a:r>
              <a:rPr lang="en"/>
              <a:t>: Proporcionar programas educativos y de capacitación en concientización sobre la seguridad para desarrolladores, evaluadores y otras partes interesadas para aumentar su conciencia sobre las amenazas y vulnerabilidades de seguridad comunes. Esto ayuda a garantizar que el personal esté equipado con los conocimientos y habilidades necesarios para identificar y responder a los riesgos de seguridad de manera efectiva.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</a:t>
            </a:r>
            <a:r>
              <a:rPr lang="en"/>
              <a:t> de la seguridad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gestión de la seguridad es un enfoque integral que busca proteger a las personas, la información y los activos físicos de una organización contra amenazas y riesgos. Este proceso incluye la evaluación de riesgos, la implementación de medidas de control y la monitorización continua para asegurar un entorno seguro. 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Comunicación y coordinación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29450" y="1761375"/>
            <a:ext cx="76887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comunicación y coordinación son vitales para la gestión eficaz de la seguridad, asegurando que toda la organización esté alineada y preparada para responder a incidentes de seguridad. Los componentes clave incluyen: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b="1"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Protocolos de Comunicación: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Definición de canales de comunicación claros y efectivos.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Protocolos de reporte de incidentes.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Comunicación regular y clara de políticas de seguridad y actualizaciones.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SzPts val="275"/>
              <a:buNone/>
            </a:pPr>
            <a:r>
              <a:rPr b="1"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Coordinación Interna: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olaboración entre diferentes departamentos (TI, recursos humanos, operaciones).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Equipos de respuesta a incidentes y comités de seguridad.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Planificación conjunta y simulacros de respuesta a emergencias.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SzPts val="275"/>
              <a:buNone/>
            </a:pPr>
            <a:r>
              <a:rPr b="1"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Coordinación Externa: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Colaboración con agencias de seguridad, proveedores y socios.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Participación en redes y foros de seguridad.</a:t>
            </a:r>
            <a:b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Cumplimiento de regulaciones y normativas externas.</a:t>
            </a:r>
            <a:endParaRPr sz="4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Gestionar y planificar la seguridad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76975" y="1780925"/>
            <a:ext cx="76887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gestión y planificación de la seguridad implica desarrollar estrategias y planes que permitan a la organización anticipar, prevenir y responder a amenazas de manera eficaz. Los pasos incluyen:</a:t>
            </a:r>
            <a:endParaRPr sz="4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Planificación Estratégica:</a:t>
            </a:r>
            <a:b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Definición de la visión y objetivos de seguridad.</a:t>
            </a:r>
            <a:b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Desarrollo de un plan de seguridad a largo plazo.</a:t>
            </a:r>
            <a:b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Integración de la seguridad en la estrategia general de la organización.</a:t>
            </a:r>
            <a:endParaRPr sz="4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Desarrollo de Políticas y Procedimientos:</a:t>
            </a:r>
            <a:b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Creación de políticas de seguridad claras y detalladas.</a:t>
            </a:r>
            <a:b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Procedimientos específicos para la prevención, detección y respuesta a incidentes.</a:t>
            </a:r>
            <a:b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Documentación y revisión regular de las políticas.</a:t>
            </a:r>
            <a:endParaRPr sz="4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Implementación de Programas de Seguridad:</a:t>
            </a:r>
            <a:b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Programas de capacitación y concienciación.</a:t>
            </a:r>
            <a:b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Implementación de tecnologías y herramientas de seguridad.</a:t>
            </a:r>
            <a:b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Programas de auditoría y evaluación continua.</a:t>
            </a:r>
            <a:endParaRPr sz="4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Garantizar la seguridad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729450" y="1742375"/>
            <a:ext cx="76887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Garantizar la seguridad implica asegurar que las medidas y controles implementados son efectivos y se mantienen en el tiempo. Esto se logra a través de:</a:t>
            </a:r>
            <a:endParaRPr sz="4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Evaluación Continua:</a:t>
            </a:r>
            <a:b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Monitoreo regular de los sistemas de seguridad.</a:t>
            </a:r>
            <a:b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Realización de pruebas de penetración y evaluaciones de vulnerabilidades.</a:t>
            </a:r>
            <a:b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Auditorías internas y externas.</a:t>
            </a:r>
            <a:endParaRPr sz="4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Mejora Continua</a:t>
            </a:r>
            <a:r>
              <a:rPr b="1"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nálisis de incidentes de seguridad y retroalimentación.</a:t>
            </a:r>
            <a:b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Ajustes y mejoras a las políticas y procedimientos de seguridad.</a:t>
            </a:r>
            <a:b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Adopción de nuevas tecnologías y mejores prácticas.</a:t>
            </a:r>
            <a:endParaRPr sz="4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Cultura de Seguridad:</a:t>
            </a:r>
            <a:b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Fomentar una cultura organizacional que valore y priorice la seguridad.</a:t>
            </a:r>
            <a:b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Involucrar a todos los niveles de la organización en las prácticas de seguridad.</a:t>
            </a:r>
            <a:b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Reconocer y recompensar comportamientos que </a:t>
            </a: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refuerzan</a:t>
            </a:r>
            <a:r>
              <a:rPr lang="en" sz="4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la seguridad.</a:t>
            </a:r>
            <a:endParaRPr sz="4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implementation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y Resolución Causal (CAR)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 Análisis y Resolución Causal (CAR) es un enfoque sistemático para identificar las causas fundamentales de los problemas o defectos e implementar soluciones para evitar su recurrencia. Se utiliza ampliamente en diversas industrias, especialmente en el desarrollo de software, control de calidad e iniciativas de mejora de procesos.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en el análisis y resolución causal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729450" y="2078875"/>
            <a:ext cx="363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1- ide</a:t>
            </a:r>
            <a:r>
              <a:rPr lang="en" sz="1900"/>
              <a:t>ntificación del problema</a:t>
            </a:r>
            <a:endParaRPr sz="19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625" y="2627700"/>
            <a:ext cx="1652775" cy="1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5760900" y="2078875"/>
            <a:ext cx="363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2-Recopilación de datos</a:t>
            </a:r>
            <a:endParaRPr sz="1900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677" y="2544275"/>
            <a:ext cx="3021624" cy="20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en el análisis y resolución causal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729450" y="2078875"/>
            <a:ext cx="363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3-Análisis de causa raíz (RCA)</a:t>
            </a:r>
            <a:endParaRPr sz="1900"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5760900" y="2078875"/>
            <a:ext cx="363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4-Planificación de acción</a:t>
            </a:r>
            <a:endParaRPr sz="190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113" y="2654713"/>
            <a:ext cx="1792275" cy="17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274" y="2754263"/>
            <a:ext cx="3021150" cy="15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and Planning Security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 centra en establecer y mantener procesos para gestionar y planificar eficazmente las medidas de seguridad durante todo el ciclo de vida del desarrollo de software.</a:t>
            </a:r>
            <a:br>
              <a:rPr lang="en"/>
            </a:br>
            <a:br>
              <a:rPr lang="en"/>
            </a:br>
            <a:r>
              <a:rPr b="1" lang="en"/>
              <a:t>Evaluación y gestión de riesgos</a:t>
            </a:r>
            <a:r>
              <a:rPr lang="en"/>
              <a:t>: esto implica identificar posibles riesgos y amenazas de seguridad para el sistema o software que se está desarrollando, evaluar su impacto potencial y desarrollar estrategias para mitigar estos riesgos.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Planificación de seguridad</a:t>
            </a:r>
            <a:r>
              <a:rPr lang="en"/>
              <a:t>: desarrollar planes y políticas de seguridad que describan los requisitos, objetivos y estrategias de seguridad para el proyecto. Esto puede incluir la definición de controles de seguridad, medidas de control de acceso, requisitos de cifrado y otras pautas relacionadas con la seguridad.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en el análisis y resolución causal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29450" y="2078875"/>
            <a:ext cx="363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5-Implementación</a:t>
            </a:r>
            <a:endParaRPr sz="190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5760900" y="2078875"/>
            <a:ext cx="363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6-Mejora Continua</a:t>
            </a:r>
            <a:endParaRPr sz="1900"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5" y="2671477"/>
            <a:ext cx="2833927" cy="15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100" y="2671475"/>
            <a:ext cx="3067950" cy="17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44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Beneficios del análisis y resolución causal</a:t>
            </a:r>
            <a:endParaRPr sz="3044"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205025" y="1853850"/>
            <a:ext cx="87831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418"/>
              <a:t> Prevención de recurrencia: al abordar las causas fundamentales, CAR ayuda a prevenir la recurrencia de problemas, lo que conduce a una mejor calidad y confiabilidad.</a:t>
            </a:r>
            <a:endParaRPr sz="541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18"/>
              <a:t>Procesos mejorados: los conocimientos de CAR pueden conducir a mejoras en los procesos y operaciones más eficientes.</a:t>
            </a:r>
            <a:endParaRPr sz="541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18"/>
              <a:t>-Ahorro de costos: Reducir defectos y prevenir problemas puede generar importantes ahorros de costos a largo plazo.</a:t>
            </a:r>
            <a:endParaRPr sz="541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18"/>
              <a:t>-Satisfacción del cliente mejorada: Al mejorar la calidad del producto o servicio, CAR contribuye a una mayor satisfacción y lealtad del cliente.</a:t>
            </a:r>
            <a:endParaRPr sz="541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18"/>
              <a:t>-Aprendizaje Organizacional: CAR promueve una cultura de mejora continua y aprendizaje dentro de la organización.</a:t>
            </a:r>
            <a:endParaRPr sz="541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Análisis y Resolución de Decisiones (DAR)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El Análisis y Resolución de Decisiones (DAR) es un enfoque estructurado que se utiliza para evaluar y seleccionar la mejor opción entre múltiples alternativas. A menudo se emplea en negocios, ingeniería y gestión de proyectos para garantizar que las decisiones se basen en un análisis exhaustivo de todos los factores relevantes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en el análisis y resolución causal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9450" y="2078875"/>
            <a:ext cx="334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Definición del problema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2. Identificar alternativas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3. Definir criterios de evaluación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4. Recopilar datos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5072850" y="2078875"/>
            <a:ext cx="334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5. Analizar alternativas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6. Seleccione la mejor alternativa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7. Planificación de implementación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8. Monitorear y revisar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y técnicas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Árboles de Decisión: Representaciones visuales de decisiones y sus posibles consecuencias.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Análisis de decisiones multicriterio (MCDA): un método para evaluar múltiples criterios conflictivos en la toma de decisiones.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Proceso de jerarquía analítica (AHP): una técnica estructurada para organizar y analizar decisiones complejas.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Análisis Costo-Beneficio (CBA): Una herramienta de análisis financiero para comparar los costos y beneficios de diferentes alternativas.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Análisis FODA: una herramienta de planificación estratégica para identificar fortalezas, debilidades, oportunidades y amenazas.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/>
          <p:nvPr/>
        </p:nvSpPr>
        <p:spPr>
          <a:xfrm>
            <a:off x="223950" y="1179200"/>
            <a:ext cx="8713800" cy="222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2792519" y="3623196"/>
            <a:ext cx="144600" cy="200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37"/>
          <p:cNvGrpSpPr/>
          <p:nvPr/>
        </p:nvGrpSpPr>
        <p:grpSpPr>
          <a:xfrm>
            <a:off x="6272950" y="3464001"/>
            <a:ext cx="2665077" cy="1483119"/>
            <a:chOff x="6084168" y="4508692"/>
            <a:chExt cx="2808300" cy="1779600"/>
          </a:xfrm>
        </p:grpSpPr>
        <p:sp>
          <p:nvSpPr>
            <p:cNvPr id="239" name="Google Shape;239;p37"/>
            <p:cNvSpPr/>
            <p:nvPr/>
          </p:nvSpPr>
          <p:spPr>
            <a:xfrm>
              <a:off x="6084168" y="4508692"/>
              <a:ext cx="2808300" cy="177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Riesgos: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Equipo Incompleto por Salida de Personal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25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8497058" y="4603926"/>
              <a:ext cx="217800" cy="215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37"/>
          <p:cNvSpPr/>
          <p:nvPr/>
        </p:nvSpPr>
        <p:spPr>
          <a:xfrm>
            <a:off x="3537050" y="3463800"/>
            <a:ext cx="2519700" cy="148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Compromisos Pendientes: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222350" y="3463802"/>
            <a:ext cx="3025800" cy="148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 Realizadas: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205967" y="3812233"/>
            <a:ext cx="30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Planificación de la investigación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Revisión de literatura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3536762" y="3812220"/>
            <a:ext cx="25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Recopilación de datos</a:t>
            </a:r>
            <a:endParaRPr b="1" i="0" sz="1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37"/>
          <p:cNvGrpSpPr/>
          <p:nvPr/>
        </p:nvGrpSpPr>
        <p:grpSpPr>
          <a:xfrm>
            <a:off x="223943" y="585980"/>
            <a:ext cx="6596725" cy="327336"/>
            <a:chOff x="179512" y="764704"/>
            <a:chExt cx="4918158" cy="315110"/>
          </a:xfrm>
        </p:grpSpPr>
        <p:sp>
          <p:nvSpPr>
            <p:cNvPr id="246" name="Google Shape;246;p37"/>
            <p:cNvSpPr txBox="1"/>
            <p:nvPr/>
          </p:nvSpPr>
          <p:spPr>
            <a:xfrm>
              <a:off x="179512" y="764704"/>
              <a:ext cx="43926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Líder: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Equipo #4</a:t>
              </a:r>
              <a:endParaRPr b="0" i="1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7"/>
            <p:cNvSpPr txBox="1"/>
            <p:nvPr/>
          </p:nvSpPr>
          <p:spPr>
            <a:xfrm>
              <a:off x="3389170" y="783414"/>
              <a:ext cx="17085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Fecha: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Abril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25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202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sp>
        <p:nvSpPr>
          <p:cNvPr id="248" name="Google Shape;248;p37"/>
          <p:cNvSpPr txBox="1"/>
          <p:nvPr/>
        </p:nvSpPr>
        <p:spPr>
          <a:xfrm flipH="1">
            <a:off x="7342920" y="538116"/>
            <a:ext cx="796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Avance Planeado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33</a:t>
            </a: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 flipH="1">
            <a:off x="8139986" y="535219"/>
            <a:ext cx="796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Avance Real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33</a:t>
            </a: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1978775"/>
            <a:ext cx="39052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/>
          <p:nvPr/>
        </p:nvSpPr>
        <p:spPr>
          <a:xfrm>
            <a:off x="223950" y="1179200"/>
            <a:ext cx="8713800" cy="222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2792519" y="3623196"/>
            <a:ext cx="144600" cy="200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38"/>
          <p:cNvGrpSpPr/>
          <p:nvPr/>
        </p:nvGrpSpPr>
        <p:grpSpPr>
          <a:xfrm>
            <a:off x="6272950" y="3464001"/>
            <a:ext cx="2665077" cy="1483119"/>
            <a:chOff x="6084168" y="4508692"/>
            <a:chExt cx="2808300" cy="1779600"/>
          </a:xfrm>
        </p:grpSpPr>
        <p:sp>
          <p:nvSpPr>
            <p:cNvPr id="258" name="Google Shape;258;p38"/>
            <p:cNvSpPr/>
            <p:nvPr/>
          </p:nvSpPr>
          <p:spPr>
            <a:xfrm>
              <a:off x="6084168" y="4508692"/>
              <a:ext cx="2808300" cy="177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Riesgos: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lang="en"/>
                <a:t>Fuentes difíciles de localizar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25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8497058" y="4603926"/>
              <a:ext cx="217800" cy="215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38"/>
          <p:cNvSpPr/>
          <p:nvPr/>
        </p:nvSpPr>
        <p:spPr>
          <a:xfrm>
            <a:off x="3537050" y="3463800"/>
            <a:ext cx="2519700" cy="148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Compromisos Pendientes: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222350" y="3463802"/>
            <a:ext cx="3025800" cy="148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 Realizadas: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205967" y="3812233"/>
            <a:ext cx="30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Recopilación de datos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Análisis de los datos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3536762" y="3812220"/>
            <a:ext cx="25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Preparación de la presentación</a:t>
            </a:r>
            <a:endParaRPr b="1" i="0" sz="1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38"/>
          <p:cNvGrpSpPr/>
          <p:nvPr/>
        </p:nvGrpSpPr>
        <p:grpSpPr>
          <a:xfrm>
            <a:off x="223943" y="585980"/>
            <a:ext cx="6596725" cy="327336"/>
            <a:chOff x="179512" y="764704"/>
            <a:chExt cx="4918158" cy="315110"/>
          </a:xfrm>
        </p:grpSpPr>
        <p:sp>
          <p:nvSpPr>
            <p:cNvPr id="265" name="Google Shape;265;p38"/>
            <p:cNvSpPr txBox="1"/>
            <p:nvPr/>
          </p:nvSpPr>
          <p:spPr>
            <a:xfrm>
              <a:off x="179512" y="764704"/>
              <a:ext cx="43926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Líder: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Equipo #4</a:t>
              </a:r>
              <a:endParaRPr b="0" i="1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8"/>
            <p:cNvSpPr txBox="1"/>
            <p:nvPr/>
          </p:nvSpPr>
          <p:spPr>
            <a:xfrm>
              <a:off x="3389170" y="783414"/>
              <a:ext cx="17085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Fecha: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Mayo 9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202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sp>
        <p:nvSpPr>
          <p:cNvPr id="267" name="Google Shape;267;p38"/>
          <p:cNvSpPr txBox="1"/>
          <p:nvPr/>
        </p:nvSpPr>
        <p:spPr>
          <a:xfrm flipH="1">
            <a:off x="7342920" y="538116"/>
            <a:ext cx="796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Avance Planeado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66</a:t>
            </a: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</p:txBody>
      </p:sp>
      <p:sp>
        <p:nvSpPr>
          <p:cNvPr id="268" name="Google Shape;268;p38"/>
          <p:cNvSpPr txBox="1"/>
          <p:nvPr/>
        </p:nvSpPr>
        <p:spPr>
          <a:xfrm flipH="1">
            <a:off x="8139986" y="535219"/>
            <a:ext cx="796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Avance Real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66</a:t>
            </a: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00" y="1937175"/>
            <a:ext cx="6443509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/>
          <p:nvPr/>
        </p:nvSpPr>
        <p:spPr>
          <a:xfrm>
            <a:off x="223950" y="1179200"/>
            <a:ext cx="8713800" cy="222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2792519" y="3623196"/>
            <a:ext cx="144600" cy="200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39"/>
          <p:cNvGrpSpPr/>
          <p:nvPr/>
        </p:nvGrpSpPr>
        <p:grpSpPr>
          <a:xfrm>
            <a:off x="6272950" y="3464001"/>
            <a:ext cx="2665077" cy="1483119"/>
            <a:chOff x="6084168" y="4508692"/>
            <a:chExt cx="2808300" cy="1779600"/>
          </a:xfrm>
        </p:grpSpPr>
        <p:sp>
          <p:nvSpPr>
            <p:cNvPr id="277" name="Google Shape;277;p39"/>
            <p:cNvSpPr/>
            <p:nvPr/>
          </p:nvSpPr>
          <p:spPr>
            <a:xfrm>
              <a:off x="6084168" y="4508692"/>
              <a:ext cx="2808300" cy="177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Riesgos: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b="1" lang="en"/>
                <a:t>Condiciones climaticas adversas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25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8497058" y="4603926"/>
              <a:ext cx="217800" cy="215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39"/>
          <p:cNvSpPr/>
          <p:nvPr/>
        </p:nvSpPr>
        <p:spPr>
          <a:xfrm>
            <a:off x="3537050" y="3463800"/>
            <a:ext cx="2519700" cy="148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Compromisos Pendientes: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222350" y="3463802"/>
            <a:ext cx="3025800" cy="148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 Realizadas: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205967" y="3812233"/>
            <a:ext cx="30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Preparación de la presentación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Revisión y finalización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39"/>
          <p:cNvGrpSpPr/>
          <p:nvPr/>
        </p:nvGrpSpPr>
        <p:grpSpPr>
          <a:xfrm>
            <a:off x="223943" y="585980"/>
            <a:ext cx="6596725" cy="327336"/>
            <a:chOff x="179512" y="764704"/>
            <a:chExt cx="4918158" cy="315110"/>
          </a:xfrm>
        </p:grpSpPr>
        <p:sp>
          <p:nvSpPr>
            <p:cNvPr id="283" name="Google Shape;283;p39"/>
            <p:cNvSpPr txBox="1"/>
            <p:nvPr/>
          </p:nvSpPr>
          <p:spPr>
            <a:xfrm>
              <a:off x="179512" y="764704"/>
              <a:ext cx="43926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Líder: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Equipo #4</a:t>
              </a:r>
              <a:endParaRPr b="0" i="1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9"/>
            <p:cNvSpPr txBox="1"/>
            <p:nvPr/>
          </p:nvSpPr>
          <p:spPr>
            <a:xfrm>
              <a:off x="3389170" y="783414"/>
              <a:ext cx="17085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Fecha: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Mayo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24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202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sp>
        <p:nvSpPr>
          <p:cNvPr id="285" name="Google Shape;285;p39"/>
          <p:cNvSpPr txBox="1"/>
          <p:nvPr/>
        </p:nvSpPr>
        <p:spPr>
          <a:xfrm flipH="1">
            <a:off x="7342920" y="538116"/>
            <a:ext cx="796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Avance Planeado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 flipH="1">
            <a:off x="8139986" y="535219"/>
            <a:ext cx="796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Avance Real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00" y="1975325"/>
            <a:ext cx="6052351" cy="5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443425"/>
            <a:ext cx="76887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Arquitectura de seguridad</a:t>
            </a:r>
            <a:r>
              <a:rPr lang="en"/>
              <a:t>: Diseño de la arquitectura de seguridad para el sistema o software, incluida la definición de zonas de seguridad, mecanismos de control de acceso, protocolos de autenticación y autorización.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Análisis de requisitos de seguridad</a:t>
            </a:r>
            <a:r>
              <a:rPr lang="en"/>
              <a:t>: analizar los requisitos de seguridad y traducirlos en tareas específicas de diseño e implementación. Esto implica comprender las necesidades de seguridad del sistema o software y garantizar que se aborden adecuadamente en el proceso de desarrollo.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eveloping secure solutions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Principios de diseño seguro</a:t>
            </a:r>
            <a:r>
              <a:rPr lang="en"/>
              <a:t>: incorporar consideraciones de seguridad en la fase de diseño del desarrollo de software. Esto implica aplicar principios de diseño seguro, como privilegios mínimos, defensa en profundidad y valores predeterminados a prueba de fallos, para garantizar que la seguridad esté integrada en la arquitectura y el diseño de la solución desde el principio.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Prácticas de codificación segura</a:t>
            </a:r>
            <a:r>
              <a:rPr lang="en"/>
              <a:t>: seguir prácticas de codificación segura para mitigar las vulnerabilidades de seguridad comunes, como ataques de inyección, secuencias de comandos entre sitios y referencias directas a objetos inseguras. Esto incluye el uso de estándares de codificación seguros, la realización de revisiones de código y el empleo de herramientas automatizadas de análisis de código para identificar y corregir fallas de seguridad.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Autenticación y autorización</a:t>
            </a:r>
            <a:r>
              <a:rPr lang="en"/>
              <a:t>: implementar mecanismos sólidos de autenticación y autorización para controlar el acceso a recursos y funcionalidades confidenciales dentro del software. Esto puede implicar la implementación de métodos de autenticación sólidos, como la autenticación multifactor (MFA), y la implementación de políticas de control de acceso detalladas para imponer privilegios mínimos.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1443425"/>
            <a:ext cx="76887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Protección de datos</a:t>
            </a:r>
            <a:r>
              <a:rPr lang="en"/>
              <a:t>: Implementar mecanismos para proteger datos sensibles durante todo su ciclo de vida, incluido cifrado, enmascaramiento de datos y protocolos de transmisión segura. Esto garantiza que los datos estén adecuadamente protegidos tanto en reposo como en tránsito, lo que reduce el riesgo de filtraciones de datos y acceso no autorizado.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Pruebas y validación de seguridad</a:t>
            </a:r>
            <a:r>
              <a:rPr lang="en"/>
              <a:t>: realización de actividades de pruebas de seguridad, como pruebas de penetración, escaneo de vulnerabilidades y revisiones de códigos de seguridad para identificar y remediar vulnerabilidades. Esto implica probar sistemáticamente los controles y mecanismos de seguridad implementados en el software para garantizar que mitiguen eficazmente las posibles amenazas.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Implica establecer procesos y procedimientos para identificar, evaluar y mitigar amenazas y vulnerabilidades de seguridad a lo largo del ciclo de vida del desarrollo de software.</a:t>
            </a:r>
            <a:br>
              <a:rPr lang="en"/>
            </a:br>
            <a:br>
              <a:rPr b="1" lang="en"/>
            </a:br>
            <a:r>
              <a:rPr b="1" lang="en"/>
              <a:t>Identificación y evaluación de amenazas</a:t>
            </a:r>
            <a:r>
              <a:rPr lang="en"/>
              <a:t>: identificación de posibles amenazas y vulnerabilidades de seguridad que podrían afectar el software que se está desarrollando. Esto puede implicar la realización de ejercicios de modelado de amenazas para analizar sistemáticamente posibles vectores de ataque y priorizar las amenazas en función de su probabilidad e impacto.</a:t>
            </a:r>
            <a:br>
              <a:rPr lang="en"/>
            </a:br>
            <a:br>
              <a:rPr lang="en"/>
            </a:br>
            <a:r>
              <a:rPr b="1" lang="en"/>
              <a:t>Gestión de vulnerabilidades</a:t>
            </a:r>
            <a:r>
              <a:rPr lang="en"/>
              <a:t>: implementación de procesos para rastrear, priorizar y remediar vulnerabilidades de software. Esto incluye escanear periódicamente los componentes de software en busca de vulnerabilidades conocidas, evaluar su gravedad e impacto potencial y aplicar parches o implementar controles de mitigación para abordar las vulnerabilidades identificadas.</a:t>
            </a:r>
            <a:endParaRPr b="1"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security threats and vulnerabilities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7650" y="57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&amp; Managing Secure Suppliers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1386200"/>
            <a:ext cx="76887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le conoce como el proceso de escoger con cual vendedor prospectivo se </a:t>
            </a:r>
            <a:r>
              <a:rPr lang="en"/>
              <a:t>debería</a:t>
            </a:r>
            <a:r>
              <a:rPr lang="en"/>
              <a:t> </a:t>
            </a:r>
            <a:r>
              <a:rPr lang="en"/>
              <a:t>entablar</a:t>
            </a:r>
            <a:r>
              <a:rPr lang="en"/>
              <a:t> una </a:t>
            </a:r>
            <a:r>
              <a:rPr lang="en"/>
              <a:t>organización</a:t>
            </a:r>
            <a:r>
              <a:rPr lang="en"/>
              <a:t> para una </a:t>
            </a:r>
            <a:r>
              <a:rPr lang="en"/>
              <a:t>relación</a:t>
            </a:r>
            <a:r>
              <a:rPr lang="en"/>
              <a:t> de negocios.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Uno de los principales objetivos de </a:t>
            </a:r>
            <a:r>
              <a:rPr lang="en"/>
              <a:t>seleccionar</a:t>
            </a:r>
            <a:r>
              <a:rPr lang="en"/>
              <a:t> a un </a:t>
            </a:r>
            <a:r>
              <a:rPr lang="en"/>
              <a:t>proveedor</a:t>
            </a:r>
            <a:r>
              <a:rPr lang="en"/>
              <a:t> es poder establecer una </a:t>
            </a:r>
            <a:r>
              <a:rPr lang="en"/>
              <a:t>relación</a:t>
            </a:r>
            <a:r>
              <a:rPr lang="en"/>
              <a:t> de negocio mutuamente beneficiosa  que pueda proporcionar el mayor dinero posible.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Etapas</a:t>
            </a:r>
            <a:r>
              <a:rPr lang="en"/>
              <a:t> para </a:t>
            </a:r>
            <a:r>
              <a:rPr lang="en"/>
              <a:t>seleccionar</a:t>
            </a:r>
            <a:r>
              <a:rPr lang="en"/>
              <a:t> un proveedor: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Identificar las necesidades del negocio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Listar posibles proveedores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Determina tus criterios de selección para el proveedor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Conocer a los proveedores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 un borrador, negocia y firma un contrato.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25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Criterios para </a:t>
            </a:r>
            <a:r>
              <a:rPr lang="en"/>
              <a:t>seleccionar</a:t>
            </a:r>
            <a:r>
              <a:rPr lang="en"/>
              <a:t> un proveedor 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Calidad y seguridad de los productos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Flexibilidad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Entrega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Fiabilidad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Costo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Calidad de servicio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7650" y="567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&amp; Supporting Security in Work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1422675"/>
            <a:ext cx="7688700" cy="29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 seguridad en el trabajo es un aspecto importante en la industria laboral. Existen diversos aspectos de una empresa que se debe de </a:t>
            </a:r>
            <a:r>
              <a:rPr lang="en"/>
              <a:t>proteger</a:t>
            </a:r>
            <a:r>
              <a:rPr lang="en"/>
              <a:t> como serian los empleados y los clientes. </a:t>
            </a:r>
            <a:r>
              <a:rPr lang="en"/>
              <a:t>Así</a:t>
            </a:r>
            <a:r>
              <a:rPr lang="en"/>
              <a:t> mismo los datos que guardan empresas como bancos son de extrema importancia para los clientes y la misma empresa. Es importante cuidar los datos y asegurar la </a:t>
            </a:r>
            <a:r>
              <a:rPr lang="en"/>
              <a:t>triada</a:t>
            </a:r>
            <a:r>
              <a:rPr lang="en"/>
              <a:t> de la seguridad que es confidencialidad,  integridad y disponibilidad.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