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65" r:id="rId7"/>
    <p:sldId id="259" r:id="rId8"/>
    <p:sldId id="260" r:id="rId9"/>
    <p:sldId id="261" r:id="rId10"/>
    <p:sldId id="264" r:id="rId11"/>
    <p:sldId id="266" r:id="rId12"/>
    <p:sldId id="267" r:id="rId13"/>
    <p:sldId id="268" r:id="rId14"/>
    <p:sldId id="269" r:id="rId15"/>
    <p:sldId id="273" r:id="rId16"/>
    <p:sldId id="262" r:id="rId17"/>
    <p:sldId id="263" r:id="rId18"/>
    <p:sldId id="27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5CBE-FE4A-474A-9905-809E353D7B6D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AB6D-9B50-4681-9194-CFA6D623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7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5CBE-FE4A-474A-9905-809E353D7B6D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AB6D-9B50-4681-9194-CFA6D623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07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5CBE-FE4A-474A-9905-809E353D7B6D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AB6D-9B50-4681-9194-CFA6D623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80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5CBE-FE4A-474A-9905-809E353D7B6D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AB6D-9B50-4681-9194-CFA6D623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12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5CBE-FE4A-474A-9905-809E353D7B6D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AB6D-9B50-4681-9194-CFA6D623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6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5CBE-FE4A-474A-9905-809E353D7B6D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AB6D-9B50-4681-9194-CFA6D623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12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5CBE-FE4A-474A-9905-809E353D7B6D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AB6D-9B50-4681-9194-CFA6D623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47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5CBE-FE4A-474A-9905-809E353D7B6D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AB6D-9B50-4681-9194-CFA6D623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28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5CBE-FE4A-474A-9905-809E353D7B6D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AB6D-9B50-4681-9194-CFA6D623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80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5CBE-FE4A-474A-9905-809E353D7B6D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AB6D-9B50-4681-9194-CFA6D623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2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5CBE-FE4A-474A-9905-809E353D7B6D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AB6D-9B50-4681-9194-CFA6D623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61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5CBE-FE4A-474A-9905-809E353D7B6D}" type="datetimeFigureOut">
              <a:rPr lang="pt-BR" smtClean="0"/>
              <a:t>16/12/2016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AB6D-9B50-4681-9194-CFA6D623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14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6.png"/><Relationship Id="rId5" Type="http://schemas.openxmlformats.org/officeDocument/2006/relationships/image" Target="../media/image34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48847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Configuração e utilização do </a:t>
            </a:r>
            <a:r>
              <a:rPr lang="pt-BR" sz="40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Extra:</a:t>
            </a:r>
            <a:endParaRPr lang="pt-BR" sz="4000" dirty="0">
              <a:solidFill>
                <a:srgbClr val="92D05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93700" y="5105400"/>
            <a:ext cx="11404600" cy="15875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Conceitos básicos, para configurar e utilizar o Extra, com a finalidade de corrigir ou configurar as contas do Internet Banking.</a:t>
            </a:r>
          </a:p>
        </p:txBody>
      </p:sp>
    </p:spTree>
    <p:extLst>
      <p:ext uri="{BB962C8B-B14F-4D97-AF65-F5344CB8AC3E}">
        <p14:creationId xmlns:p14="http://schemas.microsoft.com/office/powerpoint/2010/main" val="20281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3" y="1835009"/>
            <a:ext cx="6374667" cy="487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642" y="1833036"/>
            <a:ext cx="6084309" cy="4882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1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718" y="1827841"/>
            <a:ext cx="6390494" cy="489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565" y="1833458"/>
            <a:ext cx="6083257" cy="488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tângulo 20"/>
          <p:cNvSpPr/>
          <p:nvPr/>
        </p:nvSpPr>
        <p:spPr>
          <a:xfrm>
            <a:off x="0" y="0"/>
            <a:ext cx="12192000" cy="779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Associar </a:t>
            </a:r>
            <a:r>
              <a:rPr lang="pt-BR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dispositivo de segurança </a:t>
            </a:r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 a </a:t>
            </a:r>
            <a:r>
              <a:rPr lang="pt-BR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 </a:t>
            </a:r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conta:</a:t>
            </a:r>
            <a:endParaRPr lang="pt-BR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Imagem 5" descr="image0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038" y="1826061"/>
            <a:ext cx="6428810" cy="4878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266213" y="1018569"/>
            <a:ext cx="117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CICS04 </a:t>
            </a:r>
            <a:r>
              <a:rPr lang="pt-BR" dirty="0" smtClean="0">
                <a:sym typeface="Wingdings" panose="05000000000000000000" pitchFamily="2" charset="2"/>
              </a:rPr>
              <a:t> ENTER  Pause/Break  DSZ0  ENTER  ( X ) Associar </a:t>
            </a:r>
            <a:r>
              <a:rPr lang="pt-BR" dirty="0" err="1" smtClean="0">
                <a:sym typeface="Wingdings" panose="05000000000000000000" pitchFamily="2" charset="2"/>
              </a:rPr>
              <a:t>token</a:t>
            </a:r>
            <a:r>
              <a:rPr lang="pt-BR" dirty="0" smtClean="0">
                <a:sym typeface="Wingdings" panose="05000000000000000000" pitchFamily="2" charset="2"/>
              </a:rPr>
              <a:t>  ENTER  Fornecer agência, conta, tipo e número de série (celular ou </a:t>
            </a:r>
            <a:r>
              <a:rPr lang="pt-BR" dirty="0" err="1" smtClean="0">
                <a:sym typeface="Wingdings" panose="05000000000000000000" pitchFamily="2" charset="2"/>
              </a:rPr>
              <a:t>token</a:t>
            </a:r>
            <a:r>
              <a:rPr lang="pt-BR" dirty="0" smtClean="0">
                <a:sym typeface="Wingdings" panose="05000000000000000000" pitchFamily="2" charset="2"/>
              </a:rPr>
              <a:t> físico)  ENTER  F5 (inclusão) ou F7 (exclusão)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93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3" y="1835009"/>
            <a:ext cx="6374667" cy="487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94" y="1833036"/>
            <a:ext cx="6084309" cy="4882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1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14" y="1827841"/>
            <a:ext cx="6390494" cy="489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tângulo 20"/>
          <p:cNvSpPr/>
          <p:nvPr/>
        </p:nvSpPr>
        <p:spPr>
          <a:xfrm>
            <a:off x="0" y="0"/>
            <a:ext cx="12192000" cy="779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Consulta do dispositivo </a:t>
            </a:r>
            <a:r>
              <a:rPr lang="pt-BR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segurança </a:t>
            </a:r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algn="ctr"/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associado com uma conta:</a:t>
            </a:r>
            <a:endParaRPr lang="pt-BR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66213" y="1018569"/>
            <a:ext cx="117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CICS04 </a:t>
            </a:r>
            <a:r>
              <a:rPr lang="pt-BR" dirty="0" smtClean="0">
                <a:sym typeface="Wingdings" panose="05000000000000000000" pitchFamily="2" charset="2"/>
              </a:rPr>
              <a:t> ENTER  Pause/Break  DSZ0  ENTER  ( X ) Consultar </a:t>
            </a:r>
            <a:r>
              <a:rPr lang="pt-BR" dirty="0" err="1" smtClean="0">
                <a:sym typeface="Wingdings" panose="05000000000000000000" pitchFamily="2" charset="2"/>
              </a:rPr>
              <a:t>disp</a:t>
            </a:r>
            <a:r>
              <a:rPr lang="pt-BR" dirty="0" smtClean="0">
                <a:sym typeface="Wingdings" panose="05000000000000000000" pitchFamily="2" charset="2"/>
              </a:rPr>
              <a:t>. de segurança  ENTER  Fornecer agência, conta e tipo  ENTER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749" y="1851949"/>
            <a:ext cx="6707341" cy="490766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657" y="1828800"/>
            <a:ext cx="6728679" cy="492327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2715" y="1854297"/>
            <a:ext cx="6719285" cy="49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0" y="0"/>
            <a:ext cx="12192000" cy="779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Configurar permissão de acesso no PACL:</a:t>
            </a:r>
            <a:endParaRPr lang="pt-BR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66213" y="1018569"/>
            <a:ext cx="1174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IMS04 </a:t>
            </a:r>
            <a:r>
              <a:rPr lang="pt-BR" dirty="0" smtClean="0">
                <a:sym typeface="Wingdings" panose="05000000000000000000" pitchFamily="2" charset="2"/>
              </a:rPr>
              <a:t> ENTER  Pause/Break  /</a:t>
            </a:r>
            <a:r>
              <a:rPr lang="pt-BR" dirty="0" err="1" smtClean="0">
                <a:sym typeface="Wingdings" panose="05000000000000000000" pitchFamily="2" charset="2"/>
              </a:rPr>
              <a:t>test</a:t>
            </a:r>
            <a:r>
              <a:rPr lang="pt-BR" dirty="0" smtClean="0">
                <a:sym typeface="Wingdings" panose="05000000000000000000" pitchFamily="2" charset="2"/>
              </a:rPr>
              <a:t> </a:t>
            </a:r>
            <a:r>
              <a:rPr lang="pt-BR" dirty="0" err="1" smtClean="0">
                <a:sym typeface="Wingdings" panose="05000000000000000000" pitchFamily="2" charset="2"/>
              </a:rPr>
              <a:t>mfs</a:t>
            </a:r>
            <a:r>
              <a:rPr lang="pt-BR" dirty="0" smtClean="0">
                <a:sym typeface="Wingdings" panose="05000000000000000000" pitchFamily="2" charset="2"/>
              </a:rPr>
              <a:t>  ENTER  SENHAS  ENTER  Fornecer usuário e senha  ENTER  PACL  ENTER  06  ENTER  Preencher opção (valor 3), banco (valor 237), mídia (valor 14), agência, conta, dígito da conta e pedido (valor S)  ENTER  Digitar L (liberar) ou B (bloquear)  ENTER  F6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6" y="2164466"/>
            <a:ext cx="4626676" cy="394835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09" y="2430683"/>
            <a:ext cx="4640239" cy="395992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86" y="2789499"/>
            <a:ext cx="4627764" cy="394928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073" y="2430683"/>
            <a:ext cx="4616189" cy="393940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120" y="2164466"/>
            <a:ext cx="4680929" cy="399465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8602" y="2465408"/>
            <a:ext cx="4735182" cy="404095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9937" y="2685326"/>
            <a:ext cx="4747121" cy="405113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4423" y="2486540"/>
            <a:ext cx="4708786" cy="401842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0476" y="2197958"/>
            <a:ext cx="4694312" cy="40060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1256" y="2492957"/>
            <a:ext cx="4701274" cy="401201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63613" y="2754775"/>
            <a:ext cx="4685638" cy="39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3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0" y="0"/>
            <a:ext cx="12192000" cy="779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Consultar dados cadastrais de uma conta:</a:t>
            </a:r>
            <a:endParaRPr lang="pt-BR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66213" y="1018569"/>
            <a:ext cx="1174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IMS04 </a:t>
            </a:r>
            <a:r>
              <a:rPr lang="pt-BR" dirty="0" smtClean="0">
                <a:sym typeface="Wingdings" panose="05000000000000000000" pitchFamily="2" charset="2"/>
              </a:rPr>
              <a:t> ENTER  Pause/Break  /</a:t>
            </a:r>
            <a:r>
              <a:rPr lang="pt-BR" dirty="0" err="1" smtClean="0">
                <a:sym typeface="Wingdings" panose="05000000000000000000" pitchFamily="2" charset="2"/>
              </a:rPr>
              <a:t>test</a:t>
            </a:r>
            <a:r>
              <a:rPr lang="pt-BR" dirty="0" smtClean="0">
                <a:sym typeface="Wingdings" panose="05000000000000000000" pitchFamily="2" charset="2"/>
              </a:rPr>
              <a:t> </a:t>
            </a:r>
            <a:r>
              <a:rPr lang="pt-BR" dirty="0" err="1" smtClean="0">
                <a:sym typeface="Wingdings" panose="05000000000000000000" pitchFamily="2" charset="2"/>
              </a:rPr>
              <a:t>mfs</a:t>
            </a:r>
            <a:r>
              <a:rPr lang="pt-BR" dirty="0" smtClean="0">
                <a:sym typeface="Wingdings" panose="05000000000000000000" pitchFamily="2" charset="2"/>
              </a:rPr>
              <a:t>  ENTER  SENHAS  ENTER  Fornecer usuário e senha  ENTER  CLIE  ENTER  01  ENTER  Preencher agência e conta  ENTER  Posicionar cursor em CLIE – CADASTRO DE CLIENTES  ENTER  F6 (dados do cliente)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6" y="2164466"/>
            <a:ext cx="4626676" cy="394835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09" y="2430683"/>
            <a:ext cx="4640239" cy="395992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86" y="2789499"/>
            <a:ext cx="4627764" cy="394928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073" y="2430683"/>
            <a:ext cx="4616189" cy="393940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145" y="2164466"/>
            <a:ext cx="4680929" cy="39946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9960" y="2404760"/>
            <a:ext cx="4691605" cy="418660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3887" y="2589122"/>
            <a:ext cx="4680031" cy="41762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3091" y="2401438"/>
            <a:ext cx="4656880" cy="415561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7" y="2138543"/>
            <a:ext cx="4659643" cy="41580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2057" y="2381610"/>
            <a:ext cx="4645306" cy="414529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8665" y="2596959"/>
            <a:ext cx="4645307" cy="414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0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0" y="0"/>
            <a:ext cx="12192000" cy="779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Consulta códigos de erros de transações CICS:</a:t>
            </a:r>
            <a:endParaRPr lang="pt-BR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66213" y="1018569"/>
            <a:ext cx="117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CICS04 </a:t>
            </a:r>
            <a:r>
              <a:rPr lang="pt-BR" dirty="0" smtClean="0">
                <a:sym typeface="Wingdings" panose="05000000000000000000" pitchFamily="2" charset="2"/>
              </a:rPr>
              <a:t> ENTER  Fornecer usuário e senha  ENTER  Pause/Break  MG00  ENTER  Posicionar em Consulta geral  ENTER  Digitar o código de retorno do mainframe para verificar a mensagem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4" y="2115395"/>
            <a:ext cx="4218634" cy="376454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676" y="2439485"/>
            <a:ext cx="4218635" cy="376454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446" y="2786726"/>
            <a:ext cx="4205663" cy="375297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083" y="2451060"/>
            <a:ext cx="4179722" cy="372982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149" y="2126969"/>
            <a:ext cx="4166750" cy="371824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972" y="2474210"/>
            <a:ext cx="4179722" cy="372982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8034" y="2798300"/>
            <a:ext cx="4179722" cy="37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0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0" y="0"/>
            <a:ext cx="12192000" cy="779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Exercitar transações </a:t>
            </a:r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CICS:</a:t>
            </a:r>
            <a:endParaRPr lang="pt-BR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66213" y="1018569"/>
            <a:ext cx="1174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CICS04 </a:t>
            </a:r>
            <a:r>
              <a:rPr lang="pt-BR" dirty="0" smtClean="0">
                <a:sym typeface="Wingdings" panose="05000000000000000000" pitchFamily="2" charset="2"/>
              </a:rPr>
              <a:t> ENTER  Fornecer usuário e senha  ENTER  Pause/Break  </a:t>
            </a:r>
            <a:r>
              <a:rPr lang="pt-BR" dirty="0" smtClean="0">
                <a:sym typeface="Wingdings" panose="05000000000000000000" pitchFamily="2" charset="2"/>
              </a:rPr>
              <a:t>Colar o buffer da transação CICS  ENTER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4" y="2115395"/>
            <a:ext cx="4218634" cy="376454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676" y="2439485"/>
            <a:ext cx="4218635" cy="376454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790" y="2103819"/>
            <a:ext cx="4231605" cy="377612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452" y="2462634"/>
            <a:ext cx="4244576" cy="378769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3094" y="2092246"/>
            <a:ext cx="4231604" cy="377611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056" y="2462634"/>
            <a:ext cx="4217043" cy="376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7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48847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Configurações possíveis no SQL</a:t>
            </a:r>
          </a:p>
        </p:txBody>
      </p:sp>
      <p:sp>
        <p:nvSpPr>
          <p:cNvPr id="4" name="Retângulo 3"/>
          <p:cNvSpPr/>
          <p:nvPr/>
        </p:nvSpPr>
        <p:spPr>
          <a:xfrm>
            <a:off x="393700" y="5105400"/>
            <a:ext cx="11404600" cy="15875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Conceitos básicos, para </a:t>
            </a:r>
            <a:r>
              <a:rPr lang="pt-BR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configurar as contas por SQL Server. Para executar as operações a seguir é </a:t>
            </a:r>
            <a:r>
              <a:rPr lang="pt-BR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necessário </a:t>
            </a:r>
            <a:r>
              <a:rPr lang="pt-BR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entrar </a:t>
            </a:r>
            <a:r>
              <a:rPr lang="pt-BR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 query </a:t>
            </a:r>
            <a:r>
              <a:rPr lang="pt-BR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analyser</a:t>
            </a:r>
            <a:r>
              <a:rPr lang="pt-BR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 acessar a base </a:t>
            </a:r>
            <a:r>
              <a:rPr lang="pt-BR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IB2000</a:t>
            </a:r>
          </a:p>
        </p:txBody>
      </p:sp>
    </p:spTree>
    <p:extLst>
      <p:ext uri="{BB962C8B-B14F-4D97-AF65-F5344CB8AC3E}">
        <p14:creationId xmlns:p14="http://schemas.microsoft.com/office/powerpoint/2010/main" val="7087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807180"/>
            <a:ext cx="12192000" cy="12646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Conta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 característica de deficiente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visual:</a:t>
            </a:r>
          </a:p>
          <a:p>
            <a:pPr marL="457200" lvl="2"/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 deficiente visual: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exec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spb_altClienteDefVisual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3963, 404, </a:t>
            </a:r>
            <a:r>
              <a:rPr lang="pt-B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457200" lvl="2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 não deficiente visual: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exec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spb_altClienteDefVisual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3963, 404, 0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0" y="2390169"/>
            <a:ext cx="12192000" cy="14757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Deixar a conta como primeiro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acesso:</a:t>
            </a:r>
          </a:p>
          <a:p>
            <a:pPr marL="457200" lvl="2"/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acessos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cd_agencia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=3860 and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cd_conta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=2003</a:t>
            </a:r>
          </a:p>
          <a:p>
            <a:pPr marL="457200" lvl="2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acessos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cd_agencia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=3860 and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cd_conta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=2003</a:t>
            </a:r>
          </a:p>
          <a:p>
            <a:pPr marL="457200" lvl="2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tb_frasesec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cd_agencia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=3860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cd_conta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=2003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4093577"/>
            <a:ext cx="12192000" cy="2098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Zera bloqueio na base de dados (baixa plataforma):</a:t>
            </a:r>
          </a:p>
          <a:p>
            <a:pPr marL="457200" lvl="2"/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/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acessos set cd_erros4=0, cd_erros6=0,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cd_errosidplogin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cd_errosidpcad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=0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cd_agencia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=3963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cd_conta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=404</a:t>
            </a:r>
          </a:p>
          <a:p>
            <a:pPr marL="457200" lvl="2"/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*Obs.: é prudente confirmar configuração de conta no EXTRA também para que o desbloqueio ocorra com sucesso.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1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48847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4000" dirty="0" smtClean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Obrigado</a:t>
            </a:r>
            <a:endParaRPr lang="pt-BR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93700" y="5105400"/>
            <a:ext cx="11404600" cy="15875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lvl="0"/>
            <a:r>
              <a:rPr lang="pt-BR" sz="2200" b="1" dirty="0">
                <a:cs typeface="Courier New" panose="02070309020205020404" pitchFamily="49" charset="0"/>
              </a:rPr>
              <a:t>Conta Fácil Plena</a:t>
            </a:r>
            <a:r>
              <a:rPr lang="pt-BR" sz="2200" dirty="0">
                <a:cs typeface="Courier New" panose="02070309020205020404" pitchFamily="49" charset="0"/>
              </a:rPr>
              <a:t>: marcar as opções </a:t>
            </a:r>
            <a:r>
              <a:rPr lang="pt-BR" sz="2200" dirty="0" smtClean="0">
                <a:cs typeface="Courier New" panose="02070309020205020404" pitchFamily="49" charset="0"/>
              </a:rPr>
              <a:t>Cobrança Automática e Conta Fácil</a:t>
            </a:r>
            <a:endParaRPr lang="pt-BR" sz="2200" dirty="0">
              <a:cs typeface="Courier New" panose="02070309020205020404" pitchFamily="49" charset="0"/>
            </a:endParaRPr>
          </a:p>
          <a:p>
            <a:pPr lvl="0"/>
            <a:r>
              <a:rPr lang="pt-BR" sz="2200" b="1" dirty="0">
                <a:cs typeface="Courier New" panose="02070309020205020404" pitchFamily="49" charset="0"/>
              </a:rPr>
              <a:t>Conta Fácil Tipo 2</a:t>
            </a:r>
            <a:r>
              <a:rPr lang="pt-BR" sz="2200" dirty="0">
                <a:cs typeface="Courier New" panose="02070309020205020404" pitchFamily="49" charset="0"/>
              </a:rPr>
              <a:t>: marcar a opção </a:t>
            </a:r>
            <a:r>
              <a:rPr lang="pt-BR" sz="2200" dirty="0" smtClean="0">
                <a:cs typeface="Courier New" panose="02070309020205020404" pitchFamily="49" charset="0"/>
              </a:rPr>
              <a:t>Cobrança Automática</a:t>
            </a:r>
            <a:endParaRPr lang="pt-BR" sz="2200" dirty="0">
              <a:cs typeface="Courier New" panose="02070309020205020404" pitchFamily="49" charset="0"/>
            </a:endParaRPr>
          </a:p>
          <a:p>
            <a:pPr lvl="0"/>
            <a:r>
              <a:rPr lang="pt-BR" sz="2200" b="1" dirty="0">
                <a:cs typeface="Courier New" panose="02070309020205020404" pitchFamily="49" charset="0"/>
              </a:rPr>
              <a:t>Conta Fácil Tipo 3</a:t>
            </a:r>
            <a:r>
              <a:rPr lang="pt-BR" sz="2200" dirty="0">
                <a:cs typeface="Courier New" panose="02070309020205020404" pitchFamily="49" charset="0"/>
              </a:rPr>
              <a:t>: marcar a opção </a:t>
            </a:r>
            <a:r>
              <a:rPr lang="pt-BR" sz="2200" dirty="0" smtClean="0">
                <a:cs typeface="Courier New" panose="02070309020205020404" pitchFamily="49" charset="0"/>
              </a:rPr>
              <a:t>Conta Fácil</a:t>
            </a:r>
            <a:endParaRPr lang="pt-BR" sz="2200" dirty="0">
              <a:cs typeface="Courier New" panose="02070309020205020404" pitchFamily="49" charset="0"/>
            </a:endParaRPr>
          </a:p>
          <a:p>
            <a:pPr lvl="0"/>
            <a:r>
              <a:rPr lang="pt-BR" sz="2200" b="1" dirty="0">
                <a:cs typeface="Courier New" panose="02070309020205020404" pitchFamily="49" charset="0"/>
              </a:rPr>
              <a:t>Conta de investimento não correntista</a:t>
            </a:r>
            <a:r>
              <a:rPr lang="pt-BR" sz="2200" dirty="0">
                <a:cs typeface="Courier New" panose="02070309020205020404" pitchFamily="49" charset="0"/>
              </a:rPr>
              <a:t>: Razão 1706</a:t>
            </a:r>
          </a:p>
          <a:p>
            <a:pPr lvl="0"/>
            <a:r>
              <a:rPr lang="pt-BR" sz="2200" b="1" dirty="0">
                <a:cs typeface="Courier New" panose="02070309020205020404" pitchFamily="49" charset="0"/>
              </a:rPr>
              <a:t>Conta internacional</a:t>
            </a:r>
            <a:r>
              <a:rPr lang="pt-BR" sz="2200" dirty="0">
                <a:cs typeface="Courier New" panose="02070309020205020404" pitchFamily="49" charset="0"/>
              </a:rPr>
              <a:t>: razão 0745</a:t>
            </a:r>
          </a:p>
          <a:p>
            <a:pPr lvl="0"/>
            <a:r>
              <a:rPr lang="pt-BR" sz="2200" b="1" dirty="0">
                <a:cs typeface="Courier New" panose="02070309020205020404" pitchFamily="49" charset="0"/>
              </a:rPr>
              <a:t>Conta INSS</a:t>
            </a:r>
            <a:r>
              <a:rPr lang="pt-BR" sz="2200" dirty="0">
                <a:cs typeface="Courier New" panose="02070309020205020404" pitchFamily="49" charset="0"/>
              </a:rPr>
              <a:t>: razão 1879</a:t>
            </a:r>
          </a:p>
          <a:p>
            <a:pPr lvl="0"/>
            <a:r>
              <a:rPr lang="pt-BR" sz="2200" b="1" dirty="0">
                <a:cs typeface="Courier New" panose="02070309020205020404" pitchFamily="49" charset="0"/>
              </a:rPr>
              <a:t>Conta corrente</a:t>
            </a:r>
            <a:r>
              <a:rPr lang="pt-BR" sz="2200" dirty="0">
                <a:cs typeface="Courier New" panose="02070309020205020404" pitchFamily="49" charset="0"/>
              </a:rPr>
              <a:t>: razão 0705</a:t>
            </a:r>
          </a:p>
          <a:p>
            <a:pPr lvl="0"/>
            <a:r>
              <a:rPr lang="pt-BR" sz="2200" b="1" dirty="0">
                <a:cs typeface="Courier New" panose="02070309020205020404" pitchFamily="49" charset="0"/>
              </a:rPr>
              <a:t>Conta poupança</a:t>
            </a:r>
            <a:r>
              <a:rPr lang="pt-BR" sz="2200" dirty="0">
                <a:cs typeface="Courier New" panose="02070309020205020404" pitchFamily="49" charset="0"/>
              </a:rPr>
              <a:t>: razão 1051</a:t>
            </a:r>
          </a:p>
          <a:p>
            <a:pPr lvl="0"/>
            <a:r>
              <a:rPr lang="pt-BR" sz="2200" b="1" dirty="0">
                <a:cs typeface="Courier New" panose="02070309020205020404" pitchFamily="49" charset="0"/>
              </a:rPr>
              <a:t>PJ00 (padaria): </a:t>
            </a:r>
            <a:r>
              <a:rPr lang="pt-BR" sz="2200" dirty="0">
                <a:cs typeface="Courier New" panose="02070309020205020404" pitchFamily="49" charset="0"/>
              </a:rPr>
              <a:t>opção </a:t>
            </a:r>
            <a:r>
              <a:rPr lang="pt-BR" sz="2200" dirty="0" smtClean="0">
                <a:cs typeface="Courier New" panose="02070309020205020404" pitchFamily="49" charset="0"/>
              </a:rPr>
              <a:t>PF/PJ </a:t>
            </a:r>
            <a:r>
              <a:rPr lang="pt-BR" sz="2200" dirty="0">
                <a:cs typeface="Courier New" panose="02070309020205020404" pitchFamily="49" charset="0"/>
              </a:rPr>
              <a:t>= F e </a:t>
            </a:r>
            <a:r>
              <a:rPr lang="pt-BR" sz="2200" dirty="0" smtClean="0">
                <a:cs typeface="Courier New" panose="02070309020205020404" pitchFamily="49" charset="0"/>
              </a:rPr>
              <a:t>PF/PJ </a:t>
            </a:r>
            <a:r>
              <a:rPr lang="pt-BR" sz="2200" dirty="0">
                <a:cs typeface="Courier New" panose="02070309020205020404" pitchFamily="49" charset="0"/>
              </a:rPr>
              <a:t>– Clie = J</a:t>
            </a:r>
          </a:p>
          <a:p>
            <a:pPr lvl="0"/>
            <a:r>
              <a:rPr lang="pt-BR" sz="2200" b="1" dirty="0">
                <a:cs typeface="Courier New" panose="02070309020205020404" pitchFamily="49" charset="0"/>
              </a:rPr>
              <a:t>PJ01:</a:t>
            </a:r>
            <a:r>
              <a:rPr lang="pt-BR" sz="2200" dirty="0">
                <a:cs typeface="Courier New" panose="02070309020205020404" pitchFamily="49" charset="0"/>
              </a:rPr>
              <a:t>  opção </a:t>
            </a:r>
            <a:r>
              <a:rPr lang="pt-BR" sz="2200" dirty="0" smtClean="0">
                <a:cs typeface="Courier New" panose="02070309020205020404" pitchFamily="49" charset="0"/>
              </a:rPr>
              <a:t>PF/PJ </a:t>
            </a:r>
            <a:r>
              <a:rPr lang="pt-BR" sz="2200" dirty="0">
                <a:cs typeface="Courier New" panose="02070309020205020404" pitchFamily="49" charset="0"/>
              </a:rPr>
              <a:t>= J e </a:t>
            </a:r>
            <a:r>
              <a:rPr lang="pt-BR" sz="2200" dirty="0" smtClean="0">
                <a:cs typeface="Courier New" panose="02070309020205020404" pitchFamily="49" charset="0"/>
              </a:rPr>
              <a:t>PF/PJ </a:t>
            </a:r>
            <a:r>
              <a:rPr lang="pt-BR" sz="2200" dirty="0">
                <a:cs typeface="Courier New" panose="02070309020205020404" pitchFamily="49" charset="0"/>
              </a:rPr>
              <a:t>– Clie = J</a:t>
            </a:r>
          </a:p>
          <a:p>
            <a:pPr lvl="0"/>
            <a:r>
              <a:rPr lang="pt-BR" sz="2200" b="1" dirty="0">
                <a:cs typeface="Courier New" panose="02070309020205020404" pitchFamily="49" charset="0"/>
              </a:rPr>
              <a:t>Prime:</a:t>
            </a:r>
            <a:r>
              <a:rPr lang="pt-BR" sz="2200" dirty="0">
                <a:cs typeface="Courier New" panose="02070309020205020404" pitchFamily="49" charset="0"/>
              </a:rPr>
              <a:t> a opção </a:t>
            </a:r>
            <a:r>
              <a:rPr lang="pt-BR" sz="2200" dirty="0" smtClean="0">
                <a:cs typeface="Courier New" panose="02070309020205020404" pitchFamily="49" charset="0"/>
              </a:rPr>
              <a:t>Conta </a:t>
            </a:r>
            <a:r>
              <a:rPr lang="pt-BR" sz="2200" dirty="0">
                <a:cs typeface="Courier New" panose="02070309020205020404" pitchFamily="49" charset="0"/>
              </a:rPr>
              <a:t>Prime = 100</a:t>
            </a:r>
          </a:p>
          <a:p>
            <a:pPr lvl="0"/>
            <a:r>
              <a:rPr lang="pt-BR" sz="2200" b="1" dirty="0">
                <a:cs typeface="Courier New" panose="02070309020205020404" pitchFamily="49" charset="0"/>
              </a:rPr>
              <a:t>Varejo: </a:t>
            </a:r>
            <a:r>
              <a:rPr lang="pt-BR" sz="2200" dirty="0">
                <a:cs typeface="Courier New" panose="02070309020205020404" pitchFamily="49" charset="0"/>
              </a:rPr>
              <a:t>a opção </a:t>
            </a:r>
            <a:r>
              <a:rPr lang="pt-BR" sz="2200" dirty="0" smtClean="0">
                <a:cs typeface="Courier New" panose="02070309020205020404" pitchFamily="49" charset="0"/>
              </a:rPr>
              <a:t>Conta </a:t>
            </a:r>
            <a:r>
              <a:rPr lang="pt-BR" sz="2200" dirty="0">
                <a:cs typeface="Courier New" panose="02070309020205020404" pitchFamily="49" charset="0"/>
              </a:rPr>
              <a:t>Prime = 001</a:t>
            </a:r>
          </a:p>
          <a:p>
            <a:pPr lvl="0"/>
            <a:r>
              <a:rPr lang="pt-BR" sz="2200" b="1" dirty="0">
                <a:cs typeface="Courier New" panose="02070309020205020404" pitchFamily="49" charset="0"/>
              </a:rPr>
              <a:t>Conta jovem varejo abaixo de 16 anos: </a:t>
            </a:r>
            <a:r>
              <a:rPr lang="pt-BR" sz="2200" dirty="0">
                <a:cs typeface="Courier New" panose="02070309020205020404" pitchFamily="49" charset="0"/>
              </a:rPr>
              <a:t>021</a:t>
            </a:r>
          </a:p>
          <a:p>
            <a:pPr lvl="0"/>
            <a:r>
              <a:rPr lang="pt-BR" sz="2200" b="1" dirty="0">
                <a:cs typeface="Courier New" panose="02070309020205020404" pitchFamily="49" charset="0"/>
              </a:rPr>
              <a:t>Conta jovem prime abaixo de 16 anos: </a:t>
            </a:r>
            <a:r>
              <a:rPr lang="pt-BR" sz="2200" dirty="0">
                <a:cs typeface="Courier New" panose="02070309020205020404" pitchFamily="49" charset="0"/>
              </a:rPr>
              <a:t>121</a:t>
            </a:r>
          </a:p>
          <a:p>
            <a:pPr lvl="0"/>
            <a:r>
              <a:rPr lang="pt-BR" sz="2200" b="1" dirty="0">
                <a:cs typeface="Courier New" panose="02070309020205020404" pitchFamily="49" charset="0"/>
              </a:rPr>
              <a:t>Conta jovem varejo acima de 16 anos: </a:t>
            </a:r>
            <a:r>
              <a:rPr lang="pt-BR" sz="2200" dirty="0">
                <a:cs typeface="Courier New" panose="02070309020205020404" pitchFamily="49" charset="0"/>
              </a:rPr>
              <a:t>022</a:t>
            </a:r>
          </a:p>
          <a:p>
            <a:pPr lvl="0"/>
            <a:r>
              <a:rPr lang="pt-BR" sz="2200" b="1" dirty="0">
                <a:cs typeface="Courier New" panose="02070309020205020404" pitchFamily="49" charset="0"/>
              </a:rPr>
              <a:t>Conta jovem prime acima de 16 anos: </a:t>
            </a:r>
            <a:r>
              <a:rPr lang="pt-BR" sz="2200" dirty="0" smtClean="0">
                <a:cs typeface="Courier New" panose="02070309020205020404" pitchFamily="49" charset="0"/>
              </a:rPr>
              <a:t>122</a:t>
            </a:r>
            <a:endParaRPr lang="pt-BR" sz="2200" dirty="0">
              <a:cs typeface="Courier New" panose="020703090202050204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779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Tipos </a:t>
            </a:r>
            <a:r>
              <a:rPr lang="pt-BR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configurações que podem ser </a:t>
            </a:r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realizadas:</a:t>
            </a:r>
            <a:endParaRPr lang="pt-BR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0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19" y="2725506"/>
            <a:ext cx="28844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7538"/>
            <a:ext cx="53990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109" y="1887538"/>
            <a:ext cx="54006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21" y="1887538"/>
            <a:ext cx="53990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04" y="1887538"/>
            <a:ext cx="54006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42" y="2513013"/>
            <a:ext cx="2830513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0" y="0"/>
            <a:ext cx="12192000" cy="779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Como criar uma sessão no extra:</a:t>
            </a:r>
            <a:endParaRPr lang="pt-BR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4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12192000" cy="779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Como salvar um arquivo de sessão:</a:t>
            </a:r>
            <a:endParaRPr lang="pt-BR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9" y="1634325"/>
            <a:ext cx="4654941" cy="41530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540" y="2445453"/>
            <a:ext cx="4152900" cy="26384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047" y="2967421"/>
            <a:ext cx="5997133" cy="283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9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12192000" cy="779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Como abrir um arquivo de sessão:</a:t>
            </a:r>
            <a:endParaRPr lang="pt-BR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4" y="1145893"/>
            <a:ext cx="2879053" cy="312337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9" y="1349595"/>
            <a:ext cx="2981325" cy="17049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016" y="1635226"/>
            <a:ext cx="4152900" cy="26384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113" y="1212569"/>
            <a:ext cx="5486400" cy="48958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654" y="4397497"/>
            <a:ext cx="2733333" cy="2276190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5879939" y="2858947"/>
            <a:ext cx="5208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20861535">
            <a:off x="3226520" y="5001013"/>
            <a:ext cx="312426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8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779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Navegação no EXTRA:</a:t>
            </a:r>
            <a:endParaRPr lang="pt-BR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59757" y="1608881"/>
            <a:ext cx="1068343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200" dirty="0">
                <a:cs typeface="Courier New" panose="02070309020205020404" pitchFamily="49" charset="0"/>
              </a:rPr>
              <a:t>A navegação pelo EXTRA é feita através da tecla </a:t>
            </a:r>
            <a:r>
              <a:rPr lang="pt-BR" sz="2200" dirty="0" smtClean="0">
                <a:cs typeface="Courier New" panose="02070309020205020404" pitchFamily="49" charset="0"/>
              </a:rPr>
              <a:t>TAB;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200" dirty="0" smtClean="0">
              <a:cs typeface="Courier New" panose="02070309020205020404" pitchFamily="49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200" dirty="0">
                <a:cs typeface="Courier New" panose="02070309020205020404" pitchFamily="49" charset="0"/>
              </a:rPr>
              <a:t>Existem opções que não aceitam espaço em branco como forma de dado de entrada, porém, </a:t>
            </a:r>
            <a:r>
              <a:rPr lang="pt-BR" sz="2200" dirty="0" smtClean="0">
                <a:cs typeface="Courier New" panose="02070309020205020404" pitchFamily="49" charset="0"/>
              </a:rPr>
              <a:t>caso necessário, para </a:t>
            </a:r>
            <a:r>
              <a:rPr lang="pt-BR" sz="2200" dirty="0">
                <a:cs typeface="Courier New" panose="02070309020205020404" pitchFamily="49" charset="0"/>
              </a:rPr>
              <a:t>que estas opções fiquem como não selecionadas é preciso deletar o conteúdo e pressionar o </a:t>
            </a:r>
            <a:r>
              <a:rPr lang="pt-BR" sz="2200" dirty="0" smtClean="0">
                <a:cs typeface="Courier New" panose="02070309020205020404" pitchFamily="49" charset="0"/>
              </a:rPr>
              <a:t>BACKSPACE antes de confirmar a alteração. </a:t>
            </a:r>
            <a:r>
              <a:rPr lang="pt-BR" sz="2200" dirty="0" err="1">
                <a:cs typeface="Courier New" panose="02070309020205020404" pitchFamily="49" charset="0"/>
              </a:rPr>
              <a:t>Ex</a:t>
            </a:r>
            <a:r>
              <a:rPr lang="pt-BR" sz="2200" dirty="0">
                <a:cs typeface="Courier New" panose="02070309020205020404" pitchFamily="49" charset="0"/>
              </a:rPr>
              <a:t>: configuração de  conta poupança pura ou de </a:t>
            </a:r>
            <a:r>
              <a:rPr lang="pt-BR" sz="2200" dirty="0" smtClean="0">
                <a:cs typeface="Courier New" panose="02070309020205020404" pitchFamily="49" charset="0"/>
              </a:rPr>
              <a:t>conta corrente pura;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200" dirty="0" smtClean="0">
              <a:cs typeface="Courier New" panose="02070309020205020404" pitchFamily="49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200" dirty="0" smtClean="0">
                <a:cs typeface="Courier New" panose="02070309020205020404" pitchFamily="49" charset="0"/>
              </a:rPr>
              <a:t>Normalmente aparecem explicações no rodapé referentes às teclas de ação;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200" dirty="0" smtClean="0">
              <a:cs typeface="Courier New" panose="02070309020205020404" pitchFamily="49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200" dirty="0" smtClean="0">
                <a:cs typeface="Courier New" panose="02070309020205020404" pitchFamily="49" charset="0"/>
              </a:rPr>
              <a:t>A </a:t>
            </a:r>
            <a:r>
              <a:rPr lang="pt-BR" sz="2200" dirty="0">
                <a:cs typeface="Courier New" panose="02070309020205020404" pitchFamily="49" charset="0"/>
              </a:rPr>
              <a:t>qualquer momento, para </a:t>
            </a:r>
            <a:r>
              <a:rPr lang="pt-BR" sz="2200" dirty="0" smtClean="0">
                <a:cs typeface="Courier New" panose="02070309020205020404" pitchFamily="49" charset="0"/>
              </a:rPr>
              <a:t>encerrar </a:t>
            </a:r>
            <a:r>
              <a:rPr lang="pt-BR" sz="2200" dirty="0">
                <a:cs typeface="Courier New" panose="02070309020205020404" pitchFamily="49" charset="0"/>
              </a:rPr>
              <a:t>uma conexão, basta apertar a tecla Pause/Break, digitar DISC e pressionar </a:t>
            </a:r>
            <a:r>
              <a:rPr lang="pt-BR" sz="2200" dirty="0" smtClean="0">
                <a:cs typeface="Courier New" panose="02070309020205020404" pitchFamily="49" charset="0"/>
              </a:rPr>
              <a:t>ENTER;</a:t>
            </a:r>
            <a:endParaRPr lang="pt-BR" sz="2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0" y="1684396"/>
            <a:ext cx="6374667" cy="487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57" y="1682423"/>
            <a:ext cx="6084309" cy="4882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472" y="1682423"/>
            <a:ext cx="6375492" cy="4882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254" y="1682423"/>
            <a:ext cx="6375492" cy="4882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11" y="1682423"/>
            <a:ext cx="6375492" cy="4882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81" y="1682423"/>
            <a:ext cx="6377370" cy="4882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25" y="1682306"/>
            <a:ext cx="6375796" cy="488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tângulo 61"/>
          <p:cNvSpPr/>
          <p:nvPr/>
        </p:nvSpPr>
        <p:spPr>
          <a:xfrm>
            <a:off x="0" y="0"/>
            <a:ext cx="12192000" cy="779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Alterações de dados de uma conta:</a:t>
            </a:r>
            <a:endParaRPr lang="pt-BR" sz="2400" b="1" dirty="0">
              <a:solidFill>
                <a:srgbClr val="92D050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62987" y="1088019"/>
            <a:ext cx="1024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CICS04 </a:t>
            </a:r>
            <a:r>
              <a:rPr lang="pt-BR" dirty="0" smtClean="0">
                <a:sym typeface="Wingdings" panose="05000000000000000000" pitchFamily="2" charset="2"/>
              </a:rPr>
              <a:t> ENTER  Pause/Break  MA00  ENTER  03  ENTER  Fornecer agência e conta  ENTER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98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51" y="1809628"/>
            <a:ext cx="6375796" cy="488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27" y="1809628"/>
            <a:ext cx="6375796" cy="488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0" y="0"/>
            <a:ext cx="12192000" cy="779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Alterações de dados de uma conta:</a:t>
            </a:r>
            <a:endParaRPr lang="pt-BR" sz="2400" b="1" dirty="0">
              <a:solidFill>
                <a:srgbClr val="92D050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30" y="1816760"/>
            <a:ext cx="6771744" cy="4884981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62987" y="868100"/>
            <a:ext cx="7213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F5 (Tela de status) </a:t>
            </a:r>
            <a:r>
              <a:rPr lang="pt-BR" dirty="0" smtClean="0">
                <a:sym typeface="Wingdings" panose="05000000000000000000" pitchFamily="2" charset="2"/>
              </a:rPr>
              <a:t> Escolher/digitar alterações  ENTER  F10</a:t>
            </a:r>
          </a:p>
          <a:p>
            <a:r>
              <a:rPr lang="pt-BR" dirty="0" smtClean="0"/>
              <a:t>F7 (Tela de saldos) </a:t>
            </a:r>
            <a:r>
              <a:rPr lang="pt-BR" dirty="0" smtClean="0">
                <a:sym typeface="Wingdings" panose="05000000000000000000" pitchFamily="2" charset="2"/>
              </a:rPr>
              <a:t> Escolher/digitar alterações  ENTER  F10</a:t>
            </a:r>
          </a:p>
          <a:p>
            <a:r>
              <a:rPr lang="pt-BR" dirty="0" smtClean="0"/>
              <a:t>F9 (Tela de dados do cartão)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>
                <a:sym typeface="Wingdings" panose="05000000000000000000" pitchFamily="2" charset="2"/>
              </a:rPr>
              <a:t>Escolher/digitar alterações  ENTER  F10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64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42" y="1707548"/>
            <a:ext cx="6374667" cy="487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636" y="1705575"/>
            <a:ext cx="6084309" cy="4882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magem 1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881" y="1705912"/>
            <a:ext cx="6390494" cy="489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678" y="1705573"/>
            <a:ext cx="6083257" cy="488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41" y="1707840"/>
            <a:ext cx="6061855" cy="486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tângulo 58"/>
          <p:cNvSpPr/>
          <p:nvPr/>
        </p:nvSpPr>
        <p:spPr>
          <a:xfrm>
            <a:off x="0" y="0"/>
            <a:ext cx="12192000" cy="779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Associar </a:t>
            </a:r>
            <a:r>
              <a:rPr lang="pt-BR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dispositivo de segurança </a:t>
            </a:r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TANCODE a </a:t>
            </a:r>
            <a:r>
              <a:rPr lang="pt-BR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 </a:t>
            </a:r>
            <a:r>
              <a:rPr lang="pt-BR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conta:</a:t>
            </a:r>
            <a:endParaRPr lang="pt-BR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66213" y="1018569"/>
            <a:ext cx="117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CICS04 </a:t>
            </a:r>
            <a:r>
              <a:rPr lang="pt-BR" dirty="0" smtClean="0">
                <a:sym typeface="Wingdings" panose="05000000000000000000" pitchFamily="2" charset="2"/>
              </a:rPr>
              <a:t> ENTER  Pause/Break  DSZ0  ENTER  ( X ) Associar </a:t>
            </a:r>
            <a:r>
              <a:rPr lang="pt-BR" dirty="0" err="1" smtClean="0">
                <a:sym typeface="Wingdings" panose="05000000000000000000" pitchFamily="2" charset="2"/>
              </a:rPr>
              <a:t>tancode</a:t>
            </a:r>
            <a:r>
              <a:rPr lang="pt-BR" dirty="0" smtClean="0">
                <a:sym typeface="Wingdings" panose="05000000000000000000" pitchFamily="2" charset="2"/>
              </a:rPr>
              <a:t>  ENTER  Fornecer agência, conta, tipo e </a:t>
            </a:r>
            <a:r>
              <a:rPr lang="pt-BR" dirty="0" err="1" smtClean="0">
                <a:sym typeface="Wingdings" panose="05000000000000000000" pitchFamily="2" charset="2"/>
              </a:rPr>
              <a:t>sit</a:t>
            </a:r>
            <a:r>
              <a:rPr lang="pt-BR" dirty="0" smtClean="0">
                <a:sym typeface="Wingdings" panose="05000000000000000000" pitchFamily="2" charset="2"/>
              </a:rPr>
              <a:t>  ENTER  F5 (inclusão) ou F7 (exclusão)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72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6215</TotalTime>
  <Words>863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Microsoft Sans Serif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scopus soluçoes em 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Configuração e utilização do Extra</dc:title>
  <dc:creator>Victor Ferreira Braz</dc:creator>
  <cp:lastModifiedBy>Mauricio Esteves Napolitano</cp:lastModifiedBy>
  <cp:revision>72</cp:revision>
  <dcterms:created xsi:type="dcterms:W3CDTF">2016-11-17T18:41:39Z</dcterms:created>
  <dcterms:modified xsi:type="dcterms:W3CDTF">2016-12-16T10:24:09Z</dcterms:modified>
</cp:coreProperties>
</file>