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92767"/>
            <a:ext cx="82458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160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111274" cy="105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568700" y="1509700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30192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770275" y="965558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people.cs.aau.dk/~normark/prog3-03/pdf/all.pdf" TargetMode="External"/><Relationship Id="rId4" Type="http://schemas.openxmlformats.org/officeDocument/2006/relationships/hyperlink" Target="https://bernardopires.com/2013/10/try-logic-programming-a-gentle-introduction-to-prolog/" TargetMode="External"/><Relationship Id="rId5" Type="http://schemas.openxmlformats.org/officeDocument/2006/relationships/hyperlink" Target="https://classes.soe.ucsc.edu/cmps112/Spring03/languages/prolog/PrologIntro.pdf" TargetMode="External"/><Relationship Id="rId6" Type="http://schemas.openxmlformats.org/officeDocument/2006/relationships/hyperlink" Target="http://www.swi-prolog.org/pldoc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swi-prolog.or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92767"/>
            <a:ext cx="82458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/>
              <a:t>Paradigmas de Programación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 sz="2200"/>
              <a:t>Departamento de Ingeniería Informática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 sz="2200"/>
              <a:t>Universidad de Santiago de Chile</a:t>
            </a:r>
            <a:endParaRPr sz="2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160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Clase 9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Introducción a SWI-Prolog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Sintaxis Básica de SWI-Prolog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/* Hechos */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gusta(juan,cerveza).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gusta(maria,sushi).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gusta(pedro,sushi).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gusta(juan,sushi).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gusta(maria,juan).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gusta(pedro,ana).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gusta(ana,pizza).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gusta(juan,maria).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Sintaxis Básica de SWI-Prolog</a:t>
            </a:r>
            <a:endParaRPr/>
          </a:p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/* Reglas (Cláusulas de Horn)</a:t>
            </a:r>
            <a:br>
              <a:rPr i="1" lang="es-419">
                <a:latin typeface="Consolas"/>
                <a:ea typeface="Consolas"/>
                <a:cs typeface="Consolas"/>
                <a:sym typeface="Consolas"/>
              </a:rPr>
            </a:b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   Variables (se definen con mayúscula inicial)</a:t>
            </a:r>
            <a:br>
              <a:rPr i="1" lang="es-419">
                <a:latin typeface="Consolas"/>
                <a:ea typeface="Consolas"/>
                <a:cs typeface="Consolas"/>
                <a:sym typeface="Consolas"/>
              </a:rPr>
            </a:b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   Constantes (se definen con minúscula inicial) */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pareja(X,Y):-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gusta(X,Y), gusta(Y,X).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trio(X,Y,Z):-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pareja(X,Y), pareja(Y,Z), pareja(X,Z).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sushilover(X):-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gusta(X,sushi).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Definiciones Formales</a:t>
            </a:r>
            <a:endParaRPr/>
          </a:p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Definiciones formales [1/2]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Hecho:</a:t>
            </a:r>
            <a:r>
              <a:rPr lang="es-419"/>
              <a:t> Una verdad dentro de un programa de Prolog.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Regla:</a:t>
            </a:r>
            <a:r>
              <a:rPr lang="es-419"/>
              <a:t> Una sentencia cuya verdad depende de otros hechos y reglas.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Átomo:</a:t>
            </a:r>
            <a:r>
              <a:rPr lang="es-419"/>
              <a:t> Una constante en Prolog (inicia con minúscula).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Variable:</a:t>
            </a:r>
            <a:r>
              <a:rPr lang="es-419"/>
              <a:t> Un valor modificable en Prolog (inicia con mayúscula).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/* Hechos (formado por átomos) */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asignatura(paradigmas, c3, m6, catedra).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asignatura(paradigmas, c3, w6, catedra).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asignatura(paradigmas, c3, v6, laboratorio).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/* Regla (formado por variables) */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claseCatedra(X, Y, Z, _):-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asignatura(X, Y, Z, catedra).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Definciones formales [2/2]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Cláusula:</a:t>
            </a:r>
            <a:r>
              <a:rPr lang="es-419"/>
              <a:t> Conjunto de hechos y reglas que llevan el mismo nombre (label).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Meta (goal): </a:t>
            </a:r>
            <a:r>
              <a:rPr lang="es-419"/>
              <a:t>Es una sentencia iniciada por un predicado y que puede llevar átomos como argumentos. Retorna un booleano.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Consulta (query): </a:t>
            </a:r>
            <a:r>
              <a:rPr lang="es-419"/>
              <a:t>Es una sentencia iniciada por un predicado y que puede llevar variables como argumentos. Retorna un conjunto de resultados válidos de acuerdo a los hechos.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/* Meta */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claseCatedra(paradigmas, c3, v6, laboratorio).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/* Consulta */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claseCatedra(paradigmas, X, Y, Z).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Relaciones Lógicas y Aritméticas</a:t>
            </a:r>
            <a:endParaRPr/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Relaciones Lógicas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/* Conujunción (AND) [,] */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pareja(X,Y):-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gusta(X,Y), gusta(Y,X).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/* Disyunción (OR) [;] */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bebedor(X):-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gusta(X,cerveza); gusta(X,vino); gusta(X,vodka).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/* Negación (NOT) [not()] */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separados(X,Y):-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not(gusta(X,Y)), not(gusta(Y,X)).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011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Relaciones Aritméticas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040808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/* Supongamos una start-up de chicas programadoras */</a:t>
            </a:r>
            <a:br>
              <a:rPr i="1"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usa(valentina,ide,windows).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usa(valentina,ide,mac).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usa(valentina,ide,linux).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usa(valentina,procesador_texto,windows).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usa(valentina,procesador_texto,mac).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usa(valentina,planilla,linux).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usa(antonia,procesador_texto,mac).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usa(antonia,planilla,mac).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usa(antonia,ide,mac).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usa(nicole,ide,linux).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usa(nicole,procesador_texto,windows).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usa(nicole,planilla,windows).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/* Y las necesidades en memoria de sus programas */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necesita(ide,512).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necesita(procesador_texto,64).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necesita(planilla,128).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Relaciones Aritméticas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necesita_128(PROGRAMA):-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necesita(PROGRAMA,MEMORIA), MEMORIA</a:t>
            </a:r>
            <a:r>
              <a:rPr b="1" lang="es-419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128.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requerimientos(PROGRAMA,CANTIDAD):-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necesita(PROGRAMA,MEMORIA), MEMORIA</a:t>
            </a:r>
            <a:r>
              <a:rPr b="1" lang="es-419"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CANTIDAD.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/* Operadores aritméticos permitidos */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b="1" lang="es-419">
                <a:latin typeface="Consolas"/>
                <a:ea typeface="Consolas"/>
                <a:cs typeface="Consolas"/>
                <a:sym typeface="Consolas"/>
              </a:rPr>
              <a:t>+ - * /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/* Operadores lógicos permitidos */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b="1" lang="es-419">
                <a:latin typeface="Consolas"/>
                <a:ea typeface="Consolas"/>
                <a:cs typeface="Consolas"/>
                <a:sym typeface="Consolas"/>
              </a:rPr>
              <a:t>= \= &gt; &lt; &gt;= =&lt;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Proyecciones, Unificación</a:t>
            </a:r>
            <a:br>
              <a:rPr lang="es-419"/>
            </a:br>
            <a:r>
              <a:rPr lang="es-419"/>
              <a:t>y Variables Anónimas</a:t>
            </a:r>
            <a:endParaRPr/>
          </a:p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¿Qué vimos la clase pasada?</a:t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Proyecciones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 construir un predicado, si queremos obtener algún valor de un hecho para poder utilizarlo en la siguiente sentencia, debemos hacer una proyección.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usaProgramasMemoria(NOMBRE,PROGRAMA,MEM):-	usa(NOMBRE,PROGRAMA,_), necesita(PROGRAMA,USO), USO=MEM.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Unificación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Podemos asignar valores a variables usando el operador 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is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promedioSimple(N1, N2, N3, PROM):-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PROM is ((N1 + N2 + N3) / 3).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Variables Anónimas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 declarar una regla con una variable como argumento que no se usa en su cuerpo, o bien, declarar una variable que no esté definida en sus argumentos, puede aparecer un error de 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“Singleton variable”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evitar esto, utilizamos el operador _ que es una variable anónima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variables anónimas son ignoradas al procesar una consulta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/* Variable anónima como argumento */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claseCatedra(X, Y, Z, _):-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asignatura(X, Y, Z, catedra).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/* Variable anónima en el cuerpo */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usaProgramasMemoria(NOMBRE,PROGRAMA,MEM):-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usa(NOMBRE,PROGRAMA,_), necesita(PROGRAMA,USO), USO=MEM.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Supuesto del Mundo Cerrado</a:t>
            </a:r>
            <a:endParaRPr/>
          </a:p>
        </p:txBody>
      </p:sp>
      <p:sp>
        <p:nvSpPr>
          <p:cNvPr id="202" name="Google Shape;202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Supuesto del Mundo Cerrado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s-419" sz="2400"/>
              <a:t>“Una consulta (aserción) es falsa cuando no puede inferirse que es verdadera”</a:t>
            </a:r>
            <a:br>
              <a:rPr i="1" lang="es-419" sz="2400"/>
            </a:b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Prolog asume que toda la información relevante sobre el problema se encuentra en los hechos y reglas definidos por el programador.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 éstos no están bien definidos, el resultado puede ser desconocido o falso.</a:t>
            </a:r>
            <a:endParaRPr/>
          </a:p>
        </p:txBody>
      </p:sp>
      <p:sp>
        <p:nvSpPr>
          <p:cNvPr id="209" name="Google Shape;209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215" name="Google Shape;215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Ejercicio en Clase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En base a los hechos de ejemplo de la “start-up de chicas programadoras” de la lámina 14 de ésta presentación, formule las siguientes consultas: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¿Qué programas usa cada persona?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¿Qué sistemas operativos usa cada persona?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Listar todas las personas que usen programas de Windows y Mac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¿Existirá una persona que use solo programas Mac? Compruébelo con una consulta de Prolog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¿Qué programas son usados por personas diferentes en un mismo sistema operativo?</a:t>
            </a:r>
            <a:endParaRPr/>
          </a:p>
        </p:txBody>
      </p:sp>
      <p:sp>
        <p:nvSpPr>
          <p:cNvPr id="222" name="Google Shape;222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¿Preguntas?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11700" y="1536625"/>
            <a:ext cx="8299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 u="sng">
                <a:solidFill>
                  <a:schemeClr val="hlink"/>
                </a:solidFill>
                <a:hlinkClick r:id="rId3"/>
              </a:rPr>
              <a:t>http://people.cs.aau.dk/~normark/prog3-03/pdf/all.pdf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 u="sng">
                <a:solidFill>
                  <a:schemeClr val="hlink"/>
                </a:solidFill>
                <a:hlinkClick r:id="rId4"/>
              </a:rPr>
              <a:t>https://bernardopires.com/2013/10/try-logic-programming-a-gentle-introduction-to-prolog/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 u="sng">
                <a:solidFill>
                  <a:schemeClr val="hlink"/>
                </a:solidFill>
                <a:hlinkClick r:id="rId5"/>
              </a:rPr>
              <a:t>https://classes.soe.ucsc.edu/cmps112/Spring03/languages/prolog/PrologIntro.pdf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 u="sng">
                <a:solidFill>
                  <a:schemeClr val="hlink"/>
                </a:solidFill>
                <a:hlinkClick r:id="rId6"/>
              </a:rPr>
              <a:t>http://www.swi-prolog.org/pldoc/index.html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235" name="Google Shape;235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Clase Anterior</a:t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Paradigma Lógico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Características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Algoritmos lógicos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Resolución y la </a:t>
            </a:r>
            <a:r>
              <a:rPr i="1" lang="es-419" sz="2400"/>
              <a:t>máquina abstracta</a:t>
            </a:r>
            <a:endParaRPr i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Conceptos Básicos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Hechos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Reglas (o Cláusulas de Horn)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Lenguajes Lógicos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¿Qué veremos hoy?</a:t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Temario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Introducción a Prolog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Relaciones en Prolog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Relaciones Lógicas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Relaciones Aritméticas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Listas (breve introducción)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Supuesto del Mundo Cerrado</a:t>
            </a:r>
            <a:endParaRPr sz="2400"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Introducción a Prolog</a:t>
            </a:r>
            <a:endParaRPr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Lenguaje Lógico para este curso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-419" sz="2400"/>
              <a:t>SWI-Prolog</a:t>
            </a:r>
            <a:br>
              <a:rPr lang="es-419" sz="2400"/>
            </a:br>
            <a:r>
              <a:rPr lang="es-419" sz="2400" u="sng">
                <a:solidFill>
                  <a:schemeClr val="hlink"/>
                </a:solidFill>
                <a:hlinkClick r:id="rId3"/>
              </a:rPr>
              <a:t>http://www.swi-prolog.org</a:t>
            </a:r>
            <a:endParaRPr sz="2400"/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Operando con SWI-Prolog (flujo recomendado)</a:t>
            </a:r>
            <a:endParaRPr/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 sz="2400"/>
              <a:t>Programar los hechos y reglas en su editor de texto favorito (ej: Visual Studio Code) y guardar los resultados con extensión </a:t>
            </a: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.pl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 sz="2400"/>
              <a:t>Abrir el GUI de SWI-Prolog, ir a </a:t>
            </a: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File-&gt;Consult</a:t>
            </a:r>
            <a:r>
              <a:rPr lang="es-419" sz="2400"/>
              <a:t> y abrir el archivo de Prolog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 sz="2400"/>
              <a:t>Al guardar nuevos cambios, recargue el archivo en SWI-Prolog con </a:t>
            </a: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File-&gt;Reload Modified Files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También se puede usar la instrucción </a:t>
            </a:r>
            <a:r>
              <a:rPr b="1" lang="es-419">
                <a:latin typeface="Consolas"/>
                <a:ea typeface="Consolas"/>
                <a:cs typeface="Consolas"/>
                <a:sym typeface="Consolas"/>
              </a:rPr>
              <a:t>consult('archivo.pl').</a:t>
            </a:r>
            <a:r>
              <a:rPr lang="es-419"/>
              <a:t> para abrir un un archivo Prolog (hay que introducir la ruta absoluta).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Operando con SWI-Prolog (flujo recomendado)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consultas de Prolog pueden retornar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Verdadero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Falso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Un conjunto de resultados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 los resultados son un conjunto, se muestra el primero, para ver los siguientes se debe introducir un punto y coma </a:t>
            </a:r>
            <a:r>
              <a:rPr b="1" lang="es-419"/>
              <a:t>[;]</a:t>
            </a:r>
            <a:endParaRPr b="1"/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as USAC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