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9144000"/>
  <p:notesSz cx="6858000" cy="9144000"/>
  <p:embeddedFontLst>
    <p:embeddedFont>
      <p:font typeface="Arim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D43D9DC-8C7B-4C0A-A755-170194B35173}">
  <a:tblStyle styleId="{0D43D9DC-8C7B-4C0A-A755-170194B3517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Arimo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Arimo-italic.fntdata"/><Relationship Id="rId14" Type="http://schemas.openxmlformats.org/officeDocument/2006/relationships/slide" Target="slides/slide9.xml"/><Relationship Id="rId36" Type="http://schemas.openxmlformats.org/officeDocument/2006/relationships/font" Target="fonts/Arim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Arim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992767"/>
            <a:ext cx="82458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1609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111274" cy="105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867800"/>
            <a:ext cx="82233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593367"/>
            <a:ext cx="8256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536633"/>
            <a:ext cx="8160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593367"/>
            <a:ext cx="8256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568700" y="1509700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593367"/>
            <a:ext cx="8256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852800"/>
            <a:ext cx="30192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770275" y="965558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256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160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www.cs.oswego.edu/~odendahl/coursework/notes/prolog/synopsis/con.html" TargetMode="External"/><Relationship Id="rId4" Type="http://schemas.openxmlformats.org/officeDocument/2006/relationships/hyperlink" Target="http://www.cse.unsw.edu.au/~billw/cs9414/notes/prolog/intro.html" TargetMode="External"/><Relationship Id="rId9" Type="http://schemas.openxmlformats.org/officeDocument/2006/relationships/hyperlink" Target="https://www.comp.nus.edu.sg/~kanmy/courses/3243_2006/lectureNotes/w8-all.pdf" TargetMode="External"/><Relationship Id="rId5" Type="http://schemas.openxmlformats.org/officeDocument/2006/relationships/hyperlink" Target="http://www.cse.unsw.edu.au/~billw/dictionaries/prolog/cut.html" TargetMode="External"/><Relationship Id="rId6" Type="http://schemas.openxmlformats.org/officeDocument/2006/relationships/hyperlink" Target="http://lpn.swi-prolog.org/lpnpage.php?pagetype=html&amp;pageid=lpn-htmlse43" TargetMode="External"/><Relationship Id="rId7" Type="http://schemas.openxmlformats.org/officeDocument/2006/relationships/hyperlink" Target="http://lpn.swi-prolog.org/lpnpage.php?pagetype=html&amp;pageid=lpn-htmlse9" TargetMode="External"/><Relationship Id="rId8" Type="http://schemas.openxmlformats.org/officeDocument/2006/relationships/hyperlink" Target="https://www.cis.upenn.edu/~matuszek/Concise%20Guides/Concise%20Prolog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992767"/>
            <a:ext cx="82458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-419"/>
              <a:t>Paradigmas de Programación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-419" sz="2200"/>
              <a:t>Departamento de Ingeniería Informática</a:t>
            </a:r>
            <a:endParaRPr sz="2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-419" sz="2200"/>
              <a:t>Universidad de Santiago de Chile</a:t>
            </a:r>
            <a:endParaRPr sz="2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78833"/>
            <a:ext cx="81609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Clase 10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Listas, Búsqueda de Soluciones</a:t>
            </a:r>
            <a:br>
              <a:rPr lang="es-419"/>
            </a:br>
            <a:r>
              <a:rPr lang="es-419"/>
              <a:t>y Relaciones Recursivas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593367"/>
            <a:ext cx="8256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Proyección en Reglas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536633"/>
            <a:ext cx="8160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i="1" lang="es-419">
                <a:latin typeface="Consolas"/>
                <a:ea typeface="Consolas"/>
                <a:cs typeface="Consolas"/>
                <a:sym typeface="Consolas"/>
              </a:rPr>
              <a:t>% Hechos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necesita_memoria(ide,512).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necesita_memoria(procesador_texto,64).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necesita_memoria(planilla,128).</a:t>
            </a:r>
            <a:br>
              <a:rPr i="1" lang="es-419">
                <a:latin typeface="Consolas"/>
                <a:ea typeface="Consolas"/>
                <a:cs typeface="Consolas"/>
                <a:sym typeface="Consolas"/>
              </a:rPr>
            </a:br>
            <a:br>
              <a:rPr i="1" lang="es-419">
                <a:latin typeface="Consolas"/>
                <a:ea typeface="Consolas"/>
                <a:cs typeface="Consolas"/>
                <a:sym typeface="Consolas"/>
              </a:rPr>
            </a:br>
            <a:r>
              <a:rPr i="1" lang="es-419">
                <a:latin typeface="Consolas"/>
                <a:ea typeface="Consolas"/>
                <a:cs typeface="Consolas"/>
                <a:sym typeface="Consolas"/>
              </a:rPr>
              <a:t>% Proyección en Reglas</a:t>
            </a:r>
            <a:br>
              <a:rPr i="1"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minimo_memoria(PROGRAMA,MIN):-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	necesita_memoria(PROGRAMA,MEMORIA), MEMORIA&gt;=MIN.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i="1" lang="es-419">
                <a:latin typeface="Consolas"/>
                <a:ea typeface="Consolas"/>
                <a:cs typeface="Consolas"/>
                <a:sym typeface="Consolas"/>
              </a:rPr>
              <a:t>% ¿Qué sucede con las siguientes consultas?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minimo_memoria(X,128).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minimo_memoria(Y,256).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minimo_memoria(Z,1024).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593367"/>
            <a:ext cx="8256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Variable Anónima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536633"/>
            <a:ext cx="8160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s-419">
                <a:latin typeface="Consolas"/>
                <a:ea typeface="Consolas"/>
                <a:cs typeface="Consolas"/>
                <a:sym typeface="Consolas"/>
              </a:rPr>
              <a:t>% Hechos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usa(valentina,ide,windows).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usa(valentina,planilla,linux).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usa(antonia,procesador_texto,mac).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usa(antonia,ide,mac).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usa(nicole,ide,linux).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% Predicado con variable anónima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programasPorPersona(PERSONA, PROGRAMA):-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    usa(PERSONA, PROGRAMA, _).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593367"/>
            <a:ext cx="8256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Reglas Compuestas y Forzar Valor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536633"/>
            <a:ext cx="8160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s-419">
                <a:latin typeface="Consolas"/>
                <a:ea typeface="Consolas"/>
                <a:cs typeface="Consolas"/>
                <a:sym typeface="Consolas"/>
              </a:rPr>
              <a:t>% Mínimo entre 2 números (Regla Compuesta)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minimo(X,Y,X):- X=&lt;Y.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minimo(X,Y,Y):- X&gt;Y.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minimo(45, 65, MIN).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i="1" lang="es-419">
                <a:latin typeface="Consolas"/>
                <a:ea typeface="Consolas"/>
                <a:cs typeface="Consolas"/>
                <a:sym typeface="Consolas"/>
              </a:rPr>
              <a:t>% Promedio de 3 números (Forzar Valor)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promedio(X,Y,Z,RES):-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	RES is (X+Y+Z)/3.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promedio(4.5, 6.8, 3.3, PROM).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" name="Google Shape;129;p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2867800"/>
            <a:ext cx="82233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419"/>
              <a:t>Listas</a:t>
            </a:r>
            <a:endParaRPr/>
          </a:p>
        </p:txBody>
      </p:sp>
      <p:sp>
        <p:nvSpPr>
          <p:cNvPr id="135" name="Google Shape;135;p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593367"/>
            <a:ext cx="8256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Listas en SWI-Prolog</a:t>
            </a:r>
            <a:endParaRPr/>
          </a:p>
        </p:txBody>
      </p:sp>
      <p:sp>
        <p:nvSpPr>
          <p:cNvPr id="141" name="Google Shape;141;p2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536633"/>
            <a:ext cx="8160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Las Listas en SWI-Prolog se implementan como una Estructura de Datos Recursiva (al igual que en Scheme)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Una lista se define como la estructura </a:t>
            </a:r>
            <a:r>
              <a:rPr lang="es-419" sz="2400">
                <a:latin typeface="Consolas"/>
                <a:ea typeface="Consolas"/>
                <a:cs typeface="Consolas"/>
                <a:sym typeface="Consolas"/>
              </a:rPr>
              <a:t>[X|Xs]</a:t>
            </a:r>
            <a:r>
              <a:rPr lang="es-419" sz="2400"/>
              <a:t>, donde </a:t>
            </a:r>
            <a:r>
              <a:rPr lang="es-419" sz="2400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s-419" sz="2400"/>
              <a:t> es la cabeza de la lista y </a:t>
            </a:r>
            <a:r>
              <a:rPr lang="es-419" sz="2400">
                <a:latin typeface="Consolas"/>
                <a:ea typeface="Consolas"/>
                <a:cs typeface="Consolas"/>
                <a:sym typeface="Consolas"/>
              </a:rPr>
              <a:t>Xs</a:t>
            </a:r>
            <a:r>
              <a:rPr lang="es-419" sz="2400"/>
              <a:t> es el resto o “cola” de la lista, y la estructura </a:t>
            </a:r>
            <a:r>
              <a:rPr lang="es-419" sz="2400"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s-419" sz="2400"/>
              <a:t> denota una lista vacía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593367"/>
            <a:ext cx="8256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Operaciones Recursivas sobre Listas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536633"/>
            <a:ext cx="8160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>
                <a:latin typeface="Consolas"/>
                <a:ea typeface="Consolas"/>
                <a:cs typeface="Consolas"/>
                <a:sym typeface="Consolas"/>
              </a:rPr>
              <a:t>% Verificar si Y está contenido en la Lista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contiene([X|Xs], X).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contiene([X|Xs], Y):- contiene(Xs, Y).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contiene([1,2,3], 5).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i="1" lang="es-419">
                <a:latin typeface="Consolas"/>
                <a:ea typeface="Consolas"/>
                <a:cs typeface="Consolas"/>
                <a:sym typeface="Consolas"/>
              </a:rPr>
              <a:t>% Agregar elemento ELEM a una lista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agregar([], [ELEM], ELEM).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agregar([X|Xs], [X|Ys], ELEM):- agregar(Xs, Ys, ELEM).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agregar([1,2,3], L, 4).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i="1" lang="es-419">
                <a:latin typeface="Consolas"/>
                <a:ea typeface="Consolas"/>
                <a:cs typeface="Consolas"/>
                <a:sym typeface="Consolas"/>
              </a:rPr>
              <a:t>% Contar elementos de una lista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contar([],0).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contar([X|L],C):- contar(L,C_ant), C is C_ant+1.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contar([1,2,3], LEN).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" name="Google Shape;149;p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2867800"/>
            <a:ext cx="82233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419"/>
              <a:t>Búsqueda de Soluciones</a:t>
            </a:r>
            <a:endParaRPr/>
          </a:p>
        </p:txBody>
      </p:sp>
      <p:sp>
        <p:nvSpPr>
          <p:cNvPr id="155" name="Google Shape;155;p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593367"/>
            <a:ext cx="8256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Unificación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536633"/>
            <a:ext cx="8160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Dado uno o más hechos, la Unificación consiste en consultar todos los posibles resultados para una o más variables.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disco(1,beatles,sgt_pepper,15990).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disco(2,beatles,abbey_road,12990).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disco(3,eagles,hotel_california,7990).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i="1" lang="es-419">
                <a:latin typeface="Consolas"/>
                <a:ea typeface="Consolas"/>
                <a:cs typeface="Consolas"/>
                <a:sym typeface="Consolas"/>
              </a:rPr>
              <a:t>% Consultar por los discos de The Beatles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disco(ID,beatles,ALBUM,PRECIO).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" name="Google Shape;162;p2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593367"/>
            <a:ext cx="8256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Backtracking</a:t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11700" y="1536633"/>
            <a:ext cx="8160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SWI-Prolog usa la técnica de Backtracking para encontrar todas las posibles soluciones que satisfagan la consulta.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69" name="Google Shape;169;p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70" name="Google Shape;17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7232" y="2334203"/>
            <a:ext cx="3649836" cy="4306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11700" y="2867800"/>
            <a:ext cx="82233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419"/>
              <a:t>Corte</a:t>
            </a:r>
            <a:br>
              <a:rPr lang="es-419"/>
            </a:br>
            <a:endParaRPr/>
          </a:p>
        </p:txBody>
      </p:sp>
      <p:sp>
        <p:nvSpPr>
          <p:cNvPr id="176" name="Google Shape;176;p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867800"/>
            <a:ext cx="82233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419"/>
              <a:t>¿Qué vimos la clase pasada?</a:t>
            </a:r>
            <a:endParaRPr/>
          </a:p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311700" y="593367"/>
            <a:ext cx="8256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Corte</a:t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311700" y="1536633"/>
            <a:ext cx="8160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 veces necesitamos una forma para detener a Prolog para que encuentre todas las soluciones (detener el Backtracking).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El operador de corte, escrito como </a:t>
            </a:r>
            <a:r>
              <a:rPr b="1" lang="es-419"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s-419"/>
              <a:t>, es una meta incorporada en el lenguaje que impide el backtracking.</a:t>
            </a:r>
            <a:endParaRPr/>
          </a:p>
          <a:p>
            <a:pPr indent="-171450" lvl="0" marL="285750" rtl="0" algn="l">
              <a:lnSpc>
                <a:spcPct val="115000"/>
              </a:lnSpc>
              <a:spcBef>
                <a:spcPts val="32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83" name="Google Shape;183;p3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graphicFrame>
        <p:nvGraphicFramePr>
          <p:cNvPr id="189" name="Google Shape;189;p33"/>
          <p:cNvGraphicFramePr/>
          <p:nvPr/>
        </p:nvGraphicFramePr>
        <p:xfrm>
          <a:off x="407829" y="351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{0D43D9DC-8C7B-4C0A-A755-170194B35173}</a:tableStyleId>
              </a:tblPr>
              <a:tblGrid>
                <a:gridCol w="3984325"/>
                <a:gridCol w="3984325"/>
              </a:tblGrid>
              <a:tr h="162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dicta(roberto, seminario).</a:t>
                      </a:r>
                      <a:br>
                        <a:rPr lang="es-419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dicta(roberto, paradigmas).</a:t>
                      </a:r>
                      <a:br>
                        <a:rPr lang="es-419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dicta(roberto, hcir).</a:t>
                      </a:r>
                      <a:br>
                        <a:rPr lang="es-419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dicta(daniel, metodos).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estudia(alicia, paradigmas).</a:t>
                      </a:r>
                      <a:br>
                        <a:rPr lang="es-419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estudia(raul, paradigmas).</a:t>
                      </a:r>
                      <a:br>
                        <a:rPr lang="es-419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estudia(natalia, </a:t>
                      </a:r>
                      <a:r>
                        <a:rPr lang="es-419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hcir</a:t>
                      </a:r>
                      <a:r>
                        <a:rPr lang="es-419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).</a:t>
                      </a:r>
                      <a:br>
                        <a:rPr lang="es-419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estudia(alex, metodos).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0" name="Google Shape;190;p33"/>
          <p:cNvSpPr/>
          <p:nvPr/>
        </p:nvSpPr>
        <p:spPr>
          <a:xfrm>
            <a:off x="407829" y="2070863"/>
            <a:ext cx="6468437" cy="4524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?- </a:t>
            </a:r>
            <a:r>
              <a:rPr b="0" i="0" lang="es-419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dicta</a:t>
            </a:r>
            <a:r>
              <a:rPr b="0" i="0" lang="es-419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419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roberto</a:t>
            </a:r>
            <a:r>
              <a:rPr b="0" i="0" lang="es-419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CURSO), !, </a:t>
            </a:r>
            <a:r>
              <a:rPr b="0" i="0" lang="es-419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estudia</a:t>
            </a:r>
            <a:r>
              <a:rPr b="0" i="0" lang="es-419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(ESTUDIANTE, CURSO).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?- </a:t>
            </a:r>
            <a:r>
              <a:rPr b="0" i="0" lang="es-419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dicta(roberto</a:t>
            </a:r>
            <a:r>
              <a:rPr b="0" i="0" lang="es-419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CURSO), </a:t>
            </a:r>
            <a:r>
              <a:rPr b="0" i="0" lang="es-419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estudia</a:t>
            </a:r>
            <a:r>
              <a:rPr b="0" i="0" lang="es-419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(ESTUDIANTE, CURSO), !.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CURSO = </a:t>
            </a:r>
            <a:r>
              <a:rPr b="0" i="0" lang="es-419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paradigmas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ESTUDIANTE = alicia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?- !, </a:t>
            </a:r>
            <a:r>
              <a:rPr b="0" i="0" lang="es-419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dicta</a:t>
            </a:r>
            <a:r>
              <a:rPr b="0" i="0" lang="es-419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419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roberto</a:t>
            </a:r>
            <a:r>
              <a:rPr b="0" i="0" lang="es-419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CURSO), </a:t>
            </a:r>
            <a:r>
              <a:rPr b="0" i="0" lang="es-419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estudia</a:t>
            </a:r>
            <a:r>
              <a:rPr b="0" i="0" lang="es-419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(ESTUDIANTE, CURSO).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CURSO = </a:t>
            </a:r>
            <a:r>
              <a:rPr b="0" i="0" lang="es-419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paradigmas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ESTUDIANTE = alicia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CURSO = </a:t>
            </a:r>
            <a:r>
              <a:rPr b="0" i="0" lang="es-419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paradigmas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ESTUDIANTE = raul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CURSO = </a:t>
            </a:r>
            <a:r>
              <a:rPr b="0" i="0" lang="es-419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hcir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ESTUDIANTE = </a:t>
            </a:r>
            <a:r>
              <a:rPr b="0" i="0" lang="es-419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natalia</a:t>
            </a:r>
            <a:r>
              <a:rPr b="0" i="0" lang="es-419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false.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Google Shape;191;p33"/>
          <p:cNvSpPr/>
          <p:nvPr/>
        </p:nvSpPr>
        <p:spPr>
          <a:xfrm>
            <a:off x="0" y="105489"/>
            <a:ext cx="240772" cy="246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s-419" sz="10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  <a:r>
              <a:rPr b="0" i="0" lang="es-419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11700" y="2867800"/>
            <a:ext cx="82233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419"/>
              <a:t>Relaciones Recursivas</a:t>
            </a:r>
            <a:endParaRPr/>
          </a:p>
        </p:txBody>
      </p:sp>
      <p:sp>
        <p:nvSpPr>
          <p:cNvPr id="197" name="Google Shape;197;p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311700" y="593367"/>
            <a:ext cx="8256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Relaciones Recursivas</a:t>
            </a:r>
            <a:endParaRPr/>
          </a:p>
        </p:txBody>
      </p:sp>
      <p:sp>
        <p:nvSpPr>
          <p:cNvPr id="203" name="Google Shape;203;p35"/>
          <p:cNvSpPr txBox="1"/>
          <p:nvPr>
            <p:ph idx="1" type="body"/>
          </p:nvPr>
        </p:nvSpPr>
        <p:spPr>
          <a:xfrm>
            <a:off x="311700" y="1536633"/>
            <a:ext cx="8160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Una regla se considera recursiva cuando una o más reglas en su definición se llaman a sí misma.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hijo(juan,pedro).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hijo(pedro,ignacio).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i="1" lang="es-419">
                <a:latin typeface="Consolas"/>
                <a:ea typeface="Consolas"/>
                <a:cs typeface="Consolas"/>
                <a:sym typeface="Consolas"/>
              </a:rPr>
              <a:t>% Caso borde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descendiente(X,Y):- hijo(X,Y).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i="1" lang="es-419">
                <a:latin typeface="Consolas"/>
                <a:ea typeface="Consolas"/>
                <a:cs typeface="Consolas"/>
                <a:sym typeface="Consolas"/>
              </a:rPr>
              <a:t>% Regla recursiva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descendiente(X,Y):- hijo(X,Z), descendiente(Z,Y).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04" name="Google Shape;204;p3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title"/>
          </p:nvPr>
        </p:nvSpPr>
        <p:spPr>
          <a:xfrm>
            <a:off x="311700" y="2867800"/>
            <a:ext cx="82233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419"/>
              <a:t>Cuantificadores</a:t>
            </a:r>
            <a:endParaRPr/>
          </a:p>
        </p:txBody>
      </p:sp>
      <p:sp>
        <p:nvSpPr>
          <p:cNvPr id="210" name="Google Shape;210;p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type="title"/>
          </p:nvPr>
        </p:nvSpPr>
        <p:spPr>
          <a:xfrm>
            <a:off x="311700" y="593367"/>
            <a:ext cx="8256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Cuantificadores Universales y Existenciales</a:t>
            </a:r>
            <a:endParaRPr/>
          </a:p>
        </p:txBody>
      </p:sp>
      <p:sp>
        <p:nvSpPr>
          <p:cNvPr id="216" name="Google Shape;216;p37"/>
          <p:cNvSpPr txBox="1"/>
          <p:nvPr>
            <p:ph idx="1" type="body"/>
          </p:nvPr>
        </p:nvSpPr>
        <p:spPr>
          <a:xfrm>
            <a:off x="311700" y="1536633"/>
            <a:ext cx="8160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Cuantificador universal: ∀&lt;variables&gt; &lt;sentencia&gt;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Cuantificador existencial: ∃&lt;variables&gt; &lt;sentencia&gt;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/* Ejemplo Prolog */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aveCarrognera(X):-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	ave(X), come(X, OtroAnimal), muerto(OtroAnimal).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/* Mismo ejemplo, expresado con cuantificadores */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/>
              <a:t>∀x aveCarrognera(x) ⇒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/>
              <a:t>	∃ otroAnimal | ave(x) ∧ come(x, otroAnimal) ∧ muerto(otroAnimal)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/* Se lee */ 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s-419"/>
              <a:t>Para todo “X”, aveCarrognera(x) es verdad si: existe “otroAnimal” tal que ave(X) y come(X, OtroAnimal) y muerto(OtroAnimal)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7" name="Google Shape;217;p3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23" name="Google Shape;223;p38"/>
          <p:cNvSpPr txBox="1"/>
          <p:nvPr>
            <p:ph type="title"/>
          </p:nvPr>
        </p:nvSpPr>
        <p:spPr>
          <a:xfrm>
            <a:off x="311700" y="2867800"/>
            <a:ext cx="82233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419"/>
              <a:t>¿Preguntas?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>
            <p:ph type="title"/>
          </p:nvPr>
        </p:nvSpPr>
        <p:spPr>
          <a:xfrm>
            <a:off x="311700" y="2867800"/>
            <a:ext cx="82233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419"/>
              <a:t>Ejercicio</a:t>
            </a:r>
            <a:endParaRPr/>
          </a:p>
        </p:txBody>
      </p:sp>
      <p:sp>
        <p:nvSpPr>
          <p:cNvPr id="229" name="Google Shape;229;p3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/>
          <p:nvPr>
            <p:ph type="title"/>
          </p:nvPr>
        </p:nvSpPr>
        <p:spPr>
          <a:xfrm>
            <a:off x="311700" y="593367"/>
            <a:ext cx="8256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Ejercicio en Clase</a:t>
            </a:r>
            <a:endParaRPr/>
          </a:p>
        </p:txBody>
      </p:sp>
      <p:sp>
        <p:nvSpPr>
          <p:cNvPr id="235" name="Google Shape;235;p4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36" name="Google Shape;236;p40"/>
          <p:cNvSpPr txBox="1"/>
          <p:nvPr>
            <p:ph idx="1" type="body"/>
          </p:nvPr>
        </p:nvSpPr>
        <p:spPr>
          <a:xfrm>
            <a:off x="311700" y="1536625"/>
            <a:ext cx="8346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/>
              <a:t>Dado el siguiente conjunto de datos:</a:t>
            </a:r>
            <a:br>
              <a:rPr lang="es-419"/>
            </a:br>
            <a:r>
              <a:rPr lang="es-419"/>
              <a:t>País = {China, Egipto, Grecia, India, Italia, Rusia, Turquía, Francia}</a:t>
            </a:r>
            <a:br>
              <a:rPr lang="es-419"/>
            </a:br>
            <a:r>
              <a:rPr lang="es-419"/>
              <a:t>Continente = {África, Asia, Europa}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Genere el conjunto de hechos que relacione países y continentes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Cree una sentencia para determinar de qué continente es P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Dada una lista de países, determinar si todos pertenecen a un continente C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Dada una lista de países, contar cuales pertenecen a un continente C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Dadas dos listas de países, concatenarlas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/>
          <p:nvPr>
            <p:ph type="title"/>
          </p:nvPr>
        </p:nvSpPr>
        <p:spPr>
          <a:xfrm>
            <a:off x="311700" y="593367"/>
            <a:ext cx="8256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Referencias</a:t>
            </a:r>
            <a:endParaRPr/>
          </a:p>
        </p:txBody>
      </p:sp>
      <p:sp>
        <p:nvSpPr>
          <p:cNvPr id="242" name="Google Shape;242;p41"/>
          <p:cNvSpPr txBox="1"/>
          <p:nvPr>
            <p:ph idx="1" type="body"/>
          </p:nvPr>
        </p:nvSpPr>
        <p:spPr>
          <a:xfrm>
            <a:off x="311700" y="1536625"/>
            <a:ext cx="8299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-419" sz="1400" u="sng">
                <a:solidFill>
                  <a:schemeClr val="hlink"/>
                </a:solidFill>
                <a:hlinkClick r:id="rId3"/>
              </a:rPr>
              <a:t>http://www.cs.oswego.edu/~odendahl/coursework/notes/prolog/synopsis/con.html</a:t>
            </a:r>
            <a:endParaRPr sz="1400" u="sng">
              <a:solidFill>
                <a:schemeClr val="hlink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-419" sz="1400" u="sng">
                <a:solidFill>
                  <a:schemeClr val="hlink"/>
                </a:solidFill>
                <a:hlinkClick r:id="rId4"/>
              </a:rPr>
              <a:t>http://www.cse.unsw.edu.au/~billw/cs9414/notes/prolog/intro.html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-419" sz="1400" u="sng">
                <a:solidFill>
                  <a:schemeClr val="hlink"/>
                </a:solidFill>
                <a:hlinkClick r:id="rId5"/>
              </a:rPr>
              <a:t>http://www.cse.unsw.edu.au/~billw/dictionaries/prolog/cut.html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-419" sz="1400" u="sng">
                <a:solidFill>
                  <a:schemeClr val="hlink"/>
                </a:solidFill>
                <a:hlinkClick r:id="rId6"/>
              </a:rPr>
              <a:t>http://lpn.swi-prolog.org/lpnpage.php?pagetype=html&amp;pageid=lpn-htmlse43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-419" sz="1400" u="sng">
                <a:solidFill>
                  <a:schemeClr val="hlink"/>
                </a:solidFill>
                <a:hlinkClick r:id="rId7"/>
              </a:rPr>
              <a:t>http://lpn.swi-prolog.org/lpnpage.php?pagetype=html&amp;pageid=lpn-htmlse9</a:t>
            </a:r>
            <a:endParaRPr sz="1400" u="sng">
              <a:solidFill>
                <a:schemeClr val="hlink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-419" sz="1400" u="sng">
                <a:solidFill>
                  <a:schemeClr val="hlink"/>
                </a:solidFill>
                <a:hlinkClick r:id="rId8"/>
              </a:rPr>
              <a:t>https://www.cis.upenn.edu/~matuszek/Concise%20Guides/Concise%20Prolog.html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-419" sz="1400" u="sng">
                <a:solidFill>
                  <a:schemeClr val="hlink"/>
                </a:solidFill>
                <a:hlinkClick r:id="rId9"/>
              </a:rPr>
              <a:t>https://www.comp.nus.edu.sg/~kanmy/courses/3243_2006/lectureNotes/w8-all.pdf</a:t>
            </a:r>
            <a:endParaRPr sz="14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243" name="Google Shape;243;p4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593367"/>
            <a:ext cx="8256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Clase Anterior</a:t>
            </a:r>
            <a:endParaRPr/>
          </a:p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536633"/>
            <a:ext cx="8160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Introducción a Prolog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Relaciones en Prolog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Relaciones Lógicas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Relaciones Aritméticas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Listas (breve introducción)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Supuesto del Mundo Cerrado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867800"/>
            <a:ext cx="82233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419"/>
              <a:t>¿Qué veremos hoy?</a:t>
            </a:r>
            <a:endParaRPr/>
          </a:p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593367"/>
            <a:ext cx="8256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Temario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536633"/>
            <a:ext cx="8160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Repaso de SWI-Prolog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Listas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Búsqueda de Soluciones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Relaciones Recursivas</a:t>
            </a:r>
            <a:endParaRPr sz="2400"/>
          </a:p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867800"/>
            <a:ext cx="82233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419"/>
              <a:t>Repaso de SWI-Prolog</a:t>
            </a:r>
            <a:endParaRPr/>
          </a:p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593367"/>
            <a:ext cx="8256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Definiciones Básicas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536633"/>
            <a:ext cx="8160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Sentencia:</a:t>
            </a:r>
            <a:r>
              <a:rPr lang="es-419"/>
              <a:t> Una regla, un hecho o una consulta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Hecho:</a:t>
            </a:r>
            <a:r>
              <a:rPr lang="es-419"/>
              <a:t> Un registro de información verdadera (modelo de datos)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Regla:</a:t>
            </a:r>
            <a:r>
              <a:rPr lang="es-419"/>
              <a:t> Formulación deductiva donde nuevos hechos pueden ser inferidos de hechos existentes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Consulta:</a:t>
            </a:r>
            <a:r>
              <a:rPr lang="es-419"/>
              <a:t> Una sentencia preguntando por la existencia de uno o más hechos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Programa Lógico:</a:t>
            </a:r>
            <a:r>
              <a:rPr lang="es-419"/>
              <a:t> Colección de reglas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Significado de un Programa Lógico:</a:t>
            </a:r>
            <a:r>
              <a:rPr lang="es-419"/>
              <a:t> Colección de hechos que pueden ser deducidos de cualquier grupo de hechos iniciales.</a:t>
            </a:r>
            <a:endParaRPr/>
          </a:p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593367"/>
            <a:ext cx="8256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Cláusulas y Predicados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536633"/>
            <a:ext cx="8160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Un programa en Prolog consiste en uno o más predicados, y cada predicado consiste de una o más cláusulas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Una cláusula puede ser un hecho o una regla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Dos cláusulas pertenecen al mismo predicado si tienen el mismo </a:t>
            </a:r>
            <a:r>
              <a:rPr i="1" lang="es-419"/>
              <a:t>functor</a:t>
            </a:r>
            <a:r>
              <a:rPr lang="es-419"/>
              <a:t> (nombre) y la misma </a:t>
            </a:r>
            <a:r>
              <a:rPr i="1" lang="es-419"/>
              <a:t>aridad</a:t>
            </a:r>
            <a:r>
              <a:rPr lang="es-419"/>
              <a:t> (número de argumentos)</a:t>
            </a:r>
            <a:endParaRPr/>
          </a:p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593367"/>
            <a:ext cx="8256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Hechos y Reglas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356883"/>
            <a:ext cx="8160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i="1" lang="es-419">
                <a:latin typeface="Consolas"/>
                <a:ea typeface="Consolas"/>
                <a:cs typeface="Consolas"/>
                <a:sym typeface="Consolas"/>
              </a:rPr>
              <a:t>% Hechos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orbita(mercurio, sol).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orbita(venus, sol).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orbita(tierra,sol).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orbita(marte, sol).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orbita(luna, tierra).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orbita(phobos, marte).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orbita(deimos, marte).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i="1" lang="es-419">
                <a:latin typeface="Consolas"/>
                <a:ea typeface="Consolas"/>
                <a:cs typeface="Consolas"/>
                <a:sym typeface="Consolas"/>
              </a:rPr>
              <a:t>% Reglas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planeta(P):-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	orbita(P,sol).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satelite(S):-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	orbita(S,P), planeta(P).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as USACH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