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9" r:id="rId11"/>
    <p:sldId id="264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7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43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517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04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398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099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303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7130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28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760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1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58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294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60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508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7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961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4C16-1BAF-4EBD-BA7E-5663E8B67AA3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C3F0-AA5D-48B6-A189-22E3876423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812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973B9-23EB-4F93-AF69-480C2654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3654"/>
            <a:ext cx="8676222" cy="992660"/>
          </a:xfrm>
        </p:spPr>
        <p:txBody>
          <a:bodyPr/>
          <a:lstStyle/>
          <a:p>
            <a:pPr algn="ctr"/>
            <a:r>
              <a:rPr lang="es-CL" dirty="0"/>
              <a:t>Herencia </a:t>
            </a:r>
            <a:r>
              <a:rPr lang="es-CL" dirty="0" err="1"/>
              <a:t>c++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7F202B-293A-475E-99CF-9DE71646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609968"/>
            <a:ext cx="8676222" cy="675502"/>
          </a:xfrm>
        </p:spPr>
        <p:txBody>
          <a:bodyPr/>
          <a:lstStyle/>
          <a:p>
            <a:r>
              <a:rPr lang="es-CL" dirty="0"/>
              <a:t>Ayudante: Ricardo Vergara</a:t>
            </a:r>
          </a:p>
        </p:txBody>
      </p:sp>
    </p:spTree>
    <p:extLst>
      <p:ext uri="{BB962C8B-B14F-4D97-AF65-F5344CB8AC3E}">
        <p14:creationId xmlns:p14="http://schemas.microsoft.com/office/powerpoint/2010/main" val="168722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6E878-ED0F-4650-8D65-2AE6C4E9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Ejemplo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ED71278-F088-42E1-A154-E985E98F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93" y="2372142"/>
            <a:ext cx="4359405" cy="40568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9E1DA2-4E40-4A11-B852-726B28F3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90" y="2372142"/>
            <a:ext cx="7347864" cy="31549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09C042-3333-4EB1-A801-ACDE5864C22E}"/>
              </a:ext>
            </a:extLst>
          </p:cNvPr>
          <p:cNvSpPr txBox="1"/>
          <p:nvPr/>
        </p:nvSpPr>
        <p:spPr>
          <a:xfrm>
            <a:off x="1589902" y="2002810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Parte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5156F2-8468-41D3-96EA-781A53FE705A}"/>
              </a:ext>
            </a:extLst>
          </p:cNvPr>
          <p:cNvSpPr txBox="1"/>
          <p:nvPr/>
        </p:nvSpPr>
        <p:spPr>
          <a:xfrm>
            <a:off x="7940170" y="2049949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Parte 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B83947-54C0-4D36-957D-B488E6FE8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67" y="3737970"/>
            <a:ext cx="305923" cy="2116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C34684-B5FD-4C59-9285-4607B2FDB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88045">
            <a:off x="5415543" y="3632136"/>
            <a:ext cx="305923" cy="2116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9911B5-44B6-4575-AC7E-9BC9EA1C8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36360">
            <a:off x="5905871" y="3632589"/>
            <a:ext cx="305923" cy="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4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4A13B-9EBD-4BAC-9051-78EB74E1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Constructor 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3BB17-2552-4633-AE59-4FE57136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clase padre tiene un constructor y es traspasado a la clase derivada, por lo cual debemos usarlo para construir la clase derivada aun que la clase derivada tenga más </a:t>
            </a:r>
            <a:r>
              <a:rPr lang="es-CL" dirty="0" err="1"/>
              <a:t>atribbutos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088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E2A1-8DDC-408F-A97A-2E72AEF8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Constructor herencia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35EED-E33B-44C7-A9D3-7651176C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>
                <a:solidFill>
                  <a:srgbClr val="00B050"/>
                </a:solidFill>
              </a:rPr>
              <a:t>clase_derivada</a:t>
            </a:r>
            <a:r>
              <a:rPr lang="es-CL" dirty="0">
                <a:solidFill>
                  <a:srgbClr val="FFFF00"/>
                </a:solidFill>
              </a:rPr>
              <a:t>::</a:t>
            </a:r>
            <a:r>
              <a:rPr lang="es-CL" dirty="0" err="1">
                <a:solidFill>
                  <a:srgbClr val="00B050"/>
                </a:solidFill>
              </a:rPr>
              <a:t>clase_derivada</a:t>
            </a:r>
            <a:r>
              <a:rPr lang="es-CL" dirty="0"/>
              <a:t>(</a:t>
            </a:r>
            <a:r>
              <a:rPr lang="es-CL" dirty="0">
                <a:solidFill>
                  <a:srgbClr val="00B0F0"/>
                </a:solidFill>
              </a:rPr>
              <a:t>P1,P2,..Pn</a:t>
            </a:r>
            <a:r>
              <a:rPr lang="es-CL" dirty="0"/>
              <a:t>)</a:t>
            </a:r>
            <a:r>
              <a:rPr lang="es-CL" dirty="0">
                <a:solidFill>
                  <a:srgbClr val="FFFF00"/>
                </a:solidFill>
              </a:rPr>
              <a:t>:</a:t>
            </a:r>
            <a:r>
              <a:rPr lang="es-CL" dirty="0" err="1">
                <a:solidFill>
                  <a:srgbClr val="FFC000"/>
                </a:solidFill>
              </a:rPr>
              <a:t>contructor_padre</a:t>
            </a:r>
            <a:r>
              <a:rPr lang="es-CL" dirty="0"/>
              <a:t>(</a:t>
            </a:r>
            <a:r>
              <a:rPr lang="es-CL" dirty="0">
                <a:solidFill>
                  <a:srgbClr val="00B0F0"/>
                </a:solidFill>
              </a:rPr>
              <a:t>P1,P2,..Pn</a:t>
            </a:r>
            <a:r>
              <a:rPr lang="es-CL" dirty="0"/>
              <a:t>) {</a:t>
            </a:r>
          </a:p>
          <a:p>
            <a:pPr marL="0" indent="0">
              <a:buNone/>
            </a:pPr>
            <a:r>
              <a:rPr lang="es-CL" dirty="0"/>
              <a:t>	proceso </a:t>
            </a:r>
            <a:r>
              <a:rPr lang="es-CL" dirty="0" err="1"/>
              <a:t>construcor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F03AE57-E7F9-4D71-9CED-0A7A432A113D}"/>
              </a:ext>
            </a:extLst>
          </p:cNvPr>
          <p:cNvSpPr txBox="1"/>
          <p:nvPr/>
        </p:nvSpPr>
        <p:spPr>
          <a:xfrm>
            <a:off x="4349011" y="4140994"/>
            <a:ext cx="3147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Todos los atributos de esta clase</a:t>
            </a:r>
          </a:p>
          <a:p>
            <a:pPr algn="ctr"/>
            <a:r>
              <a:rPr lang="es-CL" dirty="0">
                <a:solidFill>
                  <a:srgbClr val="FF0000"/>
                </a:solidFill>
              </a:rPr>
              <a:t>(incluyendo los del padre)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677446-0863-414E-AED7-FFD5883E9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14705">
            <a:off x="5017346" y="2899811"/>
            <a:ext cx="1254190" cy="8677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D3390F-4586-47B4-AD03-A6B12288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14705">
            <a:off x="8654351" y="2899812"/>
            <a:ext cx="1254190" cy="8677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C033E4E-1D03-4D3E-9B3F-3C973B9310C7}"/>
              </a:ext>
            </a:extLst>
          </p:cNvPr>
          <p:cNvSpPr txBox="1"/>
          <p:nvPr/>
        </p:nvSpPr>
        <p:spPr>
          <a:xfrm>
            <a:off x="8311978" y="414099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Atributos clase padre</a:t>
            </a:r>
          </a:p>
        </p:txBody>
      </p:sp>
    </p:spTree>
    <p:extLst>
      <p:ext uri="{BB962C8B-B14F-4D97-AF65-F5344CB8AC3E}">
        <p14:creationId xmlns:p14="http://schemas.microsoft.com/office/powerpoint/2010/main" val="365680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A2ADF-1115-4060-B861-600711EA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Ejemplo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DBD20A-9C47-4A0E-A1C0-33EE5DBE9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14" y="5150708"/>
            <a:ext cx="8940298" cy="9437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6E71B64-D497-478C-87F1-4FD157E2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621" y="1019003"/>
            <a:ext cx="2436255" cy="15121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B45E19-B454-4F1C-9A87-106F3CD62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1873" y="2895428"/>
            <a:ext cx="838200" cy="209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AA5EE9-DE27-40C1-8B52-88D57E0A9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978" y="3501810"/>
            <a:ext cx="3533775" cy="1495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AF9F184-99AE-4154-931D-65CEE9A657A7}"/>
              </a:ext>
            </a:extLst>
          </p:cNvPr>
          <p:cNvSpPr txBox="1"/>
          <p:nvPr/>
        </p:nvSpPr>
        <p:spPr>
          <a:xfrm>
            <a:off x="214184" y="2581103"/>
            <a:ext cx="25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Persona hereda a alumno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3F2E71-2150-4E35-B7D8-03498E2D7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74" y="2457823"/>
            <a:ext cx="890156" cy="6158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60819F-E63A-4413-B765-021B5E72F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41899">
            <a:off x="7499445" y="5611131"/>
            <a:ext cx="604989" cy="4185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CD8B81F-BFD8-40F1-8882-18E69DF74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9184">
            <a:off x="7422910" y="4442470"/>
            <a:ext cx="373252" cy="2582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BB0F-A873-40DE-9728-2C6FD7FE1A2D}"/>
              </a:ext>
            </a:extLst>
          </p:cNvPr>
          <p:cNvSpPr txBox="1"/>
          <p:nvPr/>
        </p:nvSpPr>
        <p:spPr>
          <a:xfrm>
            <a:off x="7801939" y="4370667"/>
            <a:ext cx="4247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Tiene los dos atributos heredados más los propios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36847D-4CEE-42DC-9AF6-136C40E7EE4E}"/>
              </a:ext>
            </a:extLst>
          </p:cNvPr>
          <p:cNvSpPr txBox="1"/>
          <p:nvPr/>
        </p:nvSpPr>
        <p:spPr>
          <a:xfrm>
            <a:off x="5071159" y="6151804"/>
            <a:ext cx="546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Llamamos al constructor del padre (en este caso persona)</a:t>
            </a:r>
          </a:p>
        </p:txBody>
      </p:sp>
    </p:spTree>
    <p:extLst>
      <p:ext uri="{BB962C8B-B14F-4D97-AF65-F5344CB8AC3E}">
        <p14:creationId xmlns:p14="http://schemas.microsoft.com/office/powerpoint/2010/main" val="135863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984A-20B0-40E3-A0D9-DD6FA20B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Constructor herencia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B4B6C-EB0B-483C-9E8F-298BA068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</a:rPr>
              <a:t>clase_derivada</a:t>
            </a:r>
            <a:r>
              <a:rPr lang="es-CL" sz="1400" dirty="0">
                <a:solidFill>
                  <a:srgbClr val="FFFF00"/>
                </a:solidFill>
              </a:rPr>
              <a:t>::</a:t>
            </a:r>
            <a:r>
              <a:rPr lang="es-CL" sz="1400" dirty="0" err="1">
                <a:solidFill>
                  <a:srgbClr val="00B050"/>
                </a:solidFill>
              </a:rPr>
              <a:t>clase_derivada</a:t>
            </a:r>
            <a:r>
              <a:rPr lang="es-CL" sz="1400" dirty="0"/>
              <a:t>(</a:t>
            </a:r>
            <a:r>
              <a:rPr lang="es-CL" sz="1400" dirty="0">
                <a:solidFill>
                  <a:srgbClr val="00B0F0"/>
                </a:solidFill>
              </a:rPr>
              <a:t>P1,P2,..Pn</a:t>
            </a:r>
            <a:r>
              <a:rPr lang="es-CL" sz="1400" dirty="0"/>
              <a:t>)</a:t>
            </a:r>
            <a:r>
              <a:rPr lang="es-CL" sz="1400" dirty="0">
                <a:solidFill>
                  <a:srgbClr val="FFFF00"/>
                </a:solidFill>
              </a:rPr>
              <a:t>:</a:t>
            </a:r>
            <a:r>
              <a:rPr lang="es-CL" sz="1400" dirty="0">
                <a:solidFill>
                  <a:srgbClr val="FFC000"/>
                </a:solidFill>
              </a:rPr>
              <a:t>contructor_padre_1</a:t>
            </a:r>
            <a:r>
              <a:rPr lang="es-CL" sz="1400" dirty="0"/>
              <a:t>(</a:t>
            </a:r>
            <a:r>
              <a:rPr lang="es-CL" sz="1400" dirty="0">
                <a:solidFill>
                  <a:srgbClr val="00B0F0"/>
                </a:solidFill>
              </a:rPr>
              <a:t>P1,P2,..Pn</a:t>
            </a:r>
            <a:r>
              <a:rPr lang="es-CL" sz="1400" dirty="0"/>
              <a:t>)</a:t>
            </a:r>
            <a:r>
              <a:rPr lang="es-CL" sz="1400" dirty="0">
                <a:solidFill>
                  <a:srgbClr val="002060"/>
                </a:solidFill>
              </a:rPr>
              <a:t>, </a:t>
            </a:r>
            <a:r>
              <a:rPr lang="es-CL" sz="1400" dirty="0">
                <a:solidFill>
                  <a:srgbClr val="FFC000"/>
                </a:solidFill>
              </a:rPr>
              <a:t>contructor_padre_2</a:t>
            </a:r>
            <a:r>
              <a:rPr lang="es-CL" sz="1400" dirty="0"/>
              <a:t>(</a:t>
            </a:r>
            <a:r>
              <a:rPr lang="es-CL" sz="1400" dirty="0">
                <a:solidFill>
                  <a:srgbClr val="00B0F0"/>
                </a:solidFill>
              </a:rPr>
              <a:t>P1,P2,..Pn</a:t>
            </a:r>
            <a:r>
              <a:rPr lang="es-CL" sz="1400" dirty="0"/>
              <a:t>)</a:t>
            </a:r>
            <a:r>
              <a:rPr lang="es-CL" sz="1400" dirty="0">
                <a:solidFill>
                  <a:srgbClr val="002060"/>
                </a:solidFill>
              </a:rPr>
              <a:t>,</a:t>
            </a:r>
            <a:r>
              <a:rPr lang="es-CL" sz="1400" dirty="0">
                <a:solidFill>
                  <a:srgbClr val="FFFF00"/>
                </a:solidFill>
              </a:rPr>
              <a:t>..</a:t>
            </a:r>
            <a:r>
              <a:rPr lang="es-CL" sz="1400" dirty="0" err="1">
                <a:solidFill>
                  <a:srgbClr val="FFFF00"/>
                </a:solidFill>
              </a:rPr>
              <a:t>c_padre_n</a:t>
            </a:r>
            <a:r>
              <a:rPr lang="es-CL" sz="1400" dirty="0"/>
              <a:t>(</a:t>
            </a:r>
            <a:r>
              <a:rPr lang="es-CL" sz="1400" dirty="0">
                <a:solidFill>
                  <a:srgbClr val="00B0F0"/>
                </a:solidFill>
              </a:rPr>
              <a:t>P1,P2,..Pn</a:t>
            </a:r>
            <a:r>
              <a:rPr lang="es-CL" sz="1400" dirty="0"/>
              <a:t>) {</a:t>
            </a:r>
          </a:p>
          <a:p>
            <a:pPr marL="0" indent="0">
              <a:buNone/>
            </a:pPr>
            <a:r>
              <a:rPr lang="es-CL" sz="1400" dirty="0"/>
              <a:t>	proceso </a:t>
            </a:r>
            <a:r>
              <a:rPr lang="es-CL" sz="1400" dirty="0" err="1"/>
              <a:t>construcor</a:t>
            </a:r>
            <a:endParaRPr lang="es-CL" sz="1400" dirty="0"/>
          </a:p>
          <a:p>
            <a:pPr marL="0" indent="0">
              <a:buNone/>
            </a:pPr>
            <a:r>
              <a:rPr lang="es-CL" sz="1400" dirty="0"/>
              <a:t>}</a:t>
            </a:r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29FDF7-67CC-44BE-9793-4086ADB3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14705">
            <a:off x="3147356" y="2751530"/>
            <a:ext cx="1254190" cy="8677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5E6DC3-AB48-4D3E-BA1C-A08BD4FB5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14705">
            <a:off x="4576621" y="2778306"/>
            <a:ext cx="1254190" cy="8677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BF46F2-FA61-458A-802A-4CA28AF7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14705">
            <a:off x="6714616" y="2788603"/>
            <a:ext cx="1254190" cy="8677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AB0FA2-8892-4F02-9536-A1040E40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14705">
            <a:off x="8638924" y="2788602"/>
            <a:ext cx="1254190" cy="8677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058FAA-725A-4080-ACB3-86A0AC7B7075}"/>
              </a:ext>
            </a:extLst>
          </p:cNvPr>
          <p:cNvSpPr txBox="1"/>
          <p:nvPr/>
        </p:nvSpPr>
        <p:spPr>
          <a:xfrm>
            <a:off x="4297019" y="4016954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Atributos clase padre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B2138E-78A5-4EC9-903D-282491B2AA9A}"/>
              </a:ext>
            </a:extLst>
          </p:cNvPr>
          <p:cNvSpPr txBox="1"/>
          <p:nvPr/>
        </p:nvSpPr>
        <p:spPr>
          <a:xfrm>
            <a:off x="6406999" y="4016954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Atributos clase padre 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66FEDE-C88A-4663-BC03-2111FCB15BBE}"/>
              </a:ext>
            </a:extLst>
          </p:cNvPr>
          <p:cNvSpPr txBox="1"/>
          <p:nvPr/>
        </p:nvSpPr>
        <p:spPr>
          <a:xfrm>
            <a:off x="8727205" y="4041593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Atributos clase padre 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C9A46D-394C-45D2-9BE8-626C1135C2BA}"/>
              </a:ext>
            </a:extLst>
          </p:cNvPr>
          <p:cNvSpPr txBox="1"/>
          <p:nvPr/>
        </p:nvSpPr>
        <p:spPr>
          <a:xfrm>
            <a:off x="1830546" y="3887705"/>
            <a:ext cx="254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200" dirty="0"/>
              <a:t>Todos los atributos de esta clase</a:t>
            </a:r>
          </a:p>
          <a:p>
            <a:pPr algn="ctr"/>
            <a:r>
              <a:rPr lang="es-CL" sz="1200" dirty="0">
                <a:solidFill>
                  <a:srgbClr val="FF0000"/>
                </a:solidFill>
              </a:rPr>
              <a:t>(incluyendo </a:t>
            </a:r>
            <a:r>
              <a:rPr lang="es-CL" sz="1200" dirty="0">
                <a:solidFill>
                  <a:srgbClr val="00B0F0"/>
                </a:solidFill>
              </a:rPr>
              <a:t>todos</a:t>
            </a:r>
            <a:r>
              <a:rPr lang="es-CL" sz="1200" dirty="0">
                <a:solidFill>
                  <a:srgbClr val="FF0000"/>
                </a:solidFill>
              </a:rPr>
              <a:t> las clase padre)</a:t>
            </a:r>
          </a:p>
        </p:txBody>
      </p:sp>
    </p:spTree>
    <p:extLst>
      <p:ext uri="{BB962C8B-B14F-4D97-AF65-F5344CB8AC3E}">
        <p14:creationId xmlns:p14="http://schemas.microsoft.com/office/powerpoint/2010/main" val="198022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103F4-CF5B-4553-98F9-063DA566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791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A5A3B-F8A3-47AE-90A7-BE52557D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885" y="1112108"/>
            <a:ext cx="1918364" cy="8820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E81DE1-BEDB-4474-8A60-939CF386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37" y="1112107"/>
            <a:ext cx="2084229" cy="8820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458962-B496-4F87-AFAA-8B3BD3E10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86" y="3106219"/>
            <a:ext cx="3435027" cy="8947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52BC11-8AB7-44E3-A4BB-B7AE7FD89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5216">
            <a:off x="4634488" y="2414815"/>
            <a:ext cx="1080688" cy="2701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84EC3C-710A-4261-B61D-067E7B8B9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6050">
            <a:off x="6378380" y="2404036"/>
            <a:ext cx="1080688" cy="2701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97CAC4-9904-4204-9FBC-BA9C446FC197}"/>
              </a:ext>
            </a:extLst>
          </p:cNvPr>
          <p:cNvSpPr txBox="1"/>
          <p:nvPr/>
        </p:nvSpPr>
        <p:spPr>
          <a:xfrm>
            <a:off x="334228" y="2285314"/>
            <a:ext cx="379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Profesor y alumno heredan a ayudante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C219B5E-1B6F-4A98-837E-77C6F3BC8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4565410"/>
            <a:ext cx="12192000" cy="4784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3BBC3B4-C376-4755-ACBB-8183CA4B9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41899">
            <a:off x="6258433" y="4871658"/>
            <a:ext cx="604989" cy="4185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D14339D-C4BE-4610-8F9B-07F5D8A0B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41899">
            <a:off x="8670146" y="4871657"/>
            <a:ext cx="604989" cy="41858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6D4861E-2781-404D-941E-72CB40C596F7}"/>
              </a:ext>
            </a:extLst>
          </p:cNvPr>
          <p:cNvSpPr txBox="1"/>
          <p:nvPr/>
        </p:nvSpPr>
        <p:spPr>
          <a:xfrm>
            <a:off x="5351365" y="5457994"/>
            <a:ext cx="241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Llamamos al constructor del padre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49E17F-024F-4AF6-8A04-01B1E14DBE93}"/>
              </a:ext>
            </a:extLst>
          </p:cNvPr>
          <p:cNvSpPr txBox="1"/>
          <p:nvPr/>
        </p:nvSpPr>
        <p:spPr>
          <a:xfrm>
            <a:off x="7885531" y="5457992"/>
            <a:ext cx="241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Llamamos al constructor del padre 2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AC8083B-781C-404A-938E-245A0803F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9184">
            <a:off x="8786014" y="1418901"/>
            <a:ext cx="373252" cy="25825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78A7F91-8764-4135-B0CC-FD054BB90551}"/>
              </a:ext>
            </a:extLst>
          </p:cNvPr>
          <p:cNvSpPr txBox="1"/>
          <p:nvPr/>
        </p:nvSpPr>
        <p:spPr>
          <a:xfrm>
            <a:off x="9326715" y="1363360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Padre 2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EAA614-D80A-492F-9286-8133FFA84C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61" y="1348966"/>
            <a:ext cx="373252" cy="25825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67FEE3B-B9CD-488E-B4A3-505C01808C46}"/>
              </a:ext>
            </a:extLst>
          </p:cNvPr>
          <p:cNvSpPr txBox="1"/>
          <p:nvPr/>
        </p:nvSpPr>
        <p:spPr>
          <a:xfrm>
            <a:off x="2375112" y="1276416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Padre 1</a:t>
            </a:r>
          </a:p>
        </p:txBody>
      </p:sp>
    </p:spTree>
    <p:extLst>
      <p:ext uri="{BB962C8B-B14F-4D97-AF65-F5344CB8AC3E}">
        <p14:creationId xmlns:p14="http://schemas.microsoft.com/office/powerpoint/2010/main" val="333183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1F2E8-F53E-4E30-8148-9FFB6029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48" y="469557"/>
            <a:ext cx="9905998" cy="982362"/>
          </a:xfrm>
        </p:spPr>
        <p:txBody>
          <a:bodyPr/>
          <a:lstStyle/>
          <a:p>
            <a:pPr algn="ctr"/>
            <a:r>
              <a:rPr lang="es-CL" dirty="0"/>
              <a:t>¿Qué es la herencia?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C7C0D-0ACF-4F98-A669-2FCA54FE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40692"/>
            <a:ext cx="9905998" cy="2430162"/>
          </a:xfrm>
        </p:spPr>
        <p:txBody>
          <a:bodyPr>
            <a:normAutofit fontScale="25000" lnSpcReduction="20000"/>
          </a:bodyPr>
          <a:lstStyle/>
          <a:p>
            <a:r>
              <a:rPr lang="es-CL" sz="5000" dirty="0"/>
              <a:t>Es la forma de reutilizar atributos o métodos en una nueva clase</a:t>
            </a:r>
          </a:p>
          <a:p>
            <a:r>
              <a:rPr lang="es-CL" sz="5000" dirty="0"/>
              <a:t>Atributos y métodos son traspasador a otra clase</a:t>
            </a:r>
          </a:p>
          <a:p>
            <a:r>
              <a:rPr lang="es-CL" sz="5000" dirty="0"/>
              <a:t>La clase que hereda o trasfiere sus atributos y métodos se conoce como padre</a:t>
            </a:r>
          </a:p>
          <a:p>
            <a:r>
              <a:rPr lang="es-CL" sz="5000" dirty="0"/>
              <a:t>La clase que  recibe los atributos y métodos se conoce como sub clase, derivado, </a:t>
            </a:r>
            <a:r>
              <a:rPr lang="es-CL" sz="5000" dirty="0" err="1"/>
              <a:t>etc</a:t>
            </a:r>
            <a:endParaRPr lang="es-CL" sz="5000" dirty="0"/>
          </a:p>
          <a:p>
            <a:r>
              <a:rPr lang="es-CL" sz="5000" dirty="0"/>
              <a:t>Existen tres tipos de herencia:</a:t>
            </a:r>
          </a:p>
          <a:p>
            <a:pPr lvl="1"/>
            <a:r>
              <a:rPr lang="es-CL" sz="5000" dirty="0"/>
              <a:t>Publica</a:t>
            </a:r>
          </a:p>
          <a:p>
            <a:pPr lvl="1"/>
            <a:r>
              <a:rPr lang="es-CL" sz="5000" dirty="0"/>
              <a:t>Privada</a:t>
            </a:r>
          </a:p>
          <a:p>
            <a:pPr lvl="1"/>
            <a:r>
              <a:rPr lang="es-CL" sz="5000" dirty="0"/>
              <a:t>Protegida</a:t>
            </a:r>
          </a:p>
          <a:p>
            <a:pPr marL="457200" lvl="1" indent="0">
              <a:buNone/>
            </a:pPr>
            <a:endParaRPr lang="es-CL" sz="5000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046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093BF-3002-4948-87DB-BDC05BBA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Tipos de herencia o accesibilidad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B61C449-49A4-4AA3-BE0A-D99ED7C11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292" y="2753469"/>
            <a:ext cx="5659394" cy="27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4A5DD-894E-47E2-A6D1-FE47DF0C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800"/>
            <a:ext cx="9905998" cy="1905000"/>
          </a:xfrm>
        </p:spPr>
        <p:txBody>
          <a:bodyPr/>
          <a:lstStyle/>
          <a:p>
            <a:pPr algn="ctr"/>
            <a:r>
              <a:rPr lang="es-CL" dirty="0"/>
              <a:t>Herencia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1F352-6C05-4448-80A1-76A74240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13379"/>
            <a:ext cx="9905998" cy="609600"/>
          </a:xfrm>
        </p:spPr>
        <p:txBody>
          <a:bodyPr/>
          <a:lstStyle/>
          <a:p>
            <a:r>
              <a:rPr lang="es-CL" dirty="0"/>
              <a:t>Es cuando la clase derivada solo recibe atributos y métodos de </a:t>
            </a:r>
            <a:r>
              <a:rPr lang="es-CL" dirty="0">
                <a:solidFill>
                  <a:srgbClr val="FF0000"/>
                </a:solidFill>
              </a:rPr>
              <a:t>una</a:t>
            </a:r>
            <a:r>
              <a:rPr lang="es-CL" dirty="0"/>
              <a:t> clase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87BF74-15F0-4188-A777-B8BACF74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47" y="2672921"/>
            <a:ext cx="2436255" cy="15121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C4A702-CEA0-405F-8A61-0D9457F6B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08499" y="4549346"/>
            <a:ext cx="838200" cy="209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8FCFFE-5D58-4C59-B895-7EDB3385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04" y="5155728"/>
            <a:ext cx="3533775" cy="1495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D3CD04-B91B-4288-8729-EF7D5AD2A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29" y="2954938"/>
            <a:ext cx="5418326" cy="19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8B4C-8D2B-40BD-9306-78FC9312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Herencia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9653C-2091-4EEA-A238-F23B9532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 cuando la clase derivada  recibe los atributos y métodos de </a:t>
            </a:r>
            <a:r>
              <a:rPr lang="es-CL" dirty="0">
                <a:solidFill>
                  <a:srgbClr val="FF0000"/>
                </a:solidFill>
              </a:rPr>
              <a:t>varias</a:t>
            </a:r>
            <a:r>
              <a:rPr lang="es-CL" dirty="0"/>
              <a:t>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96D064-A58D-46A5-8F2D-8FCC740A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" y="2903236"/>
            <a:ext cx="2287072" cy="10515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D8569C-FE54-4D44-8E86-F80BC1DC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522" y="2903236"/>
            <a:ext cx="2484817" cy="10515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81C56C-048E-43FD-90C1-02E34FA4B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89" y="5172815"/>
            <a:ext cx="4095238" cy="10666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054F32-F2C5-4CCB-B06F-2732C738A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91358">
            <a:off x="1075063" y="4402739"/>
            <a:ext cx="1288396" cy="3220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D5B2F6-99DE-4C18-B37F-5D175B43B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6050">
            <a:off x="2661631" y="4411003"/>
            <a:ext cx="1288396" cy="3220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7D5FBD-009B-412D-9EF0-0A963DC5C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286" y="3000427"/>
            <a:ext cx="2320312" cy="348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8F55-39F6-4EB3-B15B-63A0A0F0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ejemplo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96275A-8346-48F9-B5C9-4730A1D08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21" y="1920888"/>
            <a:ext cx="6492355" cy="3927977"/>
          </a:xfrm>
        </p:spPr>
      </p:pic>
    </p:spTree>
    <p:extLst>
      <p:ext uri="{BB962C8B-B14F-4D97-AF65-F5344CB8AC3E}">
        <p14:creationId xmlns:p14="http://schemas.microsoft.com/office/powerpoint/2010/main" val="2421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D07AF-5CCB-4111-8457-4C5A35DA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Herencia simple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6B90F-8AEF-4EFD-9860-495ABE6D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		</a:t>
            </a:r>
            <a:r>
              <a:rPr lang="es-CL" dirty="0">
                <a:solidFill>
                  <a:srgbClr val="00B050"/>
                </a:solidFill>
              </a:rPr>
              <a:t>CLASS</a:t>
            </a:r>
            <a:r>
              <a:rPr lang="es-CL" dirty="0"/>
              <a:t> </a:t>
            </a:r>
            <a:r>
              <a:rPr lang="es-CL" dirty="0" err="1">
                <a:solidFill>
                  <a:srgbClr val="00B0F0"/>
                </a:solidFill>
              </a:rPr>
              <a:t>Nombre_derivado</a:t>
            </a:r>
            <a:r>
              <a:rPr lang="es-CL" dirty="0">
                <a:solidFill>
                  <a:srgbClr val="00B0F0"/>
                </a:solidFill>
              </a:rPr>
              <a:t> </a:t>
            </a:r>
            <a:r>
              <a:rPr lang="es-CL" dirty="0">
                <a:solidFill>
                  <a:srgbClr val="FF0000"/>
                </a:solidFill>
              </a:rPr>
              <a:t>:</a:t>
            </a:r>
            <a:r>
              <a:rPr lang="es-CL" dirty="0"/>
              <a:t> </a:t>
            </a:r>
            <a:r>
              <a:rPr lang="es-CL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tipo_acceso</a:t>
            </a:r>
            <a:r>
              <a:rPr lang="es-C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CL" dirty="0" err="1">
                <a:solidFill>
                  <a:srgbClr val="FFFF00"/>
                </a:solidFill>
              </a:rPr>
              <a:t>clase_padre</a:t>
            </a: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		atributos y métodos clase derivado</a:t>
            </a:r>
          </a:p>
          <a:p>
            <a:pPr marL="0" indent="0">
              <a:buNone/>
            </a:pPr>
            <a:r>
              <a:rPr lang="es-CL" dirty="0"/>
              <a:t>		};</a:t>
            </a:r>
          </a:p>
        </p:txBody>
      </p:sp>
    </p:spTree>
    <p:extLst>
      <p:ext uri="{BB962C8B-B14F-4D97-AF65-F5344CB8AC3E}">
        <p14:creationId xmlns:p14="http://schemas.microsoft.com/office/powerpoint/2010/main" val="161735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A8F6-1A9E-45D1-99A3-8F98862F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97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Ejemplo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7506CBD-ACB3-477A-918A-D38C0BB31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369" y="1118159"/>
            <a:ext cx="4955522" cy="5482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C208C4-FAD8-4DCC-9A79-BF406B666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07" y="3537350"/>
            <a:ext cx="305923" cy="2116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C208C4-FAD8-4DCC-9A79-BF406B666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81739">
            <a:off x="4464468" y="3355199"/>
            <a:ext cx="305923" cy="2116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08C4-FAD8-4DCC-9A79-BF406B666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28780">
            <a:off x="5132071" y="3637783"/>
            <a:ext cx="305923" cy="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1D806-23D9-496C-9CE3-ED133166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Herencia múltiple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73EF8-EFD1-4339-9CC1-934B15FD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600" dirty="0">
                <a:solidFill>
                  <a:srgbClr val="00B050"/>
                </a:solidFill>
              </a:rPr>
              <a:t>	</a:t>
            </a:r>
            <a:r>
              <a:rPr lang="es-CL" sz="1200" dirty="0">
                <a:solidFill>
                  <a:srgbClr val="00B050"/>
                </a:solidFill>
              </a:rPr>
              <a:t>CLASS</a:t>
            </a:r>
            <a:r>
              <a:rPr lang="es-CL" sz="1200" dirty="0"/>
              <a:t> </a:t>
            </a:r>
            <a:r>
              <a:rPr lang="es-CL" sz="1200" dirty="0" err="1">
                <a:solidFill>
                  <a:srgbClr val="00B0F0"/>
                </a:solidFill>
              </a:rPr>
              <a:t>Nombre_derivado</a:t>
            </a:r>
            <a:r>
              <a:rPr lang="es-CL" sz="1200" dirty="0">
                <a:solidFill>
                  <a:srgbClr val="00B0F0"/>
                </a:solidFill>
              </a:rPr>
              <a:t> </a:t>
            </a:r>
            <a:r>
              <a:rPr lang="es-CL" sz="1200" dirty="0">
                <a:solidFill>
                  <a:srgbClr val="FF0000"/>
                </a:solidFill>
              </a:rPr>
              <a:t>:</a:t>
            </a:r>
            <a:r>
              <a:rPr lang="es-CL" sz="1200" dirty="0"/>
              <a:t> </a:t>
            </a:r>
            <a:r>
              <a:rPr lang="es-CL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tipo_acceso</a:t>
            </a:r>
            <a:r>
              <a:rPr lang="es-CL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1200" dirty="0">
                <a:solidFill>
                  <a:srgbClr val="FFFF00"/>
                </a:solidFill>
              </a:rPr>
              <a:t>clase_padre_1</a:t>
            </a:r>
            <a:r>
              <a:rPr lang="es-CL" sz="1200" dirty="0">
                <a:solidFill>
                  <a:srgbClr val="002060"/>
                </a:solidFill>
              </a:rPr>
              <a:t>,</a:t>
            </a:r>
            <a:r>
              <a:rPr lang="es-CL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tipo_acceso</a:t>
            </a:r>
            <a:r>
              <a:rPr lang="es-CL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clase_padre_2</a:t>
            </a:r>
            <a:r>
              <a:rPr lang="es-CL" sz="1200" dirty="0">
                <a:solidFill>
                  <a:srgbClr val="002060"/>
                </a:solidFill>
              </a:rPr>
              <a:t>, </a:t>
            </a:r>
            <a:r>
              <a:rPr lang="es-CL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tipo_acceso</a:t>
            </a:r>
            <a:r>
              <a:rPr lang="es-CL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CL" sz="1200" dirty="0">
                <a:solidFill>
                  <a:srgbClr val="FFFF00"/>
                </a:solidFill>
              </a:rPr>
              <a:t>…</a:t>
            </a:r>
            <a:r>
              <a:rPr lang="es-CL" sz="1200" dirty="0" err="1">
                <a:solidFill>
                  <a:srgbClr val="FFC000"/>
                </a:solidFill>
              </a:rPr>
              <a:t>padre_n</a:t>
            </a:r>
            <a:r>
              <a:rPr lang="es-CL" sz="1200" dirty="0"/>
              <a:t>{</a:t>
            </a:r>
          </a:p>
          <a:p>
            <a:pPr marL="0" indent="0">
              <a:buNone/>
            </a:pPr>
            <a:r>
              <a:rPr lang="es-CL" sz="1200" dirty="0"/>
              <a:t>		atributos y métodos clase derivado</a:t>
            </a:r>
          </a:p>
          <a:p>
            <a:pPr marL="0" indent="0">
              <a:buNone/>
            </a:pPr>
            <a:r>
              <a:rPr lang="es-CL" sz="1200" dirty="0"/>
              <a:t>	};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4812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75</TotalTime>
  <Words>398</Words>
  <Application>Microsoft Office PowerPoint</Application>
  <PresentationFormat>Panorámica</PresentationFormat>
  <Paragraphs>57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Herencia c++</vt:lpstr>
      <vt:lpstr>¿Qué es la herencia?</vt:lpstr>
      <vt:lpstr>Tipos de herencia o accesibilidad</vt:lpstr>
      <vt:lpstr>Herencia simple</vt:lpstr>
      <vt:lpstr>Herencia múltiple</vt:lpstr>
      <vt:lpstr>ejemplo</vt:lpstr>
      <vt:lpstr>Herencia simple código</vt:lpstr>
      <vt:lpstr>Ejemplo </vt:lpstr>
      <vt:lpstr>Herencia múltiple Código</vt:lpstr>
      <vt:lpstr>Ejemplo</vt:lpstr>
      <vt:lpstr>Constructor herencia</vt:lpstr>
      <vt:lpstr>Constructor herencia simple</vt:lpstr>
      <vt:lpstr>Ejemplo</vt:lpstr>
      <vt:lpstr>Constructor herencia múltiple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ricardo vergara</dc:creator>
  <cp:lastModifiedBy>ricardo vergara</cp:lastModifiedBy>
  <cp:revision>9</cp:revision>
  <dcterms:created xsi:type="dcterms:W3CDTF">2020-12-04T17:50:19Z</dcterms:created>
  <dcterms:modified xsi:type="dcterms:W3CDTF">2020-12-04T19:05:58Z</dcterms:modified>
</cp:coreProperties>
</file>