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9" r:id="rId7"/>
    <p:sldId id="261" r:id="rId8"/>
    <p:sldId id="262" r:id="rId9"/>
    <p:sldId id="263" r:id="rId10"/>
    <p:sldId id="264" r:id="rId11"/>
    <p:sldId id="266" r:id="rId12"/>
    <p:sldId id="269" r:id="rId13"/>
    <p:sldId id="265" r:id="rId14"/>
    <p:sldId id="267" r:id="rId15"/>
    <p:sldId id="268"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4D5077C-2E22-410C-A297-182C5349C71B}" type="datetimeFigureOut">
              <a:rPr lang="es-CL" smtClean="0"/>
              <a:t>30-10-2020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31EDE2B-EBA2-457A-BAC3-B27A0CDB749A}" type="slidenum">
              <a:rPr lang="es-CL" smtClean="0"/>
              <a:t>‹Nº›</a:t>
            </a:fld>
            <a:endParaRPr lang="es-CL"/>
          </a:p>
        </p:txBody>
      </p:sp>
    </p:spTree>
    <p:extLst>
      <p:ext uri="{BB962C8B-B14F-4D97-AF65-F5344CB8AC3E}">
        <p14:creationId xmlns:p14="http://schemas.microsoft.com/office/powerpoint/2010/main" val="2866620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4D5077C-2E22-410C-A297-182C5349C71B}" type="datetimeFigureOut">
              <a:rPr lang="es-CL" smtClean="0"/>
              <a:t>30-10-2020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31EDE2B-EBA2-457A-BAC3-B27A0CDB749A}" type="slidenum">
              <a:rPr lang="es-CL" smtClean="0"/>
              <a:t>‹Nº›</a:t>
            </a:fld>
            <a:endParaRPr lang="es-CL"/>
          </a:p>
        </p:txBody>
      </p:sp>
    </p:spTree>
    <p:extLst>
      <p:ext uri="{BB962C8B-B14F-4D97-AF65-F5344CB8AC3E}">
        <p14:creationId xmlns:p14="http://schemas.microsoft.com/office/powerpoint/2010/main" val="85446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4D5077C-2E22-410C-A297-182C5349C71B}" type="datetimeFigureOut">
              <a:rPr lang="es-CL" smtClean="0"/>
              <a:t>30-10-2020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31EDE2B-EBA2-457A-BAC3-B27A0CDB749A}" type="slidenum">
              <a:rPr lang="es-CL" smtClean="0"/>
              <a:t>‹Nº›</a:t>
            </a:fld>
            <a:endParaRPr lang="es-CL"/>
          </a:p>
        </p:txBody>
      </p:sp>
    </p:spTree>
    <p:extLst>
      <p:ext uri="{BB962C8B-B14F-4D97-AF65-F5344CB8AC3E}">
        <p14:creationId xmlns:p14="http://schemas.microsoft.com/office/powerpoint/2010/main" val="57378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4D5077C-2E22-410C-A297-182C5349C71B}" type="datetimeFigureOut">
              <a:rPr lang="es-CL" smtClean="0"/>
              <a:t>30-10-2020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31EDE2B-EBA2-457A-BAC3-B27A0CDB749A}" type="slidenum">
              <a:rPr lang="es-CL" smtClean="0"/>
              <a:t>‹Nº›</a:t>
            </a:fld>
            <a:endParaRPr lang="es-CL"/>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900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4D5077C-2E22-410C-A297-182C5349C71B}" type="datetimeFigureOut">
              <a:rPr lang="es-CL" smtClean="0"/>
              <a:t>30-10-2020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31EDE2B-EBA2-457A-BAC3-B27A0CDB749A}" type="slidenum">
              <a:rPr lang="es-CL" smtClean="0"/>
              <a:t>‹Nº›</a:t>
            </a:fld>
            <a:endParaRPr lang="es-CL"/>
          </a:p>
        </p:txBody>
      </p:sp>
    </p:spTree>
    <p:extLst>
      <p:ext uri="{BB962C8B-B14F-4D97-AF65-F5344CB8AC3E}">
        <p14:creationId xmlns:p14="http://schemas.microsoft.com/office/powerpoint/2010/main" val="2488025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4D5077C-2E22-410C-A297-182C5349C71B}" type="datetimeFigureOut">
              <a:rPr lang="es-CL" smtClean="0"/>
              <a:t>30-10-2020</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E31EDE2B-EBA2-457A-BAC3-B27A0CDB749A}" type="slidenum">
              <a:rPr lang="es-CL" smtClean="0"/>
              <a:t>‹Nº›</a:t>
            </a:fld>
            <a:endParaRPr lang="es-CL"/>
          </a:p>
        </p:txBody>
      </p:sp>
    </p:spTree>
    <p:extLst>
      <p:ext uri="{BB962C8B-B14F-4D97-AF65-F5344CB8AC3E}">
        <p14:creationId xmlns:p14="http://schemas.microsoft.com/office/powerpoint/2010/main" val="989338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4D5077C-2E22-410C-A297-182C5349C71B}" type="datetimeFigureOut">
              <a:rPr lang="es-CL" smtClean="0"/>
              <a:t>30-10-2020</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E31EDE2B-EBA2-457A-BAC3-B27A0CDB749A}" type="slidenum">
              <a:rPr lang="es-CL" smtClean="0"/>
              <a:t>‹Nº›</a:t>
            </a:fld>
            <a:endParaRPr lang="es-CL"/>
          </a:p>
        </p:txBody>
      </p:sp>
    </p:spTree>
    <p:extLst>
      <p:ext uri="{BB962C8B-B14F-4D97-AF65-F5344CB8AC3E}">
        <p14:creationId xmlns:p14="http://schemas.microsoft.com/office/powerpoint/2010/main" val="1058394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4D5077C-2E22-410C-A297-182C5349C71B}" type="datetimeFigureOut">
              <a:rPr lang="es-CL" smtClean="0"/>
              <a:t>30-10-2020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31EDE2B-EBA2-457A-BAC3-B27A0CDB749A}" type="slidenum">
              <a:rPr lang="es-CL" smtClean="0"/>
              <a:t>‹Nº›</a:t>
            </a:fld>
            <a:endParaRPr lang="es-CL"/>
          </a:p>
        </p:txBody>
      </p:sp>
    </p:spTree>
    <p:extLst>
      <p:ext uri="{BB962C8B-B14F-4D97-AF65-F5344CB8AC3E}">
        <p14:creationId xmlns:p14="http://schemas.microsoft.com/office/powerpoint/2010/main" val="306235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4D5077C-2E22-410C-A297-182C5349C71B}" type="datetimeFigureOut">
              <a:rPr lang="es-CL" smtClean="0"/>
              <a:t>30-10-2020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31EDE2B-EBA2-457A-BAC3-B27A0CDB749A}" type="slidenum">
              <a:rPr lang="es-CL" smtClean="0"/>
              <a:t>‹Nº›</a:t>
            </a:fld>
            <a:endParaRPr lang="es-CL"/>
          </a:p>
        </p:txBody>
      </p:sp>
    </p:spTree>
    <p:extLst>
      <p:ext uri="{BB962C8B-B14F-4D97-AF65-F5344CB8AC3E}">
        <p14:creationId xmlns:p14="http://schemas.microsoft.com/office/powerpoint/2010/main" val="39310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4D5077C-2E22-410C-A297-182C5349C71B}" type="datetimeFigureOut">
              <a:rPr lang="es-CL" smtClean="0"/>
              <a:t>30-10-2020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31EDE2B-EBA2-457A-BAC3-B27A0CDB749A}" type="slidenum">
              <a:rPr lang="es-CL" smtClean="0"/>
              <a:t>‹Nº›</a:t>
            </a:fld>
            <a:endParaRPr lang="es-CL"/>
          </a:p>
        </p:txBody>
      </p:sp>
    </p:spTree>
    <p:extLst>
      <p:ext uri="{BB962C8B-B14F-4D97-AF65-F5344CB8AC3E}">
        <p14:creationId xmlns:p14="http://schemas.microsoft.com/office/powerpoint/2010/main" val="583205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4D5077C-2E22-410C-A297-182C5349C71B}" type="datetimeFigureOut">
              <a:rPr lang="es-CL" smtClean="0"/>
              <a:t>30-10-2020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31EDE2B-EBA2-457A-BAC3-B27A0CDB749A}" type="slidenum">
              <a:rPr lang="es-CL" smtClean="0"/>
              <a:t>‹Nº›</a:t>
            </a:fld>
            <a:endParaRPr lang="es-CL"/>
          </a:p>
        </p:txBody>
      </p:sp>
    </p:spTree>
    <p:extLst>
      <p:ext uri="{BB962C8B-B14F-4D97-AF65-F5344CB8AC3E}">
        <p14:creationId xmlns:p14="http://schemas.microsoft.com/office/powerpoint/2010/main" val="2086823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4D5077C-2E22-410C-A297-182C5349C71B}" type="datetimeFigureOut">
              <a:rPr lang="es-CL" smtClean="0"/>
              <a:t>30-10-2020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31EDE2B-EBA2-457A-BAC3-B27A0CDB749A}" type="slidenum">
              <a:rPr lang="es-CL" smtClean="0"/>
              <a:t>‹Nº›</a:t>
            </a:fld>
            <a:endParaRPr lang="es-CL"/>
          </a:p>
        </p:txBody>
      </p:sp>
    </p:spTree>
    <p:extLst>
      <p:ext uri="{BB962C8B-B14F-4D97-AF65-F5344CB8AC3E}">
        <p14:creationId xmlns:p14="http://schemas.microsoft.com/office/powerpoint/2010/main" val="254259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4D5077C-2E22-410C-A297-182C5349C71B}" type="datetimeFigureOut">
              <a:rPr lang="es-CL" smtClean="0"/>
              <a:t>30-10-2020</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E31EDE2B-EBA2-457A-BAC3-B27A0CDB749A}" type="slidenum">
              <a:rPr lang="es-CL" smtClean="0"/>
              <a:t>‹Nº›</a:t>
            </a:fld>
            <a:endParaRPr lang="es-CL"/>
          </a:p>
        </p:txBody>
      </p:sp>
    </p:spTree>
    <p:extLst>
      <p:ext uri="{BB962C8B-B14F-4D97-AF65-F5344CB8AC3E}">
        <p14:creationId xmlns:p14="http://schemas.microsoft.com/office/powerpoint/2010/main" val="3342949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4D5077C-2E22-410C-A297-182C5349C71B}" type="datetimeFigureOut">
              <a:rPr lang="es-CL" smtClean="0"/>
              <a:t>30-10-2020</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E31EDE2B-EBA2-457A-BAC3-B27A0CDB749A}" type="slidenum">
              <a:rPr lang="es-CL" smtClean="0"/>
              <a:t>‹Nº›</a:t>
            </a:fld>
            <a:endParaRPr lang="es-CL"/>
          </a:p>
        </p:txBody>
      </p:sp>
    </p:spTree>
    <p:extLst>
      <p:ext uri="{BB962C8B-B14F-4D97-AF65-F5344CB8AC3E}">
        <p14:creationId xmlns:p14="http://schemas.microsoft.com/office/powerpoint/2010/main" val="396181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D5077C-2E22-410C-A297-182C5349C71B}" type="datetimeFigureOut">
              <a:rPr lang="es-CL" smtClean="0"/>
              <a:t>30-10-2020</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E31EDE2B-EBA2-457A-BAC3-B27A0CDB749A}" type="slidenum">
              <a:rPr lang="es-CL" smtClean="0"/>
              <a:t>‹Nº›</a:t>
            </a:fld>
            <a:endParaRPr lang="es-CL"/>
          </a:p>
        </p:txBody>
      </p:sp>
    </p:spTree>
    <p:extLst>
      <p:ext uri="{BB962C8B-B14F-4D97-AF65-F5344CB8AC3E}">
        <p14:creationId xmlns:p14="http://schemas.microsoft.com/office/powerpoint/2010/main" val="1628827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4D5077C-2E22-410C-A297-182C5349C71B}" type="datetimeFigureOut">
              <a:rPr lang="es-CL" smtClean="0"/>
              <a:t>30-10-2020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31EDE2B-EBA2-457A-BAC3-B27A0CDB749A}" type="slidenum">
              <a:rPr lang="es-CL" smtClean="0"/>
              <a:t>‹Nº›</a:t>
            </a:fld>
            <a:endParaRPr lang="es-CL"/>
          </a:p>
        </p:txBody>
      </p:sp>
    </p:spTree>
    <p:extLst>
      <p:ext uri="{BB962C8B-B14F-4D97-AF65-F5344CB8AC3E}">
        <p14:creationId xmlns:p14="http://schemas.microsoft.com/office/powerpoint/2010/main" val="19481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4D5077C-2E22-410C-A297-182C5349C71B}" type="datetimeFigureOut">
              <a:rPr lang="es-CL" smtClean="0"/>
              <a:t>30-10-2020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31EDE2B-EBA2-457A-BAC3-B27A0CDB749A}" type="slidenum">
              <a:rPr lang="es-CL" smtClean="0"/>
              <a:t>‹Nº›</a:t>
            </a:fld>
            <a:endParaRPr lang="es-CL"/>
          </a:p>
        </p:txBody>
      </p:sp>
    </p:spTree>
    <p:extLst>
      <p:ext uri="{BB962C8B-B14F-4D97-AF65-F5344CB8AC3E}">
        <p14:creationId xmlns:p14="http://schemas.microsoft.com/office/powerpoint/2010/main" val="1536675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4D5077C-2E22-410C-A297-182C5349C71B}" type="datetimeFigureOut">
              <a:rPr lang="es-CL" smtClean="0"/>
              <a:t>30-10-2020</a:t>
            </a:fld>
            <a:endParaRPr lang="es-CL"/>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31EDE2B-EBA2-457A-BAC3-B27A0CDB749A}" type="slidenum">
              <a:rPr lang="es-CL" smtClean="0"/>
              <a:t>‹Nº›</a:t>
            </a:fld>
            <a:endParaRPr lang="es-CL"/>
          </a:p>
        </p:txBody>
      </p:sp>
    </p:spTree>
    <p:extLst>
      <p:ext uri="{BB962C8B-B14F-4D97-AF65-F5344CB8AC3E}">
        <p14:creationId xmlns:p14="http://schemas.microsoft.com/office/powerpoint/2010/main" val="12067407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E1228-E71B-44EA-B901-91BDE453BA65}"/>
              </a:ext>
            </a:extLst>
          </p:cNvPr>
          <p:cNvSpPr>
            <a:spLocks noGrp="1"/>
          </p:cNvSpPr>
          <p:nvPr>
            <p:ph type="ctrTitle"/>
          </p:nvPr>
        </p:nvSpPr>
        <p:spPr/>
        <p:txBody>
          <a:bodyPr/>
          <a:lstStyle/>
          <a:p>
            <a:r>
              <a:rPr lang="es-CL" dirty="0"/>
              <a:t>Programación en </a:t>
            </a:r>
            <a:r>
              <a:rPr lang="es-CL" dirty="0" err="1"/>
              <a:t>c++</a:t>
            </a:r>
            <a:br>
              <a:rPr lang="es-CL" dirty="0"/>
            </a:br>
            <a:r>
              <a:rPr lang="es-CL" dirty="0"/>
              <a:t>Clases</a:t>
            </a:r>
          </a:p>
        </p:txBody>
      </p:sp>
      <p:sp>
        <p:nvSpPr>
          <p:cNvPr id="3" name="Subtítulo 2">
            <a:extLst>
              <a:ext uri="{FF2B5EF4-FFF2-40B4-BE49-F238E27FC236}">
                <a16:creationId xmlns:a16="http://schemas.microsoft.com/office/drawing/2014/main" id="{FD1502C2-0414-4F36-965E-394FDBB3B538}"/>
              </a:ext>
            </a:extLst>
          </p:cNvPr>
          <p:cNvSpPr>
            <a:spLocks noGrp="1"/>
          </p:cNvSpPr>
          <p:nvPr>
            <p:ph type="subTitle" idx="1"/>
          </p:nvPr>
        </p:nvSpPr>
        <p:spPr/>
        <p:txBody>
          <a:bodyPr/>
          <a:lstStyle/>
          <a:p>
            <a:r>
              <a:rPr lang="es-CL" dirty="0"/>
              <a:t>Ayudante: Ricardo Vergara</a:t>
            </a:r>
          </a:p>
        </p:txBody>
      </p:sp>
    </p:spTree>
    <p:extLst>
      <p:ext uri="{BB962C8B-B14F-4D97-AF65-F5344CB8AC3E}">
        <p14:creationId xmlns:p14="http://schemas.microsoft.com/office/powerpoint/2010/main" val="3936632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A63CE-B696-40FB-B42A-EC5AB3E07CC0}"/>
              </a:ext>
            </a:extLst>
          </p:cNvPr>
          <p:cNvSpPr>
            <a:spLocks noGrp="1"/>
          </p:cNvSpPr>
          <p:nvPr>
            <p:ph type="title"/>
          </p:nvPr>
        </p:nvSpPr>
        <p:spPr/>
        <p:txBody>
          <a:bodyPr/>
          <a:lstStyle/>
          <a:p>
            <a:r>
              <a:rPr lang="es-CL" dirty="0"/>
              <a:t>Formato Métodos clases</a:t>
            </a:r>
          </a:p>
        </p:txBody>
      </p:sp>
      <p:sp>
        <p:nvSpPr>
          <p:cNvPr id="3" name="Marcador de contenido 2">
            <a:extLst>
              <a:ext uri="{FF2B5EF4-FFF2-40B4-BE49-F238E27FC236}">
                <a16:creationId xmlns:a16="http://schemas.microsoft.com/office/drawing/2014/main" id="{D62A4F1B-326D-4B76-8FDE-17AC69A0B63E}"/>
              </a:ext>
            </a:extLst>
          </p:cNvPr>
          <p:cNvSpPr>
            <a:spLocks noGrp="1"/>
          </p:cNvSpPr>
          <p:nvPr>
            <p:ph idx="1"/>
          </p:nvPr>
        </p:nvSpPr>
        <p:spPr>
          <a:xfrm>
            <a:off x="913794" y="2030162"/>
            <a:ext cx="10353762" cy="3695136"/>
          </a:xfrm>
        </p:spPr>
        <p:txBody>
          <a:bodyPr/>
          <a:lstStyle/>
          <a:p>
            <a:pPr marL="914400" lvl="2" indent="0">
              <a:buNone/>
            </a:pPr>
            <a:r>
              <a:rPr lang="es-CL" dirty="0"/>
              <a:t>		</a:t>
            </a:r>
          </a:p>
          <a:p>
            <a:pPr marL="914400" lvl="2" indent="0">
              <a:buNone/>
            </a:pPr>
            <a:endParaRPr lang="es-CL" dirty="0">
              <a:solidFill>
                <a:srgbClr val="0070C0"/>
              </a:solidFill>
            </a:endParaRPr>
          </a:p>
          <a:p>
            <a:pPr marL="914400" lvl="2" indent="0">
              <a:buNone/>
            </a:pPr>
            <a:endParaRPr lang="es-CL" dirty="0">
              <a:solidFill>
                <a:srgbClr val="0070C0"/>
              </a:solidFill>
            </a:endParaRPr>
          </a:p>
          <a:p>
            <a:pPr marL="914400" lvl="2" indent="0">
              <a:buNone/>
            </a:pPr>
            <a:r>
              <a:rPr lang="es-CL" dirty="0">
                <a:solidFill>
                  <a:srgbClr val="0070C0"/>
                </a:solidFill>
              </a:rPr>
              <a:t>		Tipo retorno </a:t>
            </a:r>
            <a:r>
              <a:rPr lang="es-CL" dirty="0">
                <a:solidFill>
                  <a:srgbClr val="00B050"/>
                </a:solidFill>
              </a:rPr>
              <a:t>Nombre clase:: </a:t>
            </a:r>
            <a:r>
              <a:rPr lang="es-CL" dirty="0" err="1">
                <a:solidFill>
                  <a:srgbClr val="FFFF00"/>
                </a:solidFill>
              </a:rPr>
              <a:t>Nombre_metodod</a:t>
            </a:r>
            <a:r>
              <a:rPr lang="es-CL" dirty="0"/>
              <a:t>(</a:t>
            </a:r>
            <a:r>
              <a:rPr lang="es-CL" dirty="0">
                <a:solidFill>
                  <a:srgbClr val="7030A0"/>
                </a:solidFill>
              </a:rPr>
              <a:t>P1,P2,….,</a:t>
            </a:r>
            <a:r>
              <a:rPr lang="es-CL" dirty="0" err="1">
                <a:solidFill>
                  <a:srgbClr val="7030A0"/>
                </a:solidFill>
              </a:rPr>
              <a:t>Pn</a:t>
            </a:r>
            <a:r>
              <a:rPr lang="es-CL" dirty="0"/>
              <a:t>){</a:t>
            </a:r>
          </a:p>
          <a:p>
            <a:pPr marL="914400" lvl="2" indent="0">
              <a:buNone/>
            </a:pPr>
            <a:r>
              <a:rPr lang="es-CL" dirty="0"/>
              <a:t>			Proceso a realizar</a:t>
            </a:r>
          </a:p>
          <a:p>
            <a:pPr marL="914400" lvl="2" indent="0">
              <a:buNone/>
            </a:pPr>
            <a:r>
              <a:rPr lang="es-CL" dirty="0"/>
              <a:t>			</a:t>
            </a:r>
            <a:r>
              <a:rPr lang="es-CL" dirty="0" err="1">
                <a:solidFill>
                  <a:srgbClr val="FF0000"/>
                </a:solidFill>
              </a:rPr>
              <a:t>Return</a:t>
            </a:r>
            <a:r>
              <a:rPr lang="es-CL" dirty="0"/>
              <a:t> </a:t>
            </a:r>
            <a:r>
              <a:rPr lang="es-CL" dirty="0" err="1"/>
              <a:t>variable_a_retornar</a:t>
            </a:r>
            <a:r>
              <a:rPr lang="es-CL" dirty="0"/>
              <a:t> </a:t>
            </a:r>
          </a:p>
          <a:p>
            <a:pPr marL="914400" lvl="2" indent="0">
              <a:buNone/>
            </a:pPr>
            <a:r>
              <a:rPr lang="es-CL" dirty="0"/>
              <a:t>		}</a:t>
            </a:r>
          </a:p>
          <a:p>
            <a:pPr marL="914400" lvl="2" indent="0">
              <a:buNone/>
            </a:pPr>
            <a:endParaRPr lang="es-CL" dirty="0"/>
          </a:p>
        </p:txBody>
      </p:sp>
      <p:sp>
        <p:nvSpPr>
          <p:cNvPr id="5" name="CuadroTexto 4">
            <a:extLst>
              <a:ext uri="{FF2B5EF4-FFF2-40B4-BE49-F238E27FC236}">
                <a16:creationId xmlns:a16="http://schemas.microsoft.com/office/drawing/2014/main" id="{073FEC43-5526-4F3D-BB2C-0F2ED43A8568}"/>
              </a:ext>
            </a:extLst>
          </p:cNvPr>
          <p:cNvSpPr txBox="1"/>
          <p:nvPr/>
        </p:nvSpPr>
        <p:spPr>
          <a:xfrm>
            <a:off x="1178010" y="4520182"/>
            <a:ext cx="10725180" cy="2862322"/>
          </a:xfrm>
          <a:prstGeom prst="rect">
            <a:avLst/>
          </a:prstGeom>
          <a:noFill/>
        </p:spPr>
        <p:txBody>
          <a:bodyPr wrap="none" rtlCol="0">
            <a:spAutoFit/>
          </a:bodyPr>
          <a:lstStyle/>
          <a:p>
            <a:r>
              <a:rPr lang="es-CL" dirty="0"/>
              <a:t>Observaciones: </a:t>
            </a:r>
          </a:p>
          <a:p>
            <a:pPr marL="285750" indent="-285750">
              <a:buFont typeface="Arial" panose="020B0604020202020204" pitchFamily="34" charset="0"/>
              <a:buChar char="•"/>
            </a:pPr>
            <a:r>
              <a:rPr lang="es-CL" dirty="0"/>
              <a:t>Los constructores y destructores no necesitan tener el tipo de retorno ni el </a:t>
            </a:r>
            <a:r>
              <a:rPr lang="es-CL" dirty="0" err="1"/>
              <a:t>return</a:t>
            </a:r>
            <a:endParaRPr lang="es-CL" dirty="0"/>
          </a:p>
          <a:p>
            <a:pPr marL="285750" indent="-285750">
              <a:buFont typeface="Arial" panose="020B0604020202020204" pitchFamily="34" charset="0"/>
              <a:buChar char="•"/>
            </a:pPr>
            <a:r>
              <a:rPr lang="es-CL" dirty="0"/>
              <a:t>Los nombres de los métodos constructores y destructores son el mismo de la clase</a:t>
            </a:r>
          </a:p>
          <a:p>
            <a:pPr marL="285750" indent="-285750">
              <a:buFont typeface="Arial" panose="020B0604020202020204" pitchFamily="34" charset="0"/>
              <a:buChar char="•"/>
            </a:pPr>
            <a:r>
              <a:rPr lang="es-CL" dirty="0"/>
              <a:t>Si el tipo de retorno es </a:t>
            </a:r>
            <a:r>
              <a:rPr lang="es-CL" u="sng" dirty="0" err="1">
                <a:solidFill>
                  <a:srgbClr val="FF0000"/>
                </a:solidFill>
              </a:rPr>
              <a:t>void</a:t>
            </a:r>
            <a:r>
              <a:rPr lang="es-CL" dirty="0"/>
              <a:t> no es necesario escribirlo</a:t>
            </a:r>
          </a:p>
          <a:p>
            <a:pPr marL="285750" indent="-285750">
              <a:buFont typeface="Arial" panose="020B0604020202020204" pitchFamily="34" charset="0"/>
              <a:buChar char="•"/>
            </a:pPr>
            <a:r>
              <a:rPr lang="es-CL" dirty="0"/>
              <a:t>Para diferenciar el constructores del destructor este tiene el símbolo “~”</a:t>
            </a:r>
          </a:p>
          <a:p>
            <a:pPr marL="285750" indent="-285750">
              <a:buFont typeface="Arial" panose="020B0604020202020204" pitchFamily="34" charset="0"/>
              <a:buChar char="•"/>
            </a:pPr>
            <a:r>
              <a:rPr lang="es-CL" dirty="0"/>
              <a:t>Para escribir este símbolo: ~ </a:t>
            </a:r>
          </a:p>
          <a:p>
            <a:pPr marL="742950" lvl="1" indent="-285750">
              <a:buFont typeface="Arial" panose="020B0604020202020204" pitchFamily="34" charset="0"/>
              <a:buChar char="•"/>
            </a:pPr>
            <a:r>
              <a:rPr lang="es-CL" dirty="0"/>
              <a:t>Forma 1: Mantener el </a:t>
            </a:r>
            <a:r>
              <a:rPr lang="es-CL" dirty="0" err="1"/>
              <a:t>alt</a:t>
            </a:r>
            <a:r>
              <a:rPr lang="es-CL" dirty="0"/>
              <a:t> derecho (</a:t>
            </a:r>
            <a:r>
              <a:rPr lang="es-CL" dirty="0" err="1"/>
              <a:t>altgr</a:t>
            </a:r>
            <a:r>
              <a:rPr lang="es-CL" dirty="0"/>
              <a:t>) más el botón de “+” con “*”(a la izquierda de </a:t>
            </a:r>
            <a:r>
              <a:rPr lang="es-CL" dirty="0" err="1"/>
              <a:t>Enter</a:t>
            </a:r>
            <a:r>
              <a:rPr lang="es-CL" dirty="0"/>
              <a:t>)</a:t>
            </a:r>
          </a:p>
          <a:p>
            <a:pPr marL="742950" lvl="1" indent="-285750">
              <a:buFont typeface="Arial" panose="020B0604020202020204" pitchFamily="34" charset="0"/>
              <a:buChar char="•"/>
            </a:pPr>
            <a:r>
              <a:rPr lang="es-CL" dirty="0"/>
              <a:t>Forma 2: Mantener el </a:t>
            </a:r>
            <a:r>
              <a:rPr lang="es-CL" dirty="0" err="1"/>
              <a:t>alt</a:t>
            </a:r>
            <a:r>
              <a:rPr lang="es-CL" dirty="0"/>
              <a:t> izquierdo(</a:t>
            </a:r>
            <a:r>
              <a:rPr lang="es-CL" dirty="0" err="1"/>
              <a:t>alt</a:t>
            </a:r>
            <a:r>
              <a:rPr lang="es-CL" dirty="0"/>
              <a:t>) y escribir el numero 126</a:t>
            </a:r>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endParaRPr lang="es-CL" dirty="0"/>
          </a:p>
        </p:txBody>
      </p:sp>
    </p:spTree>
    <p:extLst>
      <p:ext uri="{BB962C8B-B14F-4D97-AF65-F5344CB8AC3E}">
        <p14:creationId xmlns:p14="http://schemas.microsoft.com/office/powerpoint/2010/main" val="3104776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123772-4237-4CA5-B38B-7F3520F055FD}"/>
              </a:ext>
            </a:extLst>
          </p:cNvPr>
          <p:cNvSpPr>
            <a:spLocks noGrp="1"/>
          </p:cNvSpPr>
          <p:nvPr>
            <p:ph type="title"/>
          </p:nvPr>
        </p:nvSpPr>
        <p:spPr/>
        <p:txBody>
          <a:bodyPr/>
          <a:lstStyle/>
          <a:p>
            <a:r>
              <a:rPr lang="es-CL" dirty="0"/>
              <a:t>Formato Instanciar el objeto</a:t>
            </a:r>
          </a:p>
        </p:txBody>
      </p:sp>
      <p:sp>
        <p:nvSpPr>
          <p:cNvPr id="3" name="Marcador de contenido 2">
            <a:extLst>
              <a:ext uri="{FF2B5EF4-FFF2-40B4-BE49-F238E27FC236}">
                <a16:creationId xmlns:a16="http://schemas.microsoft.com/office/drawing/2014/main" id="{48B7F985-ED44-45BC-8F49-0EB32ABF60EA}"/>
              </a:ext>
            </a:extLst>
          </p:cNvPr>
          <p:cNvSpPr>
            <a:spLocks noGrp="1"/>
          </p:cNvSpPr>
          <p:nvPr>
            <p:ph idx="1"/>
          </p:nvPr>
        </p:nvSpPr>
        <p:spPr/>
        <p:txBody>
          <a:bodyPr/>
          <a:lstStyle/>
          <a:p>
            <a:pPr marL="457200" lvl="1" indent="0">
              <a:buNone/>
            </a:pPr>
            <a:r>
              <a:rPr lang="es-CL" dirty="0"/>
              <a:t>			</a:t>
            </a:r>
            <a:r>
              <a:rPr lang="es-CL" dirty="0" err="1">
                <a:solidFill>
                  <a:srgbClr val="00B050"/>
                </a:solidFill>
              </a:rPr>
              <a:t>Nombre_clase</a:t>
            </a:r>
            <a:r>
              <a:rPr lang="es-CL" dirty="0">
                <a:solidFill>
                  <a:srgbClr val="00B050"/>
                </a:solidFill>
              </a:rPr>
              <a:t> </a:t>
            </a:r>
            <a:r>
              <a:rPr lang="es-CL" dirty="0" err="1">
                <a:solidFill>
                  <a:srgbClr val="00B0F0"/>
                </a:solidFill>
              </a:rPr>
              <a:t>nombre_variable</a:t>
            </a:r>
            <a:r>
              <a:rPr lang="es-CL" dirty="0"/>
              <a:t>(</a:t>
            </a:r>
            <a:r>
              <a:rPr lang="es-CL" dirty="0">
                <a:solidFill>
                  <a:srgbClr val="7030A0"/>
                </a:solidFill>
              </a:rPr>
              <a:t>P1,P2,….,</a:t>
            </a:r>
            <a:r>
              <a:rPr lang="es-CL" dirty="0" err="1">
                <a:solidFill>
                  <a:srgbClr val="7030A0"/>
                </a:solidFill>
              </a:rPr>
              <a:t>Pn</a:t>
            </a:r>
            <a:r>
              <a:rPr lang="es-CL" dirty="0"/>
              <a:t>);</a:t>
            </a:r>
          </a:p>
          <a:p>
            <a:pPr marL="457200" lvl="1" indent="0">
              <a:buNone/>
            </a:pPr>
            <a:endParaRPr lang="es-CL" dirty="0"/>
          </a:p>
          <a:p>
            <a:pPr marL="457200" lvl="1" indent="0">
              <a:buNone/>
            </a:pPr>
            <a:r>
              <a:rPr lang="es-CL" dirty="0"/>
              <a:t>Siendo P1,P2,…,</a:t>
            </a:r>
            <a:r>
              <a:rPr lang="es-CL" dirty="0" err="1"/>
              <a:t>Pn</a:t>
            </a:r>
            <a:r>
              <a:rPr lang="es-CL" dirty="0"/>
              <a:t> los parámetros o valores que se quieren ingresar en esa clase</a:t>
            </a:r>
          </a:p>
        </p:txBody>
      </p:sp>
    </p:spTree>
    <p:extLst>
      <p:ext uri="{BB962C8B-B14F-4D97-AF65-F5344CB8AC3E}">
        <p14:creationId xmlns:p14="http://schemas.microsoft.com/office/powerpoint/2010/main" val="895140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89C65-463F-4FC2-A6FA-E819F5782074}"/>
              </a:ext>
            </a:extLst>
          </p:cNvPr>
          <p:cNvSpPr>
            <a:spLocks noGrp="1"/>
          </p:cNvSpPr>
          <p:nvPr>
            <p:ph type="title"/>
          </p:nvPr>
        </p:nvSpPr>
        <p:spPr/>
        <p:txBody>
          <a:bodyPr/>
          <a:lstStyle/>
          <a:p>
            <a:r>
              <a:rPr lang="es-CL" dirty="0"/>
              <a:t>Invocar un método</a:t>
            </a:r>
          </a:p>
        </p:txBody>
      </p:sp>
      <p:sp>
        <p:nvSpPr>
          <p:cNvPr id="3" name="Marcador de contenido 2">
            <a:extLst>
              <a:ext uri="{FF2B5EF4-FFF2-40B4-BE49-F238E27FC236}">
                <a16:creationId xmlns:a16="http://schemas.microsoft.com/office/drawing/2014/main" id="{EB65E8DB-72AA-4EDA-932F-81B5F0F5D215}"/>
              </a:ext>
            </a:extLst>
          </p:cNvPr>
          <p:cNvSpPr>
            <a:spLocks noGrp="1"/>
          </p:cNvSpPr>
          <p:nvPr>
            <p:ph idx="1"/>
          </p:nvPr>
        </p:nvSpPr>
        <p:spPr/>
        <p:txBody>
          <a:bodyPr/>
          <a:lstStyle/>
          <a:p>
            <a:pPr marL="0" indent="0">
              <a:buNone/>
            </a:pPr>
            <a:r>
              <a:rPr lang="es-CL" dirty="0"/>
              <a:t>		</a:t>
            </a:r>
            <a:r>
              <a:rPr lang="es-CL" dirty="0" err="1">
                <a:solidFill>
                  <a:srgbClr val="0070C0"/>
                </a:solidFill>
              </a:rPr>
              <a:t>Nombre_variable</a:t>
            </a:r>
            <a:r>
              <a:rPr lang="es-CL" dirty="0" err="1">
                <a:solidFill>
                  <a:srgbClr val="FF0000"/>
                </a:solidFill>
              </a:rPr>
              <a:t>.</a:t>
            </a:r>
            <a:r>
              <a:rPr lang="es-CL" dirty="0" err="1">
                <a:solidFill>
                  <a:srgbClr val="00B050"/>
                </a:solidFill>
              </a:rPr>
              <a:t>Nombre_método</a:t>
            </a:r>
            <a:r>
              <a:rPr lang="es-CL" dirty="0"/>
              <a:t>(</a:t>
            </a:r>
            <a:r>
              <a:rPr lang="es-CL" dirty="0">
                <a:solidFill>
                  <a:srgbClr val="7030A0"/>
                </a:solidFill>
              </a:rPr>
              <a:t>P1,P2,….,</a:t>
            </a:r>
            <a:r>
              <a:rPr lang="es-CL" dirty="0" err="1">
                <a:solidFill>
                  <a:srgbClr val="7030A0"/>
                </a:solidFill>
              </a:rPr>
              <a:t>Pn</a:t>
            </a:r>
            <a:r>
              <a:rPr lang="es-CL" dirty="0"/>
              <a:t>);</a:t>
            </a:r>
          </a:p>
          <a:p>
            <a:pPr marL="0" indent="0">
              <a:buNone/>
            </a:pPr>
            <a:endParaRPr lang="es-CL" dirty="0"/>
          </a:p>
          <a:p>
            <a:r>
              <a:rPr lang="es-CL" dirty="0"/>
              <a:t>Importante:</a:t>
            </a:r>
          </a:p>
          <a:p>
            <a:pPr lvl="1"/>
            <a:r>
              <a:rPr lang="es-CL" dirty="0"/>
              <a:t>Debe estar separado por un </a:t>
            </a:r>
            <a:r>
              <a:rPr lang="es-CL" u="sng" dirty="0">
                <a:solidFill>
                  <a:srgbClr val="FF0000"/>
                </a:solidFill>
              </a:rPr>
              <a:t>punto</a:t>
            </a:r>
          </a:p>
        </p:txBody>
      </p:sp>
    </p:spTree>
    <p:extLst>
      <p:ext uri="{BB962C8B-B14F-4D97-AF65-F5344CB8AC3E}">
        <p14:creationId xmlns:p14="http://schemas.microsoft.com/office/powerpoint/2010/main" val="308714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6655A-DC61-40DD-BB93-D3142EE55F27}"/>
              </a:ext>
            </a:extLst>
          </p:cNvPr>
          <p:cNvSpPr>
            <a:spLocks noGrp="1"/>
          </p:cNvSpPr>
          <p:nvPr>
            <p:ph type="title"/>
          </p:nvPr>
        </p:nvSpPr>
        <p:spPr/>
        <p:txBody>
          <a:bodyPr/>
          <a:lstStyle/>
          <a:p>
            <a:r>
              <a:rPr lang="es-CL" dirty="0"/>
              <a:t>Ejemplo</a:t>
            </a:r>
          </a:p>
        </p:txBody>
      </p:sp>
      <p:pic>
        <p:nvPicPr>
          <p:cNvPr id="5" name="Marcador de contenido 4">
            <a:extLst>
              <a:ext uri="{FF2B5EF4-FFF2-40B4-BE49-F238E27FC236}">
                <a16:creationId xmlns:a16="http://schemas.microsoft.com/office/drawing/2014/main" id="{DF294401-F8A1-40EC-9C03-5E619B92D0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2093" y="1663457"/>
            <a:ext cx="4469225" cy="5033905"/>
          </a:xfrm>
        </p:spPr>
      </p:pic>
      <p:pic>
        <p:nvPicPr>
          <p:cNvPr id="7" name="Imagen 6">
            <a:extLst>
              <a:ext uri="{FF2B5EF4-FFF2-40B4-BE49-F238E27FC236}">
                <a16:creationId xmlns:a16="http://schemas.microsoft.com/office/drawing/2014/main" id="{41D7B0CD-D684-4602-9351-F7EB6269F8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2314" y="2268698"/>
            <a:ext cx="305923" cy="211666"/>
          </a:xfrm>
          <a:prstGeom prst="rect">
            <a:avLst/>
          </a:prstGeom>
        </p:spPr>
      </p:pic>
      <p:pic>
        <p:nvPicPr>
          <p:cNvPr id="9" name="Imagen 8">
            <a:extLst>
              <a:ext uri="{FF2B5EF4-FFF2-40B4-BE49-F238E27FC236}">
                <a16:creationId xmlns:a16="http://schemas.microsoft.com/office/drawing/2014/main" id="{A8EABC5B-D0E5-4834-980B-B680862D4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387545" y="2688536"/>
            <a:ext cx="305924" cy="211666"/>
          </a:xfrm>
          <a:prstGeom prst="rect">
            <a:avLst/>
          </a:prstGeom>
        </p:spPr>
      </p:pic>
      <p:pic>
        <p:nvPicPr>
          <p:cNvPr id="11" name="Imagen 10">
            <a:extLst>
              <a:ext uri="{FF2B5EF4-FFF2-40B4-BE49-F238E27FC236}">
                <a16:creationId xmlns:a16="http://schemas.microsoft.com/office/drawing/2014/main" id="{42528470-F977-4C26-AAE4-590BDE52AE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1" y="3201633"/>
            <a:ext cx="305923" cy="211666"/>
          </a:xfrm>
          <a:prstGeom prst="rect">
            <a:avLst/>
          </a:prstGeom>
        </p:spPr>
      </p:pic>
      <p:sp>
        <p:nvSpPr>
          <p:cNvPr id="12" name="CuadroTexto 11">
            <a:extLst>
              <a:ext uri="{FF2B5EF4-FFF2-40B4-BE49-F238E27FC236}">
                <a16:creationId xmlns:a16="http://schemas.microsoft.com/office/drawing/2014/main" id="{7C751D10-38C2-4BBC-9E7A-009E773A4F31}"/>
              </a:ext>
            </a:extLst>
          </p:cNvPr>
          <p:cNvSpPr txBox="1"/>
          <p:nvPr/>
        </p:nvSpPr>
        <p:spPr>
          <a:xfrm>
            <a:off x="5725831" y="2663962"/>
            <a:ext cx="729687" cy="246221"/>
          </a:xfrm>
          <a:prstGeom prst="rect">
            <a:avLst/>
          </a:prstGeom>
          <a:noFill/>
        </p:spPr>
        <p:txBody>
          <a:bodyPr wrap="none" rtlCol="0">
            <a:spAutoFit/>
          </a:bodyPr>
          <a:lstStyle/>
          <a:p>
            <a:r>
              <a:rPr lang="es-CL" sz="1000" dirty="0"/>
              <a:t>Atributos</a:t>
            </a:r>
          </a:p>
        </p:txBody>
      </p:sp>
      <p:sp>
        <p:nvSpPr>
          <p:cNvPr id="14" name="CuadroTexto 13">
            <a:extLst>
              <a:ext uri="{FF2B5EF4-FFF2-40B4-BE49-F238E27FC236}">
                <a16:creationId xmlns:a16="http://schemas.microsoft.com/office/drawing/2014/main" id="{928710A3-7688-4E55-9F3C-35AB2F5FD956}"/>
              </a:ext>
            </a:extLst>
          </p:cNvPr>
          <p:cNvSpPr txBox="1"/>
          <p:nvPr/>
        </p:nvSpPr>
        <p:spPr>
          <a:xfrm>
            <a:off x="2450887" y="2233600"/>
            <a:ext cx="1231427" cy="246221"/>
          </a:xfrm>
          <a:prstGeom prst="rect">
            <a:avLst/>
          </a:prstGeom>
          <a:noFill/>
        </p:spPr>
        <p:txBody>
          <a:bodyPr wrap="none" rtlCol="0">
            <a:spAutoFit/>
          </a:bodyPr>
          <a:lstStyle/>
          <a:p>
            <a:r>
              <a:rPr lang="es-CL" sz="1000" dirty="0"/>
              <a:t>Declaración clase</a:t>
            </a:r>
          </a:p>
        </p:txBody>
      </p:sp>
      <p:sp>
        <p:nvSpPr>
          <p:cNvPr id="16" name="CuadroTexto 15">
            <a:extLst>
              <a:ext uri="{FF2B5EF4-FFF2-40B4-BE49-F238E27FC236}">
                <a16:creationId xmlns:a16="http://schemas.microsoft.com/office/drawing/2014/main" id="{EEABE1C2-900A-4F29-943A-22FF3496EB92}"/>
              </a:ext>
            </a:extLst>
          </p:cNvPr>
          <p:cNvSpPr txBox="1"/>
          <p:nvPr/>
        </p:nvSpPr>
        <p:spPr>
          <a:xfrm>
            <a:off x="2910050" y="3167078"/>
            <a:ext cx="1268296" cy="246221"/>
          </a:xfrm>
          <a:prstGeom prst="rect">
            <a:avLst/>
          </a:prstGeom>
          <a:noFill/>
        </p:spPr>
        <p:txBody>
          <a:bodyPr wrap="none" rtlCol="0">
            <a:spAutoFit/>
          </a:bodyPr>
          <a:lstStyle/>
          <a:p>
            <a:r>
              <a:rPr lang="es-CL" sz="1000" dirty="0"/>
              <a:t>Prototipo métodos</a:t>
            </a:r>
          </a:p>
        </p:txBody>
      </p:sp>
      <p:pic>
        <p:nvPicPr>
          <p:cNvPr id="18" name="Imagen 17">
            <a:extLst>
              <a:ext uri="{FF2B5EF4-FFF2-40B4-BE49-F238E27FC236}">
                <a16:creationId xmlns:a16="http://schemas.microsoft.com/office/drawing/2014/main" id="{F5443D34-8771-40D9-976E-E63EE582E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437" y="3702972"/>
            <a:ext cx="305923" cy="211666"/>
          </a:xfrm>
          <a:prstGeom prst="rect">
            <a:avLst/>
          </a:prstGeom>
        </p:spPr>
      </p:pic>
      <p:pic>
        <p:nvPicPr>
          <p:cNvPr id="20" name="Imagen 19">
            <a:extLst>
              <a:ext uri="{FF2B5EF4-FFF2-40B4-BE49-F238E27FC236}">
                <a16:creationId xmlns:a16="http://schemas.microsoft.com/office/drawing/2014/main" id="{7772F0DA-C243-4C9B-91CD-5352334F57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6962" y="4494066"/>
            <a:ext cx="305923" cy="211666"/>
          </a:xfrm>
          <a:prstGeom prst="rect">
            <a:avLst/>
          </a:prstGeom>
        </p:spPr>
      </p:pic>
      <p:pic>
        <p:nvPicPr>
          <p:cNvPr id="22" name="Imagen 21">
            <a:extLst>
              <a:ext uri="{FF2B5EF4-FFF2-40B4-BE49-F238E27FC236}">
                <a16:creationId xmlns:a16="http://schemas.microsoft.com/office/drawing/2014/main" id="{B0A5E817-B400-4669-8AE2-794D4595C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6961" y="4995637"/>
            <a:ext cx="305923" cy="211666"/>
          </a:xfrm>
          <a:prstGeom prst="rect">
            <a:avLst/>
          </a:prstGeom>
        </p:spPr>
      </p:pic>
      <p:pic>
        <p:nvPicPr>
          <p:cNvPr id="24" name="Imagen 23">
            <a:extLst>
              <a:ext uri="{FF2B5EF4-FFF2-40B4-BE49-F238E27FC236}">
                <a16:creationId xmlns:a16="http://schemas.microsoft.com/office/drawing/2014/main" id="{4CA70E37-AEB9-4E16-BB49-CC824B5EC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9383" y="6076404"/>
            <a:ext cx="305923" cy="211666"/>
          </a:xfrm>
          <a:prstGeom prst="rect">
            <a:avLst/>
          </a:prstGeom>
        </p:spPr>
      </p:pic>
      <p:pic>
        <p:nvPicPr>
          <p:cNvPr id="28" name="Imagen 27">
            <a:extLst>
              <a:ext uri="{FF2B5EF4-FFF2-40B4-BE49-F238E27FC236}">
                <a16:creationId xmlns:a16="http://schemas.microsoft.com/office/drawing/2014/main" id="{940177A4-10B8-4C28-A856-F188618B63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937712" y="6265583"/>
            <a:ext cx="305924" cy="211666"/>
          </a:xfrm>
          <a:prstGeom prst="rect">
            <a:avLst/>
          </a:prstGeom>
        </p:spPr>
      </p:pic>
      <p:sp>
        <p:nvSpPr>
          <p:cNvPr id="30" name="CuadroTexto 29">
            <a:extLst>
              <a:ext uri="{FF2B5EF4-FFF2-40B4-BE49-F238E27FC236}">
                <a16:creationId xmlns:a16="http://schemas.microsoft.com/office/drawing/2014/main" id="{41DCB7FE-C780-4CFD-B2EF-88C5DA3EFE8C}"/>
              </a:ext>
            </a:extLst>
          </p:cNvPr>
          <p:cNvSpPr txBox="1"/>
          <p:nvPr/>
        </p:nvSpPr>
        <p:spPr>
          <a:xfrm>
            <a:off x="2397186" y="3668417"/>
            <a:ext cx="1338828" cy="246221"/>
          </a:xfrm>
          <a:prstGeom prst="rect">
            <a:avLst/>
          </a:prstGeom>
          <a:noFill/>
        </p:spPr>
        <p:txBody>
          <a:bodyPr wrap="none" rtlCol="0">
            <a:spAutoFit/>
          </a:bodyPr>
          <a:lstStyle/>
          <a:p>
            <a:r>
              <a:rPr lang="es-CL" sz="1000" dirty="0"/>
              <a:t>Método constructor</a:t>
            </a:r>
          </a:p>
        </p:txBody>
      </p:sp>
      <p:sp>
        <p:nvSpPr>
          <p:cNvPr id="32" name="CuadroTexto 31">
            <a:extLst>
              <a:ext uri="{FF2B5EF4-FFF2-40B4-BE49-F238E27FC236}">
                <a16:creationId xmlns:a16="http://schemas.microsoft.com/office/drawing/2014/main" id="{8DAC5CA5-FDD4-4241-B8B2-57A92085D961}"/>
              </a:ext>
            </a:extLst>
          </p:cNvPr>
          <p:cNvSpPr txBox="1"/>
          <p:nvPr/>
        </p:nvSpPr>
        <p:spPr>
          <a:xfrm>
            <a:off x="2355683" y="4459511"/>
            <a:ext cx="1277914" cy="246221"/>
          </a:xfrm>
          <a:prstGeom prst="rect">
            <a:avLst/>
          </a:prstGeom>
          <a:noFill/>
        </p:spPr>
        <p:txBody>
          <a:bodyPr wrap="none" rtlCol="0">
            <a:spAutoFit/>
          </a:bodyPr>
          <a:lstStyle/>
          <a:p>
            <a:r>
              <a:rPr lang="es-CL" sz="1000" dirty="0"/>
              <a:t>Método destructor</a:t>
            </a:r>
          </a:p>
        </p:txBody>
      </p:sp>
      <p:sp>
        <p:nvSpPr>
          <p:cNvPr id="34" name="CuadroTexto 33">
            <a:extLst>
              <a:ext uri="{FF2B5EF4-FFF2-40B4-BE49-F238E27FC236}">
                <a16:creationId xmlns:a16="http://schemas.microsoft.com/office/drawing/2014/main" id="{D486E36B-CAC1-43AE-BD43-B2333A991A34}"/>
              </a:ext>
            </a:extLst>
          </p:cNvPr>
          <p:cNvSpPr txBox="1"/>
          <p:nvPr/>
        </p:nvSpPr>
        <p:spPr>
          <a:xfrm>
            <a:off x="2534828" y="4936668"/>
            <a:ext cx="1019831" cy="246221"/>
          </a:xfrm>
          <a:prstGeom prst="rect">
            <a:avLst/>
          </a:prstGeom>
          <a:noFill/>
        </p:spPr>
        <p:txBody>
          <a:bodyPr wrap="none" rtlCol="0">
            <a:spAutoFit/>
          </a:bodyPr>
          <a:lstStyle/>
          <a:p>
            <a:r>
              <a:rPr lang="es-CL" sz="1000" dirty="0"/>
              <a:t>Algún método</a:t>
            </a:r>
          </a:p>
        </p:txBody>
      </p:sp>
      <p:sp>
        <p:nvSpPr>
          <p:cNvPr id="36" name="CuadroTexto 35">
            <a:extLst>
              <a:ext uri="{FF2B5EF4-FFF2-40B4-BE49-F238E27FC236}">
                <a16:creationId xmlns:a16="http://schemas.microsoft.com/office/drawing/2014/main" id="{5A7441E0-E262-49AA-B626-5C15A251D547}"/>
              </a:ext>
            </a:extLst>
          </p:cNvPr>
          <p:cNvSpPr txBox="1"/>
          <p:nvPr/>
        </p:nvSpPr>
        <p:spPr>
          <a:xfrm>
            <a:off x="2569023" y="6014939"/>
            <a:ext cx="1316386" cy="246221"/>
          </a:xfrm>
          <a:prstGeom prst="rect">
            <a:avLst/>
          </a:prstGeom>
          <a:noFill/>
        </p:spPr>
        <p:txBody>
          <a:bodyPr wrap="none" rtlCol="0">
            <a:spAutoFit/>
          </a:bodyPr>
          <a:lstStyle/>
          <a:p>
            <a:r>
              <a:rPr lang="es-CL" sz="1000" dirty="0"/>
              <a:t>Instanciar el objeto</a:t>
            </a:r>
          </a:p>
        </p:txBody>
      </p:sp>
      <p:sp>
        <p:nvSpPr>
          <p:cNvPr id="38" name="CuadroTexto 37">
            <a:extLst>
              <a:ext uri="{FF2B5EF4-FFF2-40B4-BE49-F238E27FC236}">
                <a16:creationId xmlns:a16="http://schemas.microsoft.com/office/drawing/2014/main" id="{BE6FB2CB-93DF-4FE3-86DD-C78867FDE665}"/>
              </a:ext>
            </a:extLst>
          </p:cNvPr>
          <p:cNvSpPr txBox="1"/>
          <p:nvPr/>
        </p:nvSpPr>
        <p:spPr>
          <a:xfrm>
            <a:off x="6231027" y="6248305"/>
            <a:ext cx="2122697" cy="246221"/>
          </a:xfrm>
          <a:prstGeom prst="rect">
            <a:avLst/>
          </a:prstGeom>
          <a:noFill/>
        </p:spPr>
        <p:txBody>
          <a:bodyPr wrap="none" rtlCol="0">
            <a:spAutoFit/>
          </a:bodyPr>
          <a:lstStyle/>
          <a:p>
            <a:r>
              <a:rPr lang="es-CL" sz="1000" dirty="0"/>
              <a:t>Invocando un método de la clase</a:t>
            </a:r>
          </a:p>
        </p:txBody>
      </p:sp>
    </p:spTree>
    <p:extLst>
      <p:ext uri="{BB962C8B-B14F-4D97-AF65-F5344CB8AC3E}">
        <p14:creationId xmlns:p14="http://schemas.microsoft.com/office/powerpoint/2010/main" val="879280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286D1A-EB21-4E97-B110-246C6E1F25F2}"/>
              </a:ext>
            </a:extLst>
          </p:cNvPr>
          <p:cNvSpPr>
            <a:spLocks noGrp="1"/>
          </p:cNvSpPr>
          <p:nvPr>
            <p:ph type="title"/>
          </p:nvPr>
        </p:nvSpPr>
        <p:spPr/>
        <p:txBody>
          <a:bodyPr/>
          <a:lstStyle/>
          <a:p>
            <a:r>
              <a:rPr lang="es-CL" dirty="0"/>
              <a:t>Ejemplo 2</a:t>
            </a:r>
          </a:p>
        </p:txBody>
      </p:sp>
      <p:pic>
        <p:nvPicPr>
          <p:cNvPr id="5" name="Marcador de contenido 4">
            <a:extLst>
              <a:ext uri="{FF2B5EF4-FFF2-40B4-BE49-F238E27FC236}">
                <a16:creationId xmlns:a16="http://schemas.microsoft.com/office/drawing/2014/main" id="{5BFE97B9-9174-4C4B-82D6-09BCE1F724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771" y="1798935"/>
            <a:ext cx="4436102" cy="4899877"/>
          </a:xfrm>
        </p:spPr>
      </p:pic>
      <p:pic>
        <p:nvPicPr>
          <p:cNvPr id="7" name="Imagen 6">
            <a:extLst>
              <a:ext uri="{FF2B5EF4-FFF2-40B4-BE49-F238E27FC236}">
                <a16:creationId xmlns:a16="http://schemas.microsoft.com/office/drawing/2014/main" id="{7FC208C4-FAD8-4DCC-9A79-BF406B6662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5199" y="4040257"/>
            <a:ext cx="305923" cy="211666"/>
          </a:xfrm>
          <a:prstGeom prst="rect">
            <a:avLst/>
          </a:prstGeom>
        </p:spPr>
      </p:pic>
      <p:sp>
        <p:nvSpPr>
          <p:cNvPr id="10" name="CuadroTexto 9">
            <a:extLst>
              <a:ext uri="{FF2B5EF4-FFF2-40B4-BE49-F238E27FC236}">
                <a16:creationId xmlns:a16="http://schemas.microsoft.com/office/drawing/2014/main" id="{613CCD96-5EE5-41F2-96BB-EE8A8C63C2A9}"/>
              </a:ext>
            </a:extLst>
          </p:cNvPr>
          <p:cNvSpPr txBox="1"/>
          <p:nvPr/>
        </p:nvSpPr>
        <p:spPr>
          <a:xfrm>
            <a:off x="1550095" y="3879541"/>
            <a:ext cx="627351" cy="369332"/>
          </a:xfrm>
          <a:prstGeom prst="rect">
            <a:avLst/>
          </a:prstGeom>
          <a:noFill/>
        </p:spPr>
        <p:txBody>
          <a:bodyPr wrap="none" rtlCol="0">
            <a:spAutoFit/>
          </a:bodyPr>
          <a:lstStyle/>
          <a:p>
            <a:r>
              <a:rPr lang="es-CL" dirty="0" err="1"/>
              <a:t>This</a:t>
            </a:r>
            <a:endParaRPr lang="es-CL" dirty="0"/>
          </a:p>
        </p:txBody>
      </p:sp>
      <p:sp>
        <p:nvSpPr>
          <p:cNvPr id="11" name="CuadroTexto 10">
            <a:extLst>
              <a:ext uri="{FF2B5EF4-FFF2-40B4-BE49-F238E27FC236}">
                <a16:creationId xmlns:a16="http://schemas.microsoft.com/office/drawing/2014/main" id="{4DB21133-E901-4C52-BCD3-D68ABA79CD68}"/>
              </a:ext>
            </a:extLst>
          </p:cNvPr>
          <p:cNvSpPr txBox="1"/>
          <p:nvPr/>
        </p:nvSpPr>
        <p:spPr>
          <a:xfrm>
            <a:off x="6303080" y="1984401"/>
            <a:ext cx="5888920" cy="2585323"/>
          </a:xfrm>
          <a:prstGeom prst="rect">
            <a:avLst/>
          </a:prstGeom>
          <a:noFill/>
        </p:spPr>
        <p:txBody>
          <a:bodyPr wrap="none" rtlCol="0">
            <a:spAutoFit/>
          </a:bodyPr>
          <a:lstStyle/>
          <a:p>
            <a:pPr marL="285750" indent="-285750">
              <a:buFont typeface="Arial" panose="020B0604020202020204" pitchFamily="34" charset="0"/>
              <a:buChar char="•"/>
            </a:pPr>
            <a:r>
              <a:rPr lang="es-CL" dirty="0"/>
              <a:t>La palabra </a:t>
            </a:r>
            <a:r>
              <a:rPr lang="es-CL" dirty="0" err="1"/>
              <a:t>this</a:t>
            </a:r>
            <a:r>
              <a:rPr lang="es-CL" dirty="0"/>
              <a:t> (esto o esta en español) </a:t>
            </a:r>
            <a:r>
              <a:rPr lang="es-CL" dirty="0">
                <a:solidFill>
                  <a:srgbClr val="FF0000"/>
                </a:solidFill>
              </a:rPr>
              <a:t>se refiere a </a:t>
            </a:r>
          </a:p>
          <a:p>
            <a:r>
              <a:rPr lang="es-CL" dirty="0">
                <a:solidFill>
                  <a:srgbClr val="FF0000"/>
                </a:solidFill>
              </a:rPr>
              <a:t>la clase</a:t>
            </a:r>
            <a:r>
              <a:rPr lang="es-CL" dirty="0"/>
              <a:t>, esto debe usarse en los métodos de la clase</a:t>
            </a:r>
          </a:p>
          <a:p>
            <a:pPr marL="285750" indent="-285750">
              <a:buFont typeface="Arial" panose="020B0604020202020204" pitchFamily="34" charset="0"/>
              <a:buChar char="•"/>
            </a:pPr>
            <a:r>
              <a:rPr lang="es-CL" dirty="0"/>
              <a:t>Observaciones:</a:t>
            </a:r>
          </a:p>
          <a:p>
            <a:pPr marL="742950" lvl="1" indent="-285750">
              <a:buFont typeface="Arial" panose="020B0604020202020204" pitchFamily="34" charset="0"/>
              <a:buChar char="•"/>
            </a:pPr>
            <a:r>
              <a:rPr lang="es-CL" dirty="0"/>
              <a:t>La forma de escribir esta instrucciones para</a:t>
            </a:r>
          </a:p>
          <a:p>
            <a:pPr lvl="1"/>
            <a:r>
              <a:rPr lang="es-CL" dirty="0"/>
              <a:t>referirse a la misma clase depende del lenguaje</a:t>
            </a:r>
          </a:p>
          <a:p>
            <a:pPr lvl="1"/>
            <a:r>
              <a:rPr lang="es-CL" dirty="0"/>
              <a:t>de programación</a:t>
            </a:r>
          </a:p>
          <a:p>
            <a:pPr marL="742950" lvl="1" indent="-285750">
              <a:buFont typeface="Arial" panose="020B0604020202020204" pitchFamily="34" charset="0"/>
              <a:buChar char="•"/>
            </a:pPr>
            <a:r>
              <a:rPr lang="es-CL" dirty="0"/>
              <a:t>En </a:t>
            </a:r>
            <a:r>
              <a:rPr lang="es-CL" dirty="0" err="1"/>
              <a:t>c++</a:t>
            </a:r>
            <a:r>
              <a:rPr lang="es-CL" dirty="0"/>
              <a:t> debe escribirse como </a:t>
            </a:r>
            <a:r>
              <a:rPr lang="es-CL" dirty="0" err="1"/>
              <a:t>this</a:t>
            </a:r>
            <a:r>
              <a:rPr lang="es-CL" dirty="0"/>
              <a:t> -&gt; atributo</a:t>
            </a:r>
          </a:p>
          <a:p>
            <a:pPr marL="742950" lvl="1" indent="-285750">
              <a:buFont typeface="Arial" panose="020B0604020202020204" pitchFamily="34" charset="0"/>
              <a:buChar char="•"/>
            </a:pPr>
            <a:r>
              <a:rPr lang="es-CL" dirty="0"/>
              <a:t>En </a:t>
            </a:r>
            <a:r>
              <a:rPr lang="es-CL" dirty="0" err="1"/>
              <a:t>c#</a:t>
            </a:r>
            <a:r>
              <a:rPr lang="es-CL" dirty="0"/>
              <a:t> debe escribirse como </a:t>
            </a:r>
            <a:r>
              <a:rPr lang="es-CL" dirty="0" err="1"/>
              <a:t>this.atributo</a:t>
            </a:r>
            <a:endParaRPr lang="es-CL" dirty="0"/>
          </a:p>
          <a:p>
            <a:pPr marL="742950" lvl="1" indent="-285750">
              <a:buFont typeface="Arial" panose="020B0604020202020204" pitchFamily="34" charset="0"/>
              <a:buChar char="•"/>
            </a:pPr>
            <a:r>
              <a:rPr lang="es-CL" dirty="0"/>
              <a:t>En Python debe escribirse como </a:t>
            </a:r>
            <a:r>
              <a:rPr lang="es-CL" dirty="0" err="1"/>
              <a:t>self.atributo</a:t>
            </a:r>
            <a:endParaRPr lang="es-CL" dirty="0"/>
          </a:p>
        </p:txBody>
      </p:sp>
    </p:spTree>
    <p:extLst>
      <p:ext uri="{BB962C8B-B14F-4D97-AF65-F5344CB8AC3E}">
        <p14:creationId xmlns:p14="http://schemas.microsoft.com/office/powerpoint/2010/main" val="2673671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0B96F1-C99B-40EA-B60C-A658DAE5738B}"/>
              </a:ext>
            </a:extLst>
          </p:cNvPr>
          <p:cNvSpPr>
            <a:spLocks noGrp="1"/>
          </p:cNvSpPr>
          <p:nvPr>
            <p:ph type="title"/>
          </p:nvPr>
        </p:nvSpPr>
        <p:spPr/>
        <p:txBody>
          <a:bodyPr/>
          <a:lstStyle/>
          <a:p>
            <a:r>
              <a:rPr lang="es-CL" dirty="0"/>
              <a:t>Ejemplo con set</a:t>
            </a:r>
          </a:p>
        </p:txBody>
      </p:sp>
      <p:pic>
        <p:nvPicPr>
          <p:cNvPr id="9" name="Marcador de contenido 8">
            <a:extLst>
              <a:ext uri="{FF2B5EF4-FFF2-40B4-BE49-F238E27FC236}">
                <a16:creationId xmlns:a16="http://schemas.microsoft.com/office/drawing/2014/main" id="{1648103D-7EE9-4384-88AE-F6EB7B9E7A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8273" y="1757947"/>
            <a:ext cx="3626101" cy="4778320"/>
          </a:xfrm>
        </p:spPr>
      </p:pic>
      <p:pic>
        <p:nvPicPr>
          <p:cNvPr id="11" name="Imagen 10">
            <a:extLst>
              <a:ext uri="{FF2B5EF4-FFF2-40B4-BE49-F238E27FC236}">
                <a16:creationId xmlns:a16="http://schemas.microsoft.com/office/drawing/2014/main" id="{0E84652B-7F72-4A43-873F-39DBE21B1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4199" y="3217334"/>
            <a:ext cx="305923" cy="211666"/>
          </a:xfrm>
          <a:prstGeom prst="rect">
            <a:avLst/>
          </a:prstGeom>
        </p:spPr>
      </p:pic>
      <p:pic>
        <p:nvPicPr>
          <p:cNvPr id="13" name="Imagen 12">
            <a:extLst>
              <a:ext uri="{FF2B5EF4-FFF2-40B4-BE49-F238E27FC236}">
                <a16:creationId xmlns:a16="http://schemas.microsoft.com/office/drawing/2014/main" id="{743145D5-D16D-4080-B91B-101C725EE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8273" y="5250990"/>
            <a:ext cx="305923" cy="211666"/>
          </a:xfrm>
          <a:prstGeom prst="rect">
            <a:avLst/>
          </a:prstGeom>
        </p:spPr>
      </p:pic>
      <p:pic>
        <p:nvPicPr>
          <p:cNvPr id="15" name="Imagen 14">
            <a:extLst>
              <a:ext uri="{FF2B5EF4-FFF2-40B4-BE49-F238E27FC236}">
                <a16:creationId xmlns:a16="http://schemas.microsoft.com/office/drawing/2014/main" id="{9387CABA-73E5-4A34-AB37-E588016D0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234" y="5970657"/>
            <a:ext cx="305923" cy="211666"/>
          </a:xfrm>
          <a:prstGeom prst="rect">
            <a:avLst/>
          </a:prstGeom>
        </p:spPr>
      </p:pic>
      <p:sp>
        <p:nvSpPr>
          <p:cNvPr id="17" name="CuadroTexto 16">
            <a:extLst>
              <a:ext uri="{FF2B5EF4-FFF2-40B4-BE49-F238E27FC236}">
                <a16:creationId xmlns:a16="http://schemas.microsoft.com/office/drawing/2014/main" id="{F26AD21B-BFB3-4782-92F5-D67EC71B4D46}"/>
              </a:ext>
            </a:extLst>
          </p:cNvPr>
          <p:cNvSpPr txBox="1"/>
          <p:nvPr/>
        </p:nvSpPr>
        <p:spPr>
          <a:xfrm>
            <a:off x="3503904" y="3154618"/>
            <a:ext cx="930063" cy="246221"/>
          </a:xfrm>
          <a:prstGeom prst="rect">
            <a:avLst/>
          </a:prstGeom>
          <a:noFill/>
        </p:spPr>
        <p:txBody>
          <a:bodyPr wrap="none" rtlCol="0">
            <a:spAutoFit/>
          </a:bodyPr>
          <a:lstStyle/>
          <a:p>
            <a:r>
              <a:rPr lang="es-CL" sz="1000" dirty="0"/>
              <a:t>Prototipo set</a:t>
            </a:r>
          </a:p>
        </p:txBody>
      </p:sp>
      <p:sp>
        <p:nvSpPr>
          <p:cNvPr id="21" name="CuadroTexto 20">
            <a:extLst>
              <a:ext uri="{FF2B5EF4-FFF2-40B4-BE49-F238E27FC236}">
                <a16:creationId xmlns:a16="http://schemas.microsoft.com/office/drawing/2014/main" id="{2720A7F4-6C34-4133-9EE8-ECEE363D5734}"/>
              </a:ext>
            </a:extLst>
          </p:cNvPr>
          <p:cNvSpPr txBox="1"/>
          <p:nvPr/>
        </p:nvSpPr>
        <p:spPr>
          <a:xfrm>
            <a:off x="3217362" y="5216435"/>
            <a:ext cx="840295" cy="246221"/>
          </a:xfrm>
          <a:prstGeom prst="rect">
            <a:avLst/>
          </a:prstGeom>
          <a:noFill/>
        </p:spPr>
        <p:txBody>
          <a:bodyPr wrap="none" rtlCol="0">
            <a:spAutoFit/>
          </a:bodyPr>
          <a:lstStyle/>
          <a:p>
            <a:r>
              <a:rPr lang="es-CL" sz="1000" dirty="0"/>
              <a:t>Método set</a:t>
            </a:r>
          </a:p>
        </p:txBody>
      </p:sp>
      <p:sp>
        <p:nvSpPr>
          <p:cNvPr id="23" name="CuadroTexto 22">
            <a:extLst>
              <a:ext uri="{FF2B5EF4-FFF2-40B4-BE49-F238E27FC236}">
                <a16:creationId xmlns:a16="http://schemas.microsoft.com/office/drawing/2014/main" id="{B19B9EAC-2F5B-46A0-9B3D-24C34A6CF756}"/>
              </a:ext>
            </a:extLst>
          </p:cNvPr>
          <p:cNvSpPr txBox="1"/>
          <p:nvPr/>
        </p:nvSpPr>
        <p:spPr>
          <a:xfrm>
            <a:off x="2747126" y="5937275"/>
            <a:ext cx="1513556" cy="246221"/>
          </a:xfrm>
          <a:prstGeom prst="rect">
            <a:avLst/>
          </a:prstGeom>
          <a:noFill/>
        </p:spPr>
        <p:txBody>
          <a:bodyPr wrap="none" rtlCol="0">
            <a:spAutoFit/>
          </a:bodyPr>
          <a:lstStyle/>
          <a:p>
            <a:r>
              <a:rPr lang="es-CL" sz="1000" dirty="0"/>
              <a:t>Invocación método set</a:t>
            </a:r>
          </a:p>
        </p:txBody>
      </p:sp>
    </p:spTree>
    <p:extLst>
      <p:ext uri="{BB962C8B-B14F-4D97-AF65-F5344CB8AC3E}">
        <p14:creationId xmlns:p14="http://schemas.microsoft.com/office/powerpoint/2010/main" val="2712958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C22837-EDFE-4874-B449-D38BA2D27EBF}"/>
              </a:ext>
            </a:extLst>
          </p:cNvPr>
          <p:cNvSpPr>
            <a:spLocks noGrp="1"/>
          </p:cNvSpPr>
          <p:nvPr>
            <p:ph type="title"/>
          </p:nvPr>
        </p:nvSpPr>
        <p:spPr/>
        <p:txBody>
          <a:bodyPr/>
          <a:lstStyle/>
          <a:p>
            <a:r>
              <a:rPr lang="es-CL" dirty="0"/>
              <a:t>Ejemplo </a:t>
            </a:r>
            <a:r>
              <a:rPr lang="es-CL" dirty="0" err="1"/>
              <a:t>Get</a:t>
            </a:r>
            <a:endParaRPr lang="es-CL" dirty="0"/>
          </a:p>
        </p:txBody>
      </p:sp>
      <p:pic>
        <p:nvPicPr>
          <p:cNvPr id="5" name="Marcador de contenido 4">
            <a:extLst>
              <a:ext uri="{FF2B5EF4-FFF2-40B4-BE49-F238E27FC236}">
                <a16:creationId xmlns:a16="http://schemas.microsoft.com/office/drawing/2014/main" id="{20EE66C8-E2AC-42AD-90A9-2B60453A77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8397" y="1650657"/>
            <a:ext cx="5064555" cy="5085926"/>
          </a:xfrm>
        </p:spPr>
      </p:pic>
      <p:pic>
        <p:nvPicPr>
          <p:cNvPr id="7" name="Imagen 6">
            <a:extLst>
              <a:ext uri="{FF2B5EF4-FFF2-40B4-BE49-F238E27FC236}">
                <a16:creationId xmlns:a16="http://schemas.microsoft.com/office/drawing/2014/main" id="{DF71C2F7-33E6-4858-B656-4E3088CAA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0431" y="2976978"/>
            <a:ext cx="305923" cy="211666"/>
          </a:xfrm>
          <a:prstGeom prst="rect">
            <a:avLst/>
          </a:prstGeom>
        </p:spPr>
      </p:pic>
      <p:pic>
        <p:nvPicPr>
          <p:cNvPr id="9" name="Imagen 8">
            <a:extLst>
              <a:ext uri="{FF2B5EF4-FFF2-40B4-BE49-F238E27FC236}">
                <a16:creationId xmlns:a16="http://schemas.microsoft.com/office/drawing/2014/main" id="{B1AAD2C2-5B05-4F37-8B88-807FEB0BB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212732" y="3188644"/>
            <a:ext cx="305924" cy="211666"/>
          </a:xfrm>
          <a:prstGeom prst="rect">
            <a:avLst/>
          </a:prstGeom>
        </p:spPr>
      </p:pic>
      <p:pic>
        <p:nvPicPr>
          <p:cNvPr id="11" name="Imagen 10">
            <a:extLst>
              <a:ext uri="{FF2B5EF4-FFF2-40B4-BE49-F238E27FC236}">
                <a16:creationId xmlns:a16="http://schemas.microsoft.com/office/drawing/2014/main" id="{8A010047-B0FB-4CE1-B141-59BEA1AAC6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397" y="5019732"/>
            <a:ext cx="305923" cy="211666"/>
          </a:xfrm>
          <a:prstGeom prst="rect">
            <a:avLst/>
          </a:prstGeom>
        </p:spPr>
      </p:pic>
      <p:pic>
        <p:nvPicPr>
          <p:cNvPr id="13" name="Imagen 12">
            <a:extLst>
              <a:ext uri="{FF2B5EF4-FFF2-40B4-BE49-F238E27FC236}">
                <a16:creationId xmlns:a16="http://schemas.microsoft.com/office/drawing/2014/main" id="{19AFB211-CB78-433B-81C7-EDC164D6F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397" y="5435973"/>
            <a:ext cx="305923" cy="211666"/>
          </a:xfrm>
          <a:prstGeom prst="rect">
            <a:avLst/>
          </a:prstGeom>
        </p:spPr>
      </p:pic>
      <p:pic>
        <p:nvPicPr>
          <p:cNvPr id="15" name="Imagen 14">
            <a:extLst>
              <a:ext uri="{FF2B5EF4-FFF2-40B4-BE49-F238E27FC236}">
                <a16:creationId xmlns:a16="http://schemas.microsoft.com/office/drawing/2014/main" id="{2DF2DA7E-1F8B-4A51-A6B4-B7A53D5C26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7469" y="6166622"/>
            <a:ext cx="305923" cy="211666"/>
          </a:xfrm>
          <a:prstGeom prst="rect">
            <a:avLst/>
          </a:prstGeom>
        </p:spPr>
      </p:pic>
      <p:sp>
        <p:nvSpPr>
          <p:cNvPr id="17" name="CuadroTexto 16">
            <a:extLst>
              <a:ext uri="{FF2B5EF4-FFF2-40B4-BE49-F238E27FC236}">
                <a16:creationId xmlns:a16="http://schemas.microsoft.com/office/drawing/2014/main" id="{0EE62AC3-61AF-4C1C-8A4C-6F5C5334F741}"/>
              </a:ext>
            </a:extLst>
          </p:cNvPr>
          <p:cNvSpPr txBox="1"/>
          <p:nvPr/>
        </p:nvSpPr>
        <p:spPr>
          <a:xfrm>
            <a:off x="2990470" y="2951291"/>
            <a:ext cx="950901" cy="246221"/>
          </a:xfrm>
          <a:prstGeom prst="rect">
            <a:avLst/>
          </a:prstGeom>
          <a:noFill/>
        </p:spPr>
        <p:txBody>
          <a:bodyPr wrap="none" rtlCol="0">
            <a:spAutoFit/>
          </a:bodyPr>
          <a:lstStyle/>
          <a:p>
            <a:r>
              <a:rPr lang="es-CL" sz="1000" dirty="0"/>
              <a:t>Prototipo </a:t>
            </a:r>
            <a:r>
              <a:rPr lang="es-CL" sz="1000" dirty="0" err="1"/>
              <a:t>get</a:t>
            </a:r>
            <a:endParaRPr lang="es-CL" sz="1000" dirty="0"/>
          </a:p>
        </p:txBody>
      </p:sp>
      <p:sp>
        <p:nvSpPr>
          <p:cNvPr id="19" name="CuadroTexto 18">
            <a:extLst>
              <a:ext uri="{FF2B5EF4-FFF2-40B4-BE49-F238E27FC236}">
                <a16:creationId xmlns:a16="http://schemas.microsoft.com/office/drawing/2014/main" id="{901C211C-AEEE-4E41-ABFD-4D37EA080937}"/>
              </a:ext>
            </a:extLst>
          </p:cNvPr>
          <p:cNvSpPr txBox="1"/>
          <p:nvPr/>
        </p:nvSpPr>
        <p:spPr>
          <a:xfrm>
            <a:off x="5574868" y="3182779"/>
            <a:ext cx="950901" cy="246221"/>
          </a:xfrm>
          <a:prstGeom prst="rect">
            <a:avLst/>
          </a:prstGeom>
          <a:noFill/>
        </p:spPr>
        <p:txBody>
          <a:bodyPr wrap="none" rtlCol="0">
            <a:spAutoFit/>
          </a:bodyPr>
          <a:lstStyle/>
          <a:p>
            <a:r>
              <a:rPr lang="es-CL" sz="1000" dirty="0"/>
              <a:t>Prototipo </a:t>
            </a:r>
            <a:r>
              <a:rPr lang="es-CL" sz="1000" dirty="0" err="1"/>
              <a:t>get</a:t>
            </a:r>
            <a:endParaRPr lang="es-CL" sz="1000" dirty="0"/>
          </a:p>
        </p:txBody>
      </p:sp>
      <p:sp>
        <p:nvSpPr>
          <p:cNvPr id="21" name="CuadroTexto 20">
            <a:extLst>
              <a:ext uri="{FF2B5EF4-FFF2-40B4-BE49-F238E27FC236}">
                <a16:creationId xmlns:a16="http://schemas.microsoft.com/office/drawing/2014/main" id="{56B7875D-A486-4BEF-91A8-14AAF779A662}"/>
              </a:ext>
            </a:extLst>
          </p:cNvPr>
          <p:cNvSpPr txBox="1"/>
          <p:nvPr/>
        </p:nvSpPr>
        <p:spPr>
          <a:xfrm>
            <a:off x="2628334" y="4961122"/>
            <a:ext cx="861133" cy="246221"/>
          </a:xfrm>
          <a:prstGeom prst="rect">
            <a:avLst/>
          </a:prstGeom>
          <a:noFill/>
        </p:spPr>
        <p:txBody>
          <a:bodyPr wrap="none" rtlCol="0">
            <a:spAutoFit/>
          </a:bodyPr>
          <a:lstStyle/>
          <a:p>
            <a:r>
              <a:rPr lang="es-CL" sz="1000" dirty="0"/>
              <a:t>Método </a:t>
            </a:r>
            <a:r>
              <a:rPr lang="es-CL" sz="1000" dirty="0" err="1"/>
              <a:t>get</a:t>
            </a:r>
            <a:endParaRPr lang="es-CL" sz="1000" dirty="0"/>
          </a:p>
        </p:txBody>
      </p:sp>
      <p:sp>
        <p:nvSpPr>
          <p:cNvPr id="23" name="CuadroTexto 22">
            <a:extLst>
              <a:ext uri="{FF2B5EF4-FFF2-40B4-BE49-F238E27FC236}">
                <a16:creationId xmlns:a16="http://schemas.microsoft.com/office/drawing/2014/main" id="{B8D442AB-5D96-4830-B6FC-1F4BF36978B1}"/>
              </a:ext>
            </a:extLst>
          </p:cNvPr>
          <p:cNvSpPr txBox="1"/>
          <p:nvPr/>
        </p:nvSpPr>
        <p:spPr>
          <a:xfrm>
            <a:off x="2604787" y="5401418"/>
            <a:ext cx="861133" cy="246221"/>
          </a:xfrm>
          <a:prstGeom prst="rect">
            <a:avLst/>
          </a:prstGeom>
          <a:noFill/>
        </p:spPr>
        <p:txBody>
          <a:bodyPr wrap="none" rtlCol="0">
            <a:spAutoFit/>
          </a:bodyPr>
          <a:lstStyle/>
          <a:p>
            <a:r>
              <a:rPr lang="es-CL" sz="1000" dirty="0"/>
              <a:t>Método </a:t>
            </a:r>
            <a:r>
              <a:rPr lang="es-CL" sz="1000" dirty="0" err="1"/>
              <a:t>get</a:t>
            </a:r>
            <a:endParaRPr lang="es-CL" sz="1000" dirty="0"/>
          </a:p>
        </p:txBody>
      </p:sp>
      <p:sp>
        <p:nvSpPr>
          <p:cNvPr id="25" name="CuadroTexto 24">
            <a:extLst>
              <a:ext uri="{FF2B5EF4-FFF2-40B4-BE49-F238E27FC236}">
                <a16:creationId xmlns:a16="http://schemas.microsoft.com/office/drawing/2014/main" id="{14578EB6-5A73-451E-BD88-ABD24D04F99D}"/>
              </a:ext>
            </a:extLst>
          </p:cNvPr>
          <p:cNvSpPr txBox="1"/>
          <p:nvPr/>
        </p:nvSpPr>
        <p:spPr>
          <a:xfrm>
            <a:off x="2197625" y="6132067"/>
            <a:ext cx="1585690" cy="246221"/>
          </a:xfrm>
          <a:prstGeom prst="rect">
            <a:avLst/>
          </a:prstGeom>
          <a:noFill/>
        </p:spPr>
        <p:txBody>
          <a:bodyPr wrap="none" rtlCol="0">
            <a:spAutoFit/>
          </a:bodyPr>
          <a:lstStyle/>
          <a:p>
            <a:r>
              <a:rPr lang="es-CL" sz="1000" dirty="0"/>
              <a:t>Invocamos métodos </a:t>
            </a:r>
            <a:r>
              <a:rPr lang="es-CL" sz="1000" dirty="0" err="1"/>
              <a:t>get</a:t>
            </a:r>
            <a:endParaRPr lang="es-CL" sz="1000" dirty="0"/>
          </a:p>
        </p:txBody>
      </p:sp>
    </p:spTree>
    <p:extLst>
      <p:ext uri="{BB962C8B-B14F-4D97-AF65-F5344CB8AC3E}">
        <p14:creationId xmlns:p14="http://schemas.microsoft.com/office/powerpoint/2010/main" val="2432863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120B7C-7A66-42D9-A20F-F0E46E361123}"/>
              </a:ext>
            </a:extLst>
          </p:cNvPr>
          <p:cNvSpPr>
            <a:spLocks noGrp="1"/>
          </p:cNvSpPr>
          <p:nvPr>
            <p:ph type="title"/>
          </p:nvPr>
        </p:nvSpPr>
        <p:spPr/>
        <p:txBody>
          <a:bodyPr/>
          <a:lstStyle/>
          <a:p>
            <a:r>
              <a:rPr lang="es-CL" dirty="0"/>
              <a:t>Sobre carga de constructores</a:t>
            </a:r>
          </a:p>
        </p:txBody>
      </p:sp>
      <p:sp>
        <p:nvSpPr>
          <p:cNvPr id="3" name="Marcador de contenido 2">
            <a:extLst>
              <a:ext uri="{FF2B5EF4-FFF2-40B4-BE49-F238E27FC236}">
                <a16:creationId xmlns:a16="http://schemas.microsoft.com/office/drawing/2014/main" id="{A499C7D2-A7E5-4F9E-995A-C33595EF9621}"/>
              </a:ext>
            </a:extLst>
          </p:cNvPr>
          <p:cNvSpPr>
            <a:spLocks noGrp="1"/>
          </p:cNvSpPr>
          <p:nvPr>
            <p:ph idx="1"/>
          </p:nvPr>
        </p:nvSpPr>
        <p:spPr/>
        <p:txBody>
          <a:bodyPr/>
          <a:lstStyle/>
          <a:p>
            <a:r>
              <a:rPr lang="es-CL" dirty="0"/>
              <a:t>Es cunado una clase tiene más de un método constructor</a:t>
            </a:r>
          </a:p>
          <a:p>
            <a:r>
              <a:rPr lang="es-CL" dirty="0"/>
              <a:t>No es necesario que exista la misma cantidad de constructores y destructores, ya que el destructor quita todos los valores, por lo que no importa si algunos atributos tienen valor y otros no</a:t>
            </a:r>
          </a:p>
        </p:txBody>
      </p:sp>
    </p:spTree>
    <p:extLst>
      <p:ext uri="{BB962C8B-B14F-4D97-AF65-F5344CB8AC3E}">
        <p14:creationId xmlns:p14="http://schemas.microsoft.com/office/powerpoint/2010/main" val="280480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982E8-3A27-454A-A228-9784D1FECC25}"/>
              </a:ext>
            </a:extLst>
          </p:cNvPr>
          <p:cNvSpPr>
            <a:spLocks noGrp="1"/>
          </p:cNvSpPr>
          <p:nvPr>
            <p:ph type="title"/>
          </p:nvPr>
        </p:nvSpPr>
        <p:spPr/>
        <p:txBody>
          <a:bodyPr/>
          <a:lstStyle/>
          <a:p>
            <a:r>
              <a:rPr lang="es-CL" dirty="0"/>
              <a:t>Ejemplo </a:t>
            </a:r>
            <a:r>
              <a:rPr lang="es-CL" dirty="0" err="1"/>
              <a:t>sobreconstructores</a:t>
            </a:r>
            <a:endParaRPr lang="es-CL" dirty="0"/>
          </a:p>
        </p:txBody>
      </p:sp>
      <p:pic>
        <p:nvPicPr>
          <p:cNvPr id="5" name="Marcador de contenido 4">
            <a:extLst>
              <a:ext uri="{FF2B5EF4-FFF2-40B4-BE49-F238E27FC236}">
                <a16:creationId xmlns:a16="http://schemas.microsoft.com/office/drawing/2014/main" id="{6ECFE01A-AC6A-47D6-B593-0393B91D5E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1827" y="1494273"/>
            <a:ext cx="3404179" cy="5029803"/>
          </a:xfrm>
        </p:spPr>
      </p:pic>
      <p:pic>
        <p:nvPicPr>
          <p:cNvPr id="7" name="Imagen 6">
            <a:extLst>
              <a:ext uri="{FF2B5EF4-FFF2-40B4-BE49-F238E27FC236}">
                <a16:creationId xmlns:a16="http://schemas.microsoft.com/office/drawing/2014/main" id="{6B4ABEE8-DE5D-408C-BAA5-6D232F57A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5389" y="2608928"/>
            <a:ext cx="305923" cy="211666"/>
          </a:xfrm>
          <a:prstGeom prst="rect">
            <a:avLst/>
          </a:prstGeom>
        </p:spPr>
      </p:pic>
      <p:pic>
        <p:nvPicPr>
          <p:cNvPr id="9" name="Imagen 8">
            <a:extLst>
              <a:ext uri="{FF2B5EF4-FFF2-40B4-BE49-F238E27FC236}">
                <a16:creationId xmlns:a16="http://schemas.microsoft.com/office/drawing/2014/main" id="{FC9327A8-7CFE-4AE5-B088-87D793939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713916" y="2820594"/>
            <a:ext cx="305924" cy="211666"/>
          </a:xfrm>
          <a:prstGeom prst="rect">
            <a:avLst/>
          </a:prstGeom>
        </p:spPr>
      </p:pic>
      <p:pic>
        <p:nvPicPr>
          <p:cNvPr id="11" name="Imagen 10">
            <a:extLst>
              <a:ext uri="{FF2B5EF4-FFF2-40B4-BE49-F238E27FC236}">
                <a16:creationId xmlns:a16="http://schemas.microsoft.com/office/drawing/2014/main" id="{5135811A-35E4-4343-9594-6E8664742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2157" y="3239394"/>
            <a:ext cx="305923" cy="211666"/>
          </a:xfrm>
          <a:prstGeom prst="rect">
            <a:avLst/>
          </a:prstGeom>
        </p:spPr>
      </p:pic>
      <p:pic>
        <p:nvPicPr>
          <p:cNvPr id="13" name="Imagen 12">
            <a:extLst>
              <a:ext uri="{FF2B5EF4-FFF2-40B4-BE49-F238E27FC236}">
                <a16:creationId xmlns:a16="http://schemas.microsoft.com/office/drawing/2014/main" id="{30FC10BD-8F8F-4882-945A-7E4F5E294A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1457" y="3912499"/>
            <a:ext cx="305923" cy="211666"/>
          </a:xfrm>
          <a:prstGeom prst="rect">
            <a:avLst/>
          </a:prstGeom>
        </p:spPr>
      </p:pic>
      <p:sp>
        <p:nvSpPr>
          <p:cNvPr id="15" name="CuadroTexto 14">
            <a:extLst>
              <a:ext uri="{FF2B5EF4-FFF2-40B4-BE49-F238E27FC236}">
                <a16:creationId xmlns:a16="http://schemas.microsoft.com/office/drawing/2014/main" id="{C2463FE5-6144-48B1-9C4B-A6E1CAAD0141}"/>
              </a:ext>
            </a:extLst>
          </p:cNvPr>
          <p:cNvSpPr txBox="1"/>
          <p:nvPr/>
        </p:nvSpPr>
        <p:spPr>
          <a:xfrm>
            <a:off x="2908235" y="2574373"/>
            <a:ext cx="1529586" cy="246221"/>
          </a:xfrm>
          <a:prstGeom prst="rect">
            <a:avLst/>
          </a:prstGeom>
          <a:noFill/>
        </p:spPr>
        <p:txBody>
          <a:bodyPr wrap="none" rtlCol="0">
            <a:spAutoFit/>
          </a:bodyPr>
          <a:lstStyle/>
          <a:p>
            <a:r>
              <a:rPr lang="es-CL" sz="1000" dirty="0"/>
              <a:t>Prototipo constructor 1</a:t>
            </a:r>
          </a:p>
        </p:txBody>
      </p:sp>
      <p:sp>
        <p:nvSpPr>
          <p:cNvPr id="17" name="CuadroTexto 16">
            <a:extLst>
              <a:ext uri="{FF2B5EF4-FFF2-40B4-BE49-F238E27FC236}">
                <a16:creationId xmlns:a16="http://schemas.microsoft.com/office/drawing/2014/main" id="{47F4912A-A12B-4F44-9963-0E058572BFBD}"/>
              </a:ext>
            </a:extLst>
          </p:cNvPr>
          <p:cNvSpPr txBox="1"/>
          <p:nvPr/>
        </p:nvSpPr>
        <p:spPr>
          <a:xfrm>
            <a:off x="5989786" y="2803316"/>
            <a:ext cx="1529586" cy="246221"/>
          </a:xfrm>
          <a:prstGeom prst="rect">
            <a:avLst/>
          </a:prstGeom>
          <a:noFill/>
        </p:spPr>
        <p:txBody>
          <a:bodyPr wrap="none" rtlCol="0">
            <a:spAutoFit/>
          </a:bodyPr>
          <a:lstStyle/>
          <a:p>
            <a:r>
              <a:rPr lang="es-CL" sz="1000" dirty="0"/>
              <a:t>Prototipo constructor 2</a:t>
            </a:r>
          </a:p>
        </p:txBody>
      </p:sp>
      <p:sp>
        <p:nvSpPr>
          <p:cNvPr id="19" name="CuadroTexto 18">
            <a:extLst>
              <a:ext uri="{FF2B5EF4-FFF2-40B4-BE49-F238E27FC236}">
                <a16:creationId xmlns:a16="http://schemas.microsoft.com/office/drawing/2014/main" id="{2BB6D4CE-2BC7-4053-8E02-C861BCB46FD5}"/>
              </a:ext>
            </a:extLst>
          </p:cNvPr>
          <p:cNvSpPr txBox="1"/>
          <p:nvPr/>
        </p:nvSpPr>
        <p:spPr>
          <a:xfrm>
            <a:off x="2604832" y="3158922"/>
            <a:ext cx="1439818" cy="246221"/>
          </a:xfrm>
          <a:prstGeom prst="rect">
            <a:avLst/>
          </a:prstGeom>
          <a:noFill/>
        </p:spPr>
        <p:txBody>
          <a:bodyPr wrap="none" rtlCol="0">
            <a:spAutoFit/>
          </a:bodyPr>
          <a:lstStyle/>
          <a:p>
            <a:r>
              <a:rPr lang="es-CL" sz="1000" dirty="0"/>
              <a:t>Método constructor 1</a:t>
            </a:r>
          </a:p>
        </p:txBody>
      </p:sp>
      <p:sp>
        <p:nvSpPr>
          <p:cNvPr id="21" name="CuadroTexto 20">
            <a:extLst>
              <a:ext uri="{FF2B5EF4-FFF2-40B4-BE49-F238E27FC236}">
                <a16:creationId xmlns:a16="http://schemas.microsoft.com/office/drawing/2014/main" id="{A4189920-0238-486A-B219-96655F9D20DE}"/>
              </a:ext>
            </a:extLst>
          </p:cNvPr>
          <p:cNvSpPr txBox="1"/>
          <p:nvPr/>
        </p:nvSpPr>
        <p:spPr>
          <a:xfrm>
            <a:off x="2506774" y="3857823"/>
            <a:ext cx="1439818" cy="246221"/>
          </a:xfrm>
          <a:prstGeom prst="rect">
            <a:avLst/>
          </a:prstGeom>
          <a:noFill/>
        </p:spPr>
        <p:txBody>
          <a:bodyPr wrap="none" rtlCol="0">
            <a:spAutoFit/>
          </a:bodyPr>
          <a:lstStyle/>
          <a:p>
            <a:r>
              <a:rPr lang="es-CL" sz="1000" dirty="0"/>
              <a:t>Método constructor 2</a:t>
            </a:r>
          </a:p>
        </p:txBody>
      </p:sp>
      <p:pic>
        <p:nvPicPr>
          <p:cNvPr id="23" name="Imagen 22">
            <a:extLst>
              <a:ext uri="{FF2B5EF4-FFF2-40B4-BE49-F238E27FC236}">
                <a16:creationId xmlns:a16="http://schemas.microsoft.com/office/drawing/2014/main" id="{DDB9393F-55EF-4431-B010-8FE16840CC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0756" y="5827797"/>
            <a:ext cx="305923" cy="211666"/>
          </a:xfrm>
          <a:prstGeom prst="rect">
            <a:avLst/>
          </a:prstGeom>
        </p:spPr>
      </p:pic>
      <p:pic>
        <p:nvPicPr>
          <p:cNvPr id="25" name="Imagen 24">
            <a:extLst>
              <a:ext uri="{FF2B5EF4-FFF2-40B4-BE49-F238E27FC236}">
                <a16:creationId xmlns:a16="http://schemas.microsoft.com/office/drawing/2014/main" id="{3384AC5A-E583-48F7-A202-3ED1E7D65F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799" y="6070103"/>
            <a:ext cx="305923" cy="211666"/>
          </a:xfrm>
          <a:prstGeom prst="rect">
            <a:avLst/>
          </a:prstGeom>
        </p:spPr>
      </p:pic>
      <p:sp>
        <p:nvSpPr>
          <p:cNvPr id="27" name="CuadroTexto 26">
            <a:extLst>
              <a:ext uri="{FF2B5EF4-FFF2-40B4-BE49-F238E27FC236}">
                <a16:creationId xmlns:a16="http://schemas.microsoft.com/office/drawing/2014/main" id="{FBFD0E64-D1E8-406F-9279-419616AA3474}"/>
              </a:ext>
            </a:extLst>
          </p:cNvPr>
          <p:cNvSpPr txBox="1"/>
          <p:nvPr/>
        </p:nvSpPr>
        <p:spPr>
          <a:xfrm>
            <a:off x="2637741" y="5789004"/>
            <a:ext cx="1606530" cy="246221"/>
          </a:xfrm>
          <a:prstGeom prst="rect">
            <a:avLst/>
          </a:prstGeom>
          <a:noFill/>
        </p:spPr>
        <p:txBody>
          <a:bodyPr wrap="none" rtlCol="0">
            <a:spAutoFit/>
          </a:bodyPr>
          <a:lstStyle/>
          <a:p>
            <a:r>
              <a:rPr lang="es-CL" sz="1000" dirty="0"/>
              <a:t>Invocando constructor 1</a:t>
            </a:r>
          </a:p>
        </p:txBody>
      </p:sp>
      <p:sp>
        <p:nvSpPr>
          <p:cNvPr id="29" name="CuadroTexto 28">
            <a:extLst>
              <a:ext uri="{FF2B5EF4-FFF2-40B4-BE49-F238E27FC236}">
                <a16:creationId xmlns:a16="http://schemas.microsoft.com/office/drawing/2014/main" id="{10FD222A-0B33-431F-B160-AED7086C6E45}"/>
              </a:ext>
            </a:extLst>
          </p:cNvPr>
          <p:cNvSpPr txBox="1"/>
          <p:nvPr/>
        </p:nvSpPr>
        <p:spPr>
          <a:xfrm>
            <a:off x="2641073" y="6031310"/>
            <a:ext cx="1606530" cy="246221"/>
          </a:xfrm>
          <a:prstGeom prst="rect">
            <a:avLst/>
          </a:prstGeom>
          <a:noFill/>
        </p:spPr>
        <p:txBody>
          <a:bodyPr wrap="none" rtlCol="0">
            <a:spAutoFit/>
          </a:bodyPr>
          <a:lstStyle/>
          <a:p>
            <a:r>
              <a:rPr lang="es-CL" sz="1000" dirty="0"/>
              <a:t>Invocando constructor 2</a:t>
            </a:r>
          </a:p>
        </p:txBody>
      </p:sp>
    </p:spTree>
    <p:extLst>
      <p:ext uri="{BB962C8B-B14F-4D97-AF65-F5344CB8AC3E}">
        <p14:creationId xmlns:p14="http://schemas.microsoft.com/office/powerpoint/2010/main" val="1357045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18FBB1-5564-407D-9F91-942389B07376}"/>
              </a:ext>
            </a:extLst>
          </p:cNvPr>
          <p:cNvSpPr>
            <a:spLocks noGrp="1"/>
          </p:cNvSpPr>
          <p:nvPr>
            <p:ph type="title"/>
          </p:nvPr>
        </p:nvSpPr>
        <p:spPr/>
        <p:txBody>
          <a:bodyPr/>
          <a:lstStyle/>
          <a:p>
            <a:r>
              <a:rPr lang="es-CL" dirty="0"/>
              <a:t>Archivos .h y .</a:t>
            </a:r>
            <a:r>
              <a:rPr lang="es-CL" dirty="0" err="1"/>
              <a:t>cc</a:t>
            </a:r>
            <a:endParaRPr lang="es-CL" dirty="0"/>
          </a:p>
        </p:txBody>
      </p:sp>
      <p:sp>
        <p:nvSpPr>
          <p:cNvPr id="3" name="Marcador de contenido 2">
            <a:extLst>
              <a:ext uri="{FF2B5EF4-FFF2-40B4-BE49-F238E27FC236}">
                <a16:creationId xmlns:a16="http://schemas.microsoft.com/office/drawing/2014/main" id="{7FD2F1E7-A9F0-487D-9C94-9E53BB0540F9}"/>
              </a:ext>
            </a:extLst>
          </p:cNvPr>
          <p:cNvSpPr>
            <a:spLocks noGrp="1"/>
          </p:cNvSpPr>
          <p:nvPr>
            <p:ph idx="1"/>
          </p:nvPr>
        </p:nvSpPr>
        <p:spPr/>
        <p:txBody>
          <a:bodyPr/>
          <a:lstStyle/>
          <a:p>
            <a:r>
              <a:rPr lang="es-CL" dirty="0"/>
              <a:t>Como se vio la el formato de un programa en </a:t>
            </a:r>
            <a:r>
              <a:rPr lang="es-CL" dirty="0" err="1"/>
              <a:t>c++</a:t>
            </a:r>
            <a:r>
              <a:rPr lang="es-CL" dirty="0"/>
              <a:t> es .</a:t>
            </a:r>
            <a:r>
              <a:rPr lang="es-CL" dirty="0" err="1"/>
              <a:t>cpp</a:t>
            </a:r>
            <a:r>
              <a:rPr lang="es-CL" dirty="0"/>
              <a:t>, pero existen otras extensiones que reconoce como un programa de </a:t>
            </a:r>
            <a:r>
              <a:rPr lang="es-CL" dirty="0" err="1"/>
              <a:t>c++</a:t>
            </a:r>
            <a:r>
              <a:rPr lang="es-CL" dirty="0"/>
              <a:t> y estos son los .h y .</a:t>
            </a:r>
            <a:r>
              <a:rPr lang="es-CL" dirty="0" err="1"/>
              <a:t>cc</a:t>
            </a:r>
            <a:endParaRPr lang="es-CL" dirty="0"/>
          </a:p>
          <a:p>
            <a:r>
              <a:rPr lang="es-CL" dirty="0"/>
              <a:t>Los archivos .h son donde están declaradas las clases, es decir el nombre de la clase, los atributos y prototipos</a:t>
            </a:r>
          </a:p>
          <a:p>
            <a:r>
              <a:rPr lang="es-CL" dirty="0"/>
              <a:t>Los archivos .</a:t>
            </a:r>
            <a:r>
              <a:rPr lang="es-CL" dirty="0" err="1"/>
              <a:t>cc</a:t>
            </a:r>
            <a:r>
              <a:rPr lang="es-CL" dirty="0"/>
              <a:t> son donde están los procesos que realizan los métodos de la clase</a:t>
            </a:r>
          </a:p>
          <a:p>
            <a:r>
              <a:rPr lang="es-CL" dirty="0"/>
              <a:t>Esto se hace para dividir un programa en sub programas, por ejemplo en programa de 5.000 líneas de código puede dividirse en 10 sub programas con 500 líneas de cada uno permitiendo una mayor mantención con el tiempo</a:t>
            </a:r>
          </a:p>
        </p:txBody>
      </p:sp>
    </p:spTree>
    <p:extLst>
      <p:ext uri="{BB962C8B-B14F-4D97-AF65-F5344CB8AC3E}">
        <p14:creationId xmlns:p14="http://schemas.microsoft.com/office/powerpoint/2010/main" val="280070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FEEB9-D2F7-4DBC-8D73-A83F5B844F92}"/>
              </a:ext>
            </a:extLst>
          </p:cNvPr>
          <p:cNvSpPr>
            <a:spLocks noGrp="1"/>
          </p:cNvSpPr>
          <p:nvPr>
            <p:ph type="title"/>
          </p:nvPr>
        </p:nvSpPr>
        <p:spPr/>
        <p:txBody>
          <a:bodyPr/>
          <a:lstStyle/>
          <a:p>
            <a:r>
              <a:rPr lang="es-CL" dirty="0"/>
              <a:t>Recapitulando</a:t>
            </a:r>
          </a:p>
        </p:txBody>
      </p:sp>
      <p:sp>
        <p:nvSpPr>
          <p:cNvPr id="3" name="Marcador de contenido 2">
            <a:extLst>
              <a:ext uri="{FF2B5EF4-FFF2-40B4-BE49-F238E27FC236}">
                <a16:creationId xmlns:a16="http://schemas.microsoft.com/office/drawing/2014/main" id="{2AD3138B-976F-43B0-BD4A-1258680C7EC6}"/>
              </a:ext>
            </a:extLst>
          </p:cNvPr>
          <p:cNvSpPr>
            <a:spLocks noGrp="1"/>
          </p:cNvSpPr>
          <p:nvPr>
            <p:ph idx="1"/>
          </p:nvPr>
        </p:nvSpPr>
        <p:spPr/>
        <p:txBody>
          <a:bodyPr>
            <a:normAutofit fontScale="85000" lnSpcReduction="20000"/>
          </a:bodyPr>
          <a:lstStyle/>
          <a:p>
            <a:r>
              <a:rPr lang="es-CL" dirty="0"/>
              <a:t>Clases</a:t>
            </a:r>
          </a:p>
          <a:p>
            <a:pPr lvl="1"/>
            <a:r>
              <a:rPr lang="es-CL" dirty="0"/>
              <a:t>Atributos</a:t>
            </a:r>
          </a:p>
          <a:p>
            <a:pPr lvl="1"/>
            <a:r>
              <a:rPr lang="es-CL" dirty="0"/>
              <a:t>Métodos</a:t>
            </a:r>
          </a:p>
          <a:p>
            <a:pPr lvl="2"/>
            <a:r>
              <a:rPr lang="es-CL" dirty="0"/>
              <a:t>Constructores</a:t>
            </a:r>
          </a:p>
          <a:p>
            <a:pPr lvl="2"/>
            <a:r>
              <a:rPr lang="es-CL" dirty="0"/>
              <a:t>Destructores</a:t>
            </a:r>
          </a:p>
          <a:p>
            <a:pPr lvl="2"/>
            <a:r>
              <a:rPr lang="es-CL" dirty="0"/>
              <a:t>Set</a:t>
            </a:r>
          </a:p>
          <a:p>
            <a:pPr lvl="2"/>
            <a:r>
              <a:rPr lang="es-CL" dirty="0" err="1"/>
              <a:t>Get</a:t>
            </a:r>
            <a:endParaRPr lang="es-CL" dirty="0"/>
          </a:p>
          <a:p>
            <a:pPr marL="914400" lvl="2" indent="0">
              <a:buNone/>
            </a:pPr>
            <a:endParaRPr lang="es-CL" dirty="0"/>
          </a:p>
          <a:p>
            <a:r>
              <a:rPr lang="es-CL" dirty="0"/>
              <a:t>Encapsulamientos</a:t>
            </a:r>
          </a:p>
          <a:p>
            <a:pPr lvl="1"/>
            <a:r>
              <a:rPr lang="es-CL" dirty="0"/>
              <a:t>Publico</a:t>
            </a:r>
          </a:p>
          <a:p>
            <a:pPr lvl="1"/>
            <a:r>
              <a:rPr lang="es-CL" dirty="0"/>
              <a:t>Privado</a:t>
            </a:r>
          </a:p>
          <a:p>
            <a:pPr lvl="1"/>
            <a:r>
              <a:rPr lang="es-CL" dirty="0"/>
              <a:t>Protegido</a:t>
            </a:r>
          </a:p>
        </p:txBody>
      </p:sp>
    </p:spTree>
    <p:extLst>
      <p:ext uri="{BB962C8B-B14F-4D97-AF65-F5344CB8AC3E}">
        <p14:creationId xmlns:p14="http://schemas.microsoft.com/office/powerpoint/2010/main" val="2035086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049F15-6DB1-4F9C-BE4F-B0D949980696}"/>
              </a:ext>
            </a:extLst>
          </p:cNvPr>
          <p:cNvSpPr>
            <a:spLocks noGrp="1"/>
          </p:cNvSpPr>
          <p:nvPr>
            <p:ph type="title"/>
          </p:nvPr>
        </p:nvSpPr>
        <p:spPr/>
        <p:txBody>
          <a:bodyPr/>
          <a:lstStyle/>
          <a:p>
            <a:r>
              <a:rPr lang="es-CL" dirty="0" err="1"/>
              <a:t>Makefile</a:t>
            </a:r>
            <a:endParaRPr lang="es-CL" dirty="0"/>
          </a:p>
        </p:txBody>
      </p:sp>
      <p:sp>
        <p:nvSpPr>
          <p:cNvPr id="3" name="Marcador de contenido 2">
            <a:extLst>
              <a:ext uri="{FF2B5EF4-FFF2-40B4-BE49-F238E27FC236}">
                <a16:creationId xmlns:a16="http://schemas.microsoft.com/office/drawing/2014/main" id="{18272139-D3DA-4FAA-8F40-775558968F20}"/>
              </a:ext>
            </a:extLst>
          </p:cNvPr>
          <p:cNvSpPr>
            <a:spLocks noGrp="1"/>
          </p:cNvSpPr>
          <p:nvPr>
            <p:ph idx="1"/>
          </p:nvPr>
        </p:nvSpPr>
        <p:spPr/>
        <p:txBody>
          <a:bodyPr/>
          <a:lstStyle/>
          <a:p>
            <a:r>
              <a:rPr lang="es-CL" dirty="0"/>
              <a:t>Como se dijo podemos dividir un programa en sub programas, esto implica que son más programas que compilar causando un problema, Para minimizar este problema se usara un archivo que se encargue compilar varios subprogramas, es archivo se conoce como </a:t>
            </a:r>
            <a:r>
              <a:rPr lang="es-CL" dirty="0" err="1"/>
              <a:t>makefile</a:t>
            </a:r>
            <a:endParaRPr lang="es-CL" dirty="0"/>
          </a:p>
          <a:p>
            <a:r>
              <a:rPr lang="es-CL" dirty="0"/>
              <a:t>La extensión de un </a:t>
            </a:r>
            <a:r>
              <a:rPr lang="es-CL" dirty="0" err="1"/>
              <a:t>makefile</a:t>
            </a:r>
            <a:r>
              <a:rPr lang="es-CL" dirty="0"/>
              <a:t> es .</a:t>
            </a:r>
            <a:r>
              <a:rPr lang="es-CL" dirty="0" err="1"/>
              <a:t>win</a:t>
            </a:r>
            <a:endParaRPr lang="es-CL" dirty="0"/>
          </a:p>
        </p:txBody>
      </p:sp>
    </p:spTree>
    <p:extLst>
      <p:ext uri="{BB962C8B-B14F-4D97-AF65-F5344CB8AC3E}">
        <p14:creationId xmlns:p14="http://schemas.microsoft.com/office/powerpoint/2010/main" val="3478369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364956-41C2-4100-A1E7-86DB713A99C9}"/>
              </a:ext>
            </a:extLst>
          </p:cNvPr>
          <p:cNvSpPr>
            <a:spLocks noGrp="1"/>
          </p:cNvSpPr>
          <p:nvPr>
            <p:ph type="title"/>
          </p:nvPr>
        </p:nvSpPr>
        <p:spPr/>
        <p:txBody>
          <a:bodyPr/>
          <a:lstStyle/>
          <a:p>
            <a:r>
              <a:rPr lang="es-CL" dirty="0"/>
              <a:t>Archivo .h</a:t>
            </a:r>
          </a:p>
        </p:txBody>
      </p:sp>
      <p:sp>
        <p:nvSpPr>
          <p:cNvPr id="3" name="Marcador de contenido 2">
            <a:extLst>
              <a:ext uri="{FF2B5EF4-FFF2-40B4-BE49-F238E27FC236}">
                <a16:creationId xmlns:a16="http://schemas.microsoft.com/office/drawing/2014/main" id="{E2357634-BDD1-4C2A-8BEE-7A59E5374351}"/>
              </a:ext>
            </a:extLst>
          </p:cNvPr>
          <p:cNvSpPr>
            <a:spLocks noGrp="1"/>
          </p:cNvSpPr>
          <p:nvPr>
            <p:ph idx="1"/>
          </p:nvPr>
        </p:nvSpPr>
        <p:spPr/>
        <p:txBody>
          <a:bodyPr/>
          <a:lstStyle/>
          <a:p>
            <a:r>
              <a:rPr lang="es-CL" dirty="0"/>
              <a:t>Como el archivo .h es solo para la declaración de la clase </a:t>
            </a:r>
            <a:r>
              <a:rPr lang="es-CL" dirty="0">
                <a:solidFill>
                  <a:srgbClr val="FF0000"/>
                </a:solidFill>
              </a:rPr>
              <a:t>NO </a:t>
            </a:r>
            <a:r>
              <a:rPr lang="es-CL" dirty="0"/>
              <a:t>debe existir una función </a:t>
            </a:r>
            <a:r>
              <a:rPr lang="es-CL" dirty="0" err="1"/>
              <a:t>main</a:t>
            </a:r>
            <a:endParaRPr lang="es-CL" dirty="0"/>
          </a:p>
          <a:p>
            <a:pPr marL="457200" lvl="1" indent="0">
              <a:buNone/>
            </a:pPr>
            <a:r>
              <a:rPr lang="es-CL" dirty="0">
                <a:solidFill>
                  <a:srgbClr val="FF0000"/>
                </a:solidFill>
              </a:rPr>
              <a:t>			</a:t>
            </a:r>
            <a:r>
              <a:rPr lang="es-CL" dirty="0">
                <a:solidFill>
                  <a:srgbClr val="7030A0"/>
                </a:solidFill>
              </a:rPr>
              <a:t># </a:t>
            </a:r>
            <a:r>
              <a:rPr lang="es-CL" dirty="0" err="1">
                <a:solidFill>
                  <a:srgbClr val="7030A0"/>
                </a:solidFill>
              </a:rPr>
              <a:t>ifndef</a:t>
            </a:r>
            <a:r>
              <a:rPr lang="es-CL" dirty="0">
                <a:solidFill>
                  <a:srgbClr val="7030A0"/>
                </a:solidFill>
              </a:rPr>
              <a:t> </a:t>
            </a:r>
            <a:r>
              <a:rPr lang="es-CL" dirty="0">
                <a:solidFill>
                  <a:srgbClr val="00B050"/>
                </a:solidFill>
              </a:rPr>
              <a:t>NOMBRE_CLASE_H</a:t>
            </a:r>
          </a:p>
          <a:p>
            <a:pPr marL="457200" lvl="1" indent="0">
              <a:buNone/>
            </a:pPr>
            <a:r>
              <a:rPr lang="es-CL" dirty="0">
                <a:solidFill>
                  <a:srgbClr val="FF0000"/>
                </a:solidFill>
              </a:rPr>
              <a:t>			</a:t>
            </a:r>
            <a:r>
              <a:rPr lang="es-CL" dirty="0">
                <a:solidFill>
                  <a:srgbClr val="7030A0"/>
                </a:solidFill>
              </a:rPr>
              <a:t># define </a:t>
            </a:r>
            <a:r>
              <a:rPr lang="es-CL" dirty="0">
                <a:solidFill>
                  <a:srgbClr val="00B050"/>
                </a:solidFill>
              </a:rPr>
              <a:t>NOMBRE_CLASE_H</a:t>
            </a:r>
          </a:p>
          <a:p>
            <a:pPr marL="457200" lvl="1" indent="0">
              <a:buNone/>
            </a:pPr>
            <a:r>
              <a:rPr lang="es-CL" dirty="0">
                <a:solidFill>
                  <a:srgbClr val="FF0000"/>
                </a:solidFill>
              </a:rPr>
              <a:t>			</a:t>
            </a:r>
            <a:r>
              <a:rPr lang="es-CL" dirty="0" err="1">
                <a:solidFill>
                  <a:srgbClr val="FF0000"/>
                </a:solidFill>
              </a:rPr>
              <a:t>Declaracion</a:t>
            </a:r>
            <a:r>
              <a:rPr lang="es-CL" dirty="0">
                <a:solidFill>
                  <a:srgbClr val="FF0000"/>
                </a:solidFill>
              </a:rPr>
              <a:t> de clase</a:t>
            </a:r>
          </a:p>
          <a:p>
            <a:pPr marL="457200" lvl="1" indent="0">
              <a:buNone/>
            </a:pPr>
            <a:r>
              <a:rPr lang="es-CL" dirty="0">
                <a:solidFill>
                  <a:srgbClr val="FF0000"/>
                </a:solidFill>
              </a:rPr>
              <a:t>			</a:t>
            </a:r>
          </a:p>
          <a:p>
            <a:pPr marL="457200" lvl="1" indent="0">
              <a:buNone/>
            </a:pPr>
            <a:r>
              <a:rPr lang="es-CL" dirty="0">
                <a:solidFill>
                  <a:srgbClr val="FF0000"/>
                </a:solidFill>
              </a:rPr>
              <a:t>			</a:t>
            </a:r>
            <a:r>
              <a:rPr lang="es-CL" dirty="0">
                <a:solidFill>
                  <a:srgbClr val="7030A0"/>
                </a:solidFill>
              </a:rPr>
              <a:t># </a:t>
            </a:r>
            <a:r>
              <a:rPr lang="es-CL" dirty="0" err="1">
                <a:solidFill>
                  <a:srgbClr val="7030A0"/>
                </a:solidFill>
              </a:rPr>
              <a:t>endif</a:t>
            </a:r>
            <a:endParaRPr lang="es-CL" dirty="0">
              <a:solidFill>
                <a:srgbClr val="7030A0"/>
              </a:solidFill>
            </a:endParaRPr>
          </a:p>
        </p:txBody>
      </p:sp>
      <p:sp>
        <p:nvSpPr>
          <p:cNvPr id="5" name="CuadroTexto 4">
            <a:extLst>
              <a:ext uri="{FF2B5EF4-FFF2-40B4-BE49-F238E27FC236}">
                <a16:creationId xmlns:a16="http://schemas.microsoft.com/office/drawing/2014/main" id="{F1953359-5A5D-41A0-8AC5-148CDB297D32}"/>
              </a:ext>
            </a:extLst>
          </p:cNvPr>
          <p:cNvSpPr txBox="1"/>
          <p:nvPr/>
        </p:nvSpPr>
        <p:spPr>
          <a:xfrm>
            <a:off x="1548713" y="5305012"/>
            <a:ext cx="5351080" cy="646331"/>
          </a:xfrm>
          <a:prstGeom prst="rect">
            <a:avLst/>
          </a:prstGeom>
          <a:noFill/>
        </p:spPr>
        <p:txBody>
          <a:bodyPr wrap="none" rtlCol="0">
            <a:spAutoFit/>
          </a:bodyPr>
          <a:lstStyle/>
          <a:p>
            <a:r>
              <a:rPr lang="es-CL" dirty="0"/>
              <a:t>Importante:</a:t>
            </a:r>
          </a:p>
          <a:p>
            <a:r>
              <a:rPr lang="es-CL" dirty="0"/>
              <a:t>	NOMBRE_CLASE_H debe ser en </a:t>
            </a:r>
            <a:r>
              <a:rPr lang="es-CL" dirty="0" err="1"/>
              <a:t>mayusculas</a:t>
            </a:r>
            <a:endParaRPr lang="es-CL" dirty="0"/>
          </a:p>
        </p:txBody>
      </p:sp>
    </p:spTree>
    <p:extLst>
      <p:ext uri="{BB962C8B-B14F-4D97-AF65-F5344CB8AC3E}">
        <p14:creationId xmlns:p14="http://schemas.microsoft.com/office/powerpoint/2010/main" val="1390721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B2A624-B057-4CBD-AC5E-3C39973FD1EC}"/>
              </a:ext>
            </a:extLst>
          </p:cNvPr>
          <p:cNvSpPr>
            <a:spLocks noGrp="1"/>
          </p:cNvSpPr>
          <p:nvPr>
            <p:ph type="title"/>
          </p:nvPr>
        </p:nvSpPr>
        <p:spPr/>
        <p:txBody>
          <a:bodyPr/>
          <a:lstStyle/>
          <a:p>
            <a:r>
              <a:rPr lang="es-CL" dirty="0"/>
              <a:t>Ejemplo .h</a:t>
            </a:r>
          </a:p>
        </p:txBody>
      </p:sp>
      <p:pic>
        <p:nvPicPr>
          <p:cNvPr id="4" name="Marcador de contenido 3">
            <a:extLst>
              <a:ext uri="{FF2B5EF4-FFF2-40B4-BE49-F238E27FC236}">
                <a16:creationId xmlns:a16="http://schemas.microsoft.com/office/drawing/2014/main" id="{84A84B29-5255-4938-AE89-E40531B72AE0}"/>
              </a:ext>
            </a:extLst>
          </p:cNvPr>
          <p:cNvPicPr>
            <a:picLocks noGrp="1" noChangeAspect="1"/>
          </p:cNvPicPr>
          <p:nvPr>
            <p:ph idx="1"/>
          </p:nvPr>
        </p:nvPicPr>
        <p:blipFill>
          <a:blip r:embed="rId2"/>
          <a:stretch>
            <a:fillRect/>
          </a:stretch>
        </p:blipFill>
        <p:spPr>
          <a:xfrm>
            <a:off x="2864007" y="1935921"/>
            <a:ext cx="6453336" cy="4256843"/>
          </a:xfrm>
          <a:prstGeom prst="rect">
            <a:avLst/>
          </a:prstGeom>
        </p:spPr>
      </p:pic>
      <p:pic>
        <p:nvPicPr>
          <p:cNvPr id="6" name="Imagen 5">
            <a:extLst>
              <a:ext uri="{FF2B5EF4-FFF2-40B4-BE49-F238E27FC236}">
                <a16:creationId xmlns:a16="http://schemas.microsoft.com/office/drawing/2014/main" id="{5AEA2ED9-A640-4B1D-8228-080F56DA7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286" y="1935921"/>
            <a:ext cx="305923" cy="211666"/>
          </a:xfrm>
          <a:prstGeom prst="rect">
            <a:avLst/>
          </a:prstGeom>
        </p:spPr>
      </p:pic>
      <p:pic>
        <p:nvPicPr>
          <p:cNvPr id="8" name="Imagen 7">
            <a:extLst>
              <a:ext uri="{FF2B5EF4-FFF2-40B4-BE49-F238E27FC236}">
                <a16:creationId xmlns:a16="http://schemas.microsoft.com/office/drawing/2014/main" id="{AD537A8D-C6C8-4505-A487-DC46AE0F2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285" y="2147587"/>
            <a:ext cx="305923" cy="211666"/>
          </a:xfrm>
          <a:prstGeom prst="rect">
            <a:avLst/>
          </a:prstGeom>
        </p:spPr>
      </p:pic>
      <p:pic>
        <p:nvPicPr>
          <p:cNvPr id="10" name="Imagen 9">
            <a:extLst>
              <a:ext uri="{FF2B5EF4-FFF2-40B4-BE49-F238E27FC236}">
                <a16:creationId xmlns:a16="http://schemas.microsoft.com/office/drawing/2014/main" id="{0A91E0B8-DBBD-40A1-8E79-25D72A85DC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284" y="5846399"/>
            <a:ext cx="305923" cy="211666"/>
          </a:xfrm>
          <a:prstGeom prst="rect">
            <a:avLst/>
          </a:prstGeom>
        </p:spPr>
      </p:pic>
      <p:pic>
        <p:nvPicPr>
          <p:cNvPr id="14" name="Imagen 13">
            <a:extLst>
              <a:ext uri="{FF2B5EF4-FFF2-40B4-BE49-F238E27FC236}">
                <a16:creationId xmlns:a16="http://schemas.microsoft.com/office/drawing/2014/main" id="{3BA3FB2F-326F-4204-9337-770BA1755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021494" y="2041783"/>
            <a:ext cx="305924" cy="211666"/>
          </a:xfrm>
          <a:prstGeom prst="rect">
            <a:avLst/>
          </a:prstGeom>
        </p:spPr>
      </p:pic>
      <p:sp>
        <p:nvSpPr>
          <p:cNvPr id="16" name="CuadroTexto 15">
            <a:extLst>
              <a:ext uri="{FF2B5EF4-FFF2-40B4-BE49-F238E27FC236}">
                <a16:creationId xmlns:a16="http://schemas.microsoft.com/office/drawing/2014/main" id="{84085A86-389F-4731-AD14-4988E1C0500C}"/>
              </a:ext>
            </a:extLst>
          </p:cNvPr>
          <p:cNvSpPr txBox="1"/>
          <p:nvPr/>
        </p:nvSpPr>
        <p:spPr>
          <a:xfrm>
            <a:off x="5389902" y="2038651"/>
            <a:ext cx="1955985" cy="246221"/>
          </a:xfrm>
          <a:prstGeom prst="rect">
            <a:avLst/>
          </a:prstGeom>
          <a:noFill/>
        </p:spPr>
        <p:txBody>
          <a:bodyPr wrap="none" rtlCol="0">
            <a:spAutoFit/>
          </a:bodyPr>
          <a:lstStyle/>
          <a:p>
            <a:r>
              <a:rPr lang="es-CL" sz="1000" dirty="0"/>
              <a:t>Nombre de la clase declarada</a:t>
            </a:r>
          </a:p>
        </p:txBody>
      </p:sp>
    </p:spTree>
    <p:extLst>
      <p:ext uri="{BB962C8B-B14F-4D97-AF65-F5344CB8AC3E}">
        <p14:creationId xmlns:p14="http://schemas.microsoft.com/office/powerpoint/2010/main" val="612516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C5E622-741D-4917-8821-ECA5A21B3670}"/>
              </a:ext>
            </a:extLst>
          </p:cNvPr>
          <p:cNvSpPr>
            <a:spLocks noGrp="1"/>
          </p:cNvSpPr>
          <p:nvPr>
            <p:ph type="title"/>
          </p:nvPr>
        </p:nvSpPr>
        <p:spPr/>
        <p:txBody>
          <a:bodyPr/>
          <a:lstStyle/>
          <a:p>
            <a:r>
              <a:rPr lang="es-CL" dirty="0"/>
              <a:t>Archivos .</a:t>
            </a:r>
            <a:r>
              <a:rPr lang="es-CL" dirty="0" err="1"/>
              <a:t>cc</a:t>
            </a:r>
            <a:endParaRPr lang="es-CL" dirty="0"/>
          </a:p>
        </p:txBody>
      </p:sp>
      <p:sp>
        <p:nvSpPr>
          <p:cNvPr id="3" name="Marcador de contenido 2">
            <a:extLst>
              <a:ext uri="{FF2B5EF4-FFF2-40B4-BE49-F238E27FC236}">
                <a16:creationId xmlns:a16="http://schemas.microsoft.com/office/drawing/2014/main" id="{BF9B2D42-0C92-4598-97A6-AFBADCF025A2}"/>
              </a:ext>
            </a:extLst>
          </p:cNvPr>
          <p:cNvSpPr>
            <a:spLocks noGrp="1"/>
          </p:cNvSpPr>
          <p:nvPr>
            <p:ph idx="1"/>
          </p:nvPr>
        </p:nvSpPr>
        <p:spPr/>
        <p:txBody>
          <a:bodyPr/>
          <a:lstStyle/>
          <a:p>
            <a:r>
              <a:rPr lang="es-CL" dirty="0"/>
              <a:t>Como este archivo son los métodos de una clase ya declarada de un archivo .h lo primero será </a:t>
            </a:r>
            <a:r>
              <a:rPr lang="es-CL" dirty="0">
                <a:solidFill>
                  <a:srgbClr val="FF0000"/>
                </a:solidFill>
              </a:rPr>
              <a:t>importar</a:t>
            </a:r>
            <a:r>
              <a:rPr lang="es-CL" dirty="0"/>
              <a:t> la clase, ya que con el .h se creo una nueva biblioteca</a:t>
            </a:r>
          </a:p>
          <a:p>
            <a:pPr marL="457200" lvl="1" indent="0">
              <a:buNone/>
            </a:pPr>
            <a:r>
              <a:rPr lang="es-CL" dirty="0"/>
              <a:t>				</a:t>
            </a:r>
            <a:r>
              <a:rPr lang="es-CL" dirty="0">
                <a:solidFill>
                  <a:srgbClr val="7030A0"/>
                </a:solidFill>
              </a:rPr>
              <a:t># </a:t>
            </a:r>
            <a:r>
              <a:rPr lang="es-CL" dirty="0" err="1">
                <a:solidFill>
                  <a:srgbClr val="7030A0"/>
                </a:solidFill>
              </a:rPr>
              <a:t>include</a:t>
            </a:r>
            <a:r>
              <a:rPr lang="es-CL" dirty="0">
                <a:solidFill>
                  <a:srgbClr val="7030A0"/>
                </a:solidFill>
              </a:rPr>
              <a:t> </a:t>
            </a:r>
            <a:r>
              <a:rPr lang="es-CL" dirty="0">
                <a:solidFill>
                  <a:srgbClr val="00B050"/>
                </a:solidFill>
              </a:rPr>
              <a:t>“</a:t>
            </a:r>
            <a:r>
              <a:rPr lang="es-CL" dirty="0" err="1">
                <a:solidFill>
                  <a:srgbClr val="00B050"/>
                </a:solidFill>
              </a:rPr>
              <a:t>nombre_clase.h</a:t>
            </a:r>
            <a:r>
              <a:rPr lang="es-CL" dirty="0">
                <a:solidFill>
                  <a:srgbClr val="00B050"/>
                </a:solidFill>
              </a:rPr>
              <a:t>”</a:t>
            </a:r>
          </a:p>
          <a:p>
            <a:pPr marL="457200" lvl="1" indent="0">
              <a:buNone/>
            </a:pPr>
            <a:r>
              <a:rPr lang="es-CL" dirty="0"/>
              <a:t>				Métodos de la clase</a:t>
            </a:r>
          </a:p>
        </p:txBody>
      </p:sp>
      <p:sp>
        <p:nvSpPr>
          <p:cNvPr id="5" name="CuadroTexto 4">
            <a:extLst>
              <a:ext uri="{FF2B5EF4-FFF2-40B4-BE49-F238E27FC236}">
                <a16:creationId xmlns:a16="http://schemas.microsoft.com/office/drawing/2014/main" id="{31C7F93C-9E6E-4DCF-8814-59590D48A5CA}"/>
              </a:ext>
            </a:extLst>
          </p:cNvPr>
          <p:cNvSpPr txBox="1"/>
          <p:nvPr/>
        </p:nvSpPr>
        <p:spPr>
          <a:xfrm>
            <a:off x="1276865" y="4852086"/>
            <a:ext cx="9879628" cy="646331"/>
          </a:xfrm>
          <a:prstGeom prst="rect">
            <a:avLst/>
          </a:prstGeom>
          <a:noFill/>
        </p:spPr>
        <p:txBody>
          <a:bodyPr wrap="none" rtlCol="0">
            <a:spAutoFit/>
          </a:bodyPr>
          <a:lstStyle/>
          <a:p>
            <a:r>
              <a:rPr lang="es-CL" dirty="0"/>
              <a:t>Importante:</a:t>
            </a:r>
          </a:p>
          <a:p>
            <a:pPr marL="742950" lvl="1" indent="-285750">
              <a:buFont typeface="Arial" panose="020B0604020202020204" pitchFamily="34" charset="0"/>
              <a:buChar char="•"/>
            </a:pPr>
            <a:r>
              <a:rPr lang="es-CL" dirty="0" err="1"/>
              <a:t>Adifirencia</a:t>
            </a:r>
            <a:r>
              <a:rPr lang="es-CL" dirty="0"/>
              <a:t> de las otras bibliotecas no debe ir entre &lt;&gt;, debe ser en comilla doble	</a:t>
            </a:r>
          </a:p>
        </p:txBody>
      </p:sp>
    </p:spTree>
    <p:extLst>
      <p:ext uri="{BB962C8B-B14F-4D97-AF65-F5344CB8AC3E}">
        <p14:creationId xmlns:p14="http://schemas.microsoft.com/office/powerpoint/2010/main" val="3781083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001EC0-0638-44E8-A2CC-12D4E1BE4FEA}"/>
              </a:ext>
            </a:extLst>
          </p:cNvPr>
          <p:cNvSpPr>
            <a:spLocks noGrp="1"/>
          </p:cNvSpPr>
          <p:nvPr>
            <p:ph type="title"/>
          </p:nvPr>
        </p:nvSpPr>
        <p:spPr/>
        <p:txBody>
          <a:bodyPr/>
          <a:lstStyle/>
          <a:p>
            <a:r>
              <a:rPr lang="es-CL" dirty="0"/>
              <a:t>Ejemplo .</a:t>
            </a:r>
            <a:r>
              <a:rPr lang="es-CL" dirty="0" err="1"/>
              <a:t>cc</a:t>
            </a:r>
            <a:endParaRPr lang="es-CL" dirty="0"/>
          </a:p>
        </p:txBody>
      </p:sp>
      <p:pic>
        <p:nvPicPr>
          <p:cNvPr id="4" name="Marcador de contenido 3">
            <a:extLst>
              <a:ext uri="{FF2B5EF4-FFF2-40B4-BE49-F238E27FC236}">
                <a16:creationId xmlns:a16="http://schemas.microsoft.com/office/drawing/2014/main" id="{F3CA4933-2926-4FC5-BBE1-22BDAD75CF82}"/>
              </a:ext>
            </a:extLst>
          </p:cNvPr>
          <p:cNvPicPr>
            <a:picLocks noGrp="1" noChangeAspect="1"/>
          </p:cNvPicPr>
          <p:nvPr>
            <p:ph idx="1"/>
          </p:nvPr>
        </p:nvPicPr>
        <p:blipFill>
          <a:blip r:embed="rId2"/>
          <a:stretch>
            <a:fillRect/>
          </a:stretch>
        </p:blipFill>
        <p:spPr>
          <a:xfrm>
            <a:off x="2456064" y="1823367"/>
            <a:ext cx="7289607" cy="4717475"/>
          </a:xfrm>
          <a:prstGeom prst="rect">
            <a:avLst/>
          </a:prstGeom>
        </p:spPr>
      </p:pic>
      <p:pic>
        <p:nvPicPr>
          <p:cNvPr id="6" name="Imagen 5">
            <a:extLst>
              <a:ext uri="{FF2B5EF4-FFF2-40B4-BE49-F238E27FC236}">
                <a16:creationId xmlns:a16="http://schemas.microsoft.com/office/drawing/2014/main" id="{4C2F1465-1388-4EA1-B9C0-1A4E6245D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539" y="2106398"/>
            <a:ext cx="305923" cy="211666"/>
          </a:xfrm>
          <a:prstGeom prst="rect">
            <a:avLst/>
          </a:prstGeom>
        </p:spPr>
      </p:pic>
      <p:pic>
        <p:nvPicPr>
          <p:cNvPr id="8" name="Imagen 7">
            <a:extLst>
              <a:ext uri="{FF2B5EF4-FFF2-40B4-BE49-F238E27FC236}">
                <a16:creationId xmlns:a16="http://schemas.microsoft.com/office/drawing/2014/main" id="{F369C936-DD41-4D99-8C80-9F7B8D8DD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4131807" y="2106398"/>
            <a:ext cx="305924" cy="211666"/>
          </a:xfrm>
          <a:prstGeom prst="rect">
            <a:avLst/>
          </a:prstGeom>
        </p:spPr>
      </p:pic>
      <p:sp>
        <p:nvSpPr>
          <p:cNvPr id="10" name="CuadroTexto 9">
            <a:extLst>
              <a:ext uri="{FF2B5EF4-FFF2-40B4-BE49-F238E27FC236}">
                <a16:creationId xmlns:a16="http://schemas.microsoft.com/office/drawing/2014/main" id="{7F5393AA-F57C-4796-AB0D-0BB1C6F980F6}"/>
              </a:ext>
            </a:extLst>
          </p:cNvPr>
          <p:cNvSpPr txBox="1"/>
          <p:nvPr/>
        </p:nvSpPr>
        <p:spPr>
          <a:xfrm>
            <a:off x="4433881" y="2106398"/>
            <a:ext cx="1970411" cy="246221"/>
          </a:xfrm>
          <a:prstGeom prst="rect">
            <a:avLst/>
          </a:prstGeom>
          <a:noFill/>
        </p:spPr>
        <p:txBody>
          <a:bodyPr wrap="none" rtlCol="0">
            <a:spAutoFit/>
          </a:bodyPr>
          <a:lstStyle/>
          <a:p>
            <a:r>
              <a:rPr lang="es-CL" sz="1000" dirty="0"/>
              <a:t>Nombre de la clase importada</a:t>
            </a:r>
          </a:p>
        </p:txBody>
      </p:sp>
      <p:sp>
        <p:nvSpPr>
          <p:cNvPr id="12" name="CuadroTexto 11">
            <a:extLst>
              <a:ext uri="{FF2B5EF4-FFF2-40B4-BE49-F238E27FC236}">
                <a16:creationId xmlns:a16="http://schemas.microsoft.com/office/drawing/2014/main" id="{DE707750-E466-4657-B2E7-06E76A708D77}"/>
              </a:ext>
            </a:extLst>
          </p:cNvPr>
          <p:cNvSpPr txBox="1"/>
          <p:nvPr/>
        </p:nvSpPr>
        <p:spPr>
          <a:xfrm>
            <a:off x="1067654" y="2071843"/>
            <a:ext cx="1601721" cy="246221"/>
          </a:xfrm>
          <a:prstGeom prst="rect">
            <a:avLst/>
          </a:prstGeom>
          <a:noFill/>
        </p:spPr>
        <p:txBody>
          <a:bodyPr wrap="none" rtlCol="0">
            <a:spAutoFit/>
          </a:bodyPr>
          <a:lstStyle/>
          <a:p>
            <a:r>
              <a:rPr lang="es-CL" sz="1000" dirty="0"/>
              <a:t>Sentencia para importar</a:t>
            </a:r>
          </a:p>
        </p:txBody>
      </p:sp>
    </p:spTree>
    <p:extLst>
      <p:ext uri="{BB962C8B-B14F-4D97-AF65-F5344CB8AC3E}">
        <p14:creationId xmlns:p14="http://schemas.microsoft.com/office/powerpoint/2010/main" val="208252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85B3C-065D-41A2-BFF8-C8F78BEA473C}"/>
              </a:ext>
            </a:extLst>
          </p:cNvPr>
          <p:cNvSpPr>
            <a:spLocks noGrp="1"/>
          </p:cNvSpPr>
          <p:nvPr>
            <p:ph type="title"/>
          </p:nvPr>
        </p:nvSpPr>
        <p:spPr/>
        <p:txBody>
          <a:bodyPr/>
          <a:lstStyle/>
          <a:p>
            <a:r>
              <a:rPr lang="es-CL" dirty="0"/>
              <a:t>Clases</a:t>
            </a:r>
          </a:p>
        </p:txBody>
      </p:sp>
      <p:sp>
        <p:nvSpPr>
          <p:cNvPr id="3" name="Marcador de contenido 2">
            <a:extLst>
              <a:ext uri="{FF2B5EF4-FFF2-40B4-BE49-F238E27FC236}">
                <a16:creationId xmlns:a16="http://schemas.microsoft.com/office/drawing/2014/main" id="{95804A31-00CE-4910-9031-182E1E79E191}"/>
              </a:ext>
            </a:extLst>
          </p:cNvPr>
          <p:cNvSpPr>
            <a:spLocks noGrp="1"/>
          </p:cNvSpPr>
          <p:nvPr>
            <p:ph idx="1"/>
          </p:nvPr>
        </p:nvSpPr>
        <p:spPr/>
        <p:txBody>
          <a:bodyPr/>
          <a:lstStyle/>
          <a:p>
            <a:r>
              <a:rPr lang="es-CL" dirty="0"/>
              <a:t>Es la forma genérica de describir algo. Esta descripción genérica esta hecha por características y acciones, las cuales en programación orientadas a objetos se conocen como atributos y </a:t>
            </a:r>
            <a:r>
              <a:rPr lang="es-CL" dirty="0" err="1"/>
              <a:t>metodos</a:t>
            </a:r>
            <a:endParaRPr lang="es-CL" dirty="0"/>
          </a:p>
        </p:txBody>
      </p:sp>
    </p:spTree>
    <p:extLst>
      <p:ext uri="{BB962C8B-B14F-4D97-AF65-F5344CB8AC3E}">
        <p14:creationId xmlns:p14="http://schemas.microsoft.com/office/powerpoint/2010/main" val="944937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3F122-0003-4456-8B87-58D2A88E32F4}"/>
              </a:ext>
            </a:extLst>
          </p:cNvPr>
          <p:cNvSpPr>
            <a:spLocks noGrp="1"/>
          </p:cNvSpPr>
          <p:nvPr>
            <p:ph type="title"/>
          </p:nvPr>
        </p:nvSpPr>
        <p:spPr/>
        <p:txBody>
          <a:bodyPr/>
          <a:lstStyle/>
          <a:p>
            <a:r>
              <a:rPr lang="es-CL" dirty="0"/>
              <a:t>Atributos</a:t>
            </a:r>
          </a:p>
        </p:txBody>
      </p:sp>
      <p:sp>
        <p:nvSpPr>
          <p:cNvPr id="3" name="Marcador de contenido 2">
            <a:extLst>
              <a:ext uri="{FF2B5EF4-FFF2-40B4-BE49-F238E27FC236}">
                <a16:creationId xmlns:a16="http://schemas.microsoft.com/office/drawing/2014/main" id="{1F54CCC2-167B-484A-9587-3D09059890CE}"/>
              </a:ext>
            </a:extLst>
          </p:cNvPr>
          <p:cNvSpPr>
            <a:spLocks noGrp="1"/>
          </p:cNvSpPr>
          <p:nvPr>
            <p:ph idx="1"/>
          </p:nvPr>
        </p:nvSpPr>
        <p:spPr/>
        <p:txBody>
          <a:bodyPr/>
          <a:lstStyle/>
          <a:p>
            <a:r>
              <a:rPr lang="es-CL" dirty="0"/>
              <a:t>Son las cosas de las cuales están compuestas las clases</a:t>
            </a:r>
          </a:p>
          <a:p>
            <a:r>
              <a:rPr lang="es-CL" dirty="0"/>
              <a:t>Esto pueden ser variables de </a:t>
            </a:r>
            <a:r>
              <a:rPr lang="es-CL" dirty="0" err="1"/>
              <a:t>int,float,char,string,etc</a:t>
            </a:r>
            <a:r>
              <a:rPr lang="es-CL" dirty="0"/>
              <a:t>.</a:t>
            </a:r>
          </a:p>
          <a:p>
            <a:r>
              <a:rPr lang="es-CL" dirty="0"/>
              <a:t>Incluso puede tener otras clases</a:t>
            </a:r>
          </a:p>
        </p:txBody>
      </p:sp>
    </p:spTree>
    <p:extLst>
      <p:ext uri="{BB962C8B-B14F-4D97-AF65-F5344CB8AC3E}">
        <p14:creationId xmlns:p14="http://schemas.microsoft.com/office/powerpoint/2010/main" val="102983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C25423-22F5-46DE-A55D-7FF83485733E}"/>
              </a:ext>
            </a:extLst>
          </p:cNvPr>
          <p:cNvSpPr>
            <a:spLocks noGrp="1"/>
          </p:cNvSpPr>
          <p:nvPr>
            <p:ph type="title"/>
          </p:nvPr>
        </p:nvSpPr>
        <p:spPr/>
        <p:txBody>
          <a:bodyPr/>
          <a:lstStyle/>
          <a:p>
            <a:r>
              <a:rPr lang="es-CL" dirty="0"/>
              <a:t>Métodos</a:t>
            </a:r>
          </a:p>
        </p:txBody>
      </p:sp>
      <p:sp>
        <p:nvSpPr>
          <p:cNvPr id="3" name="Marcador de contenido 2">
            <a:extLst>
              <a:ext uri="{FF2B5EF4-FFF2-40B4-BE49-F238E27FC236}">
                <a16:creationId xmlns:a16="http://schemas.microsoft.com/office/drawing/2014/main" id="{0CFE7A2B-A1B6-4018-9B30-1B0E8FDCF578}"/>
              </a:ext>
            </a:extLst>
          </p:cNvPr>
          <p:cNvSpPr>
            <a:spLocks noGrp="1"/>
          </p:cNvSpPr>
          <p:nvPr>
            <p:ph idx="1"/>
          </p:nvPr>
        </p:nvSpPr>
        <p:spPr/>
        <p:txBody>
          <a:bodyPr/>
          <a:lstStyle/>
          <a:p>
            <a:r>
              <a:rPr lang="es-CL" dirty="0"/>
              <a:t>Son las acciones o procesos que puede realizar la clase.</a:t>
            </a:r>
          </a:p>
          <a:p>
            <a:r>
              <a:rPr lang="es-CL" dirty="0"/>
              <a:t>Estos procesos se pueden clasificar en los siguientes grupos:</a:t>
            </a:r>
          </a:p>
          <a:p>
            <a:pPr lvl="1"/>
            <a:r>
              <a:rPr lang="es-CL" dirty="0"/>
              <a:t>Constructores: Son subprocesos que permite dar valores a la clase</a:t>
            </a:r>
          </a:p>
          <a:p>
            <a:pPr lvl="1"/>
            <a:r>
              <a:rPr lang="es-CL" dirty="0"/>
              <a:t>Destructores: Son subprocesos que quitan los valores de la clase</a:t>
            </a:r>
          </a:p>
          <a:p>
            <a:pPr lvl="1"/>
            <a:r>
              <a:rPr lang="es-CL" dirty="0"/>
              <a:t>Set: Son subprocesos para ingresar o actualizar el valor de un atributo </a:t>
            </a:r>
          </a:p>
          <a:p>
            <a:pPr lvl="1"/>
            <a:r>
              <a:rPr lang="es-CL" dirty="0" err="1"/>
              <a:t>Get</a:t>
            </a:r>
            <a:r>
              <a:rPr lang="es-CL" dirty="0"/>
              <a:t>: Son subprocesos que permiten recupera el valor de un atributo</a:t>
            </a:r>
          </a:p>
        </p:txBody>
      </p:sp>
    </p:spTree>
    <p:extLst>
      <p:ext uri="{BB962C8B-B14F-4D97-AF65-F5344CB8AC3E}">
        <p14:creationId xmlns:p14="http://schemas.microsoft.com/office/powerpoint/2010/main" val="221444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8A5B29-EE23-42D0-A5B6-984BD6E835E8}"/>
              </a:ext>
            </a:extLst>
          </p:cNvPr>
          <p:cNvSpPr>
            <a:spLocks noGrp="1"/>
          </p:cNvSpPr>
          <p:nvPr>
            <p:ph type="title"/>
          </p:nvPr>
        </p:nvSpPr>
        <p:spPr/>
        <p:txBody>
          <a:bodyPr/>
          <a:lstStyle/>
          <a:p>
            <a:r>
              <a:rPr lang="es-CL" dirty="0"/>
              <a:t>Encapsulamiento</a:t>
            </a:r>
          </a:p>
        </p:txBody>
      </p:sp>
      <p:sp>
        <p:nvSpPr>
          <p:cNvPr id="3" name="Marcador de contenido 2">
            <a:extLst>
              <a:ext uri="{FF2B5EF4-FFF2-40B4-BE49-F238E27FC236}">
                <a16:creationId xmlns:a16="http://schemas.microsoft.com/office/drawing/2014/main" id="{1452F299-CB96-4803-B8AC-93BD1B7D1598}"/>
              </a:ext>
            </a:extLst>
          </p:cNvPr>
          <p:cNvSpPr>
            <a:spLocks noGrp="1"/>
          </p:cNvSpPr>
          <p:nvPr>
            <p:ph idx="1"/>
          </p:nvPr>
        </p:nvSpPr>
        <p:spPr/>
        <p:txBody>
          <a:bodyPr/>
          <a:lstStyle/>
          <a:p>
            <a:r>
              <a:rPr lang="es-CL" dirty="0"/>
              <a:t>Es la forma en la que se guardan los atributos y métodos de la clase, es decir restringir quienes pueden acceder a los datos. Existen tres tipos de guardado o encapsulamiento</a:t>
            </a:r>
          </a:p>
          <a:p>
            <a:r>
              <a:rPr lang="es-CL" dirty="0"/>
              <a:t>Publico: Todos pueden acceder a los valores y métodos de la clase</a:t>
            </a:r>
          </a:p>
          <a:p>
            <a:r>
              <a:rPr lang="es-CL" dirty="0"/>
              <a:t>Privado: Solo la misma clase puede acceder a los datos</a:t>
            </a:r>
          </a:p>
          <a:p>
            <a:r>
              <a:rPr lang="es-CL" dirty="0"/>
              <a:t>Protegido: Son accesibles por la misma clase y sus derivado, o clases heredadas</a:t>
            </a:r>
          </a:p>
        </p:txBody>
      </p:sp>
    </p:spTree>
    <p:extLst>
      <p:ext uri="{BB962C8B-B14F-4D97-AF65-F5344CB8AC3E}">
        <p14:creationId xmlns:p14="http://schemas.microsoft.com/office/powerpoint/2010/main" val="181697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B15DF-57AB-450C-833D-7A982310AC86}"/>
              </a:ext>
            </a:extLst>
          </p:cNvPr>
          <p:cNvSpPr>
            <a:spLocks noGrp="1"/>
          </p:cNvSpPr>
          <p:nvPr>
            <p:ph type="title"/>
          </p:nvPr>
        </p:nvSpPr>
        <p:spPr/>
        <p:txBody>
          <a:bodyPr/>
          <a:lstStyle/>
          <a:p>
            <a:r>
              <a:rPr lang="es-CL" dirty="0"/>
              <a:t>Objeto</a:t>
            </a:r>
          </a:p>
        </p:txBody>
      </p:sp>
      <p:sp>
        <p:nvSpPr>
          <p:cNvPr id="3" name="Marcador de contenido 2">
            <a:extLst>
              <a:ext uri="{FF2B5EF4-FFF2-40B4-BE49-F238E27FC236}">
                <a16:creationId xmlns:a16="http://schemas.microsoft.com/office/drawing/2014/main" id="{5B48C573-9AE4-4E6D-A234-9473FBFF6BA3}"/>
              </a:ext>
            </a:extLst>
          </p:cNvPr>
          <p:cNvSpPr>
            <a:spLocks noGrp="1"/>
          </p:cNvSpPr>
          <p:nvPr>
            <p:ph idx="1"/>
          </p:nvPr>
        </p:nvSpPr>
        <p:spPr/>
        <p:txBody>
          <a:bodyPr/>
          <a:lstStyle/>
          <a:p>
            <a:r>
              <a:rPr lang="es-CL" dirty="0"/>
              <a:t>Es un descripción genérica que a tomado valores, es decir una clase con valores específicos en sus atributos</a:t>
            </a:r>
          </a:p>
        </p:txBody>
      </p:sp>
    </p:spTree>
    <p:extLst>
      <p:ext uri="{BB962C8B-B14F-4D97-AF65-F5344CB8AC3E}">
        <p14:creationId xmlns:p14="http://schemas.microsoft.com/office/powerpoint/2010/main" val="113175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40291-2816-4242-BD7A-313148196D42}"/>
              </a:ext>
            </a:extLst>
          </p:cNvPr>
          <p:cNvSpPr>
            <a:spLocks noGrp="1"/>
          </p:cNvSpPr>
          <p:nvPr>
            <p:ph type="title"/>
          </p:nvPr>
        </p:nvSpPr>
        <p:spPr/>
        <p:txBody>
          <a:bodyPr/>
          <a:lstStyle/>
          <a:p>
            <a:r>
              <a:rPr lang="es-CL" dirty="0"/>
              <a:t>Instanciar un objeto</a:t>
            </a:r>
          </a:p>
        </p:txBody>
      </p:sp>
      <p:sp>
        <p:nvSpPr>
          <p:cNvPr id="3" name="Marcador de contenido 2">
            <a:extLst>
              <a:ext uri="{FF2B5EF4-FFF2-40B4-BE49-F238E27FC236}">
                <a16:creationId xmlns:a16="http://schemas.microsoft.com/office/drawing/2014/main" id="{F3CFDC75-A2E4-4E0E-B74A-0FADFAB73E23}"/>
              </a:ext>
            </a:extLst>
          </p:cNvPr>
          <p:cNvSpPr>
            <a:spLocks noGrp="1"/>
          </p:cNvSpPr>
          <p:nvPr>
            <p:ph idx="1"/>
          </p:nvPr>
        </p:nvSpPr>
        <p:spPr/>
        <p:txBody>
          <a:bodyPr/>
          <a:lstStyle/>
          <a:p>
            <a:r>
              <a:rPr lang="es-CL" dirty="0"/>
              <a:t>Es el proceso en el cual se le asignan valores específicos a una clase, es decir un método constructor, ya que este es el que se encargar de asignar valores en la clase</a:t>
            </a:r>
          </a:p>
        </p:txBody>
      </p:sp>
    </p:spTree>
    <p:extLst>
      <p:ext uri="{BB962C8B-B14F-4D97-AF65-F5344CB8AC3E}">
        <p14:creationId xmlns:p14="http://schemas.microsoft.com/office/powerpoint/2010/main" val="1451675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1D9CF-788F-4BA6-B03C-5468FB7750A6}"/>
              </a:ext>
            </a:extLst>
          </p:cNvPr>
          <p:cNvSpPr>
            <a:spLocks noGrp="1"/>
          </p:cNvSpPr>
          <p:nvPr>
            <p:ph type="title"/>
          </p:nvPr>
        </p:nvSpPr>
        <p:spPr/>
        <p:txBody>
          <a:bodyPr/>
          <a:lstStyle/>
          <a:p>
            <a:r>
              <a:rPr lang="es-CL" dirty="0"/>
              <a:t>Formato Clases en </a:t>
            </a:r>
            <a:r>
              <a:rPr lang="es-CL" dirty="0" err="1"/>
              <a:t>c++</a:t>
            </a:r>
            <a:endParaRPr lang="es-CL" dirty="0"/>
          </a:p>
        </p:txBody>
      </p:sp>
      <p:sp>
        <p:nvSpPr>
          <p:cNvPr id="3" name="Marcador de contenido 2">
            <a:extLst>
              <a:ext uri="{FF2B5EF4-FFF2-40B4-BE49-F238E27FC236}">
                <a16:creationId xmlns:a16="http://schemas.microsoft.com/office/drawing/2014/main" id="{04B05359-1962-4042-B27A-58E350F8F8BB}"/>
              </a:ext>
            </a:extLst>
          </p:cNvPr>
          <p:cNvSpPr>
            <a:spLocks noGrp="1"/>
          </p:cNvSpPr>
          <p:nvPr>
            <p:ph idx="1"/>
          </p:nvPr>
        </p:nvSpPr>
        <p:spPr/>
        <p:txBody>
          <a:bodyPr>
            <a:normAutofit fontScale="40000" lnSpcReduction="20000"/>
          </a:bodyPr>
          <a:lstStyle/>
          <a:p>
            <a:pPr marL="0" indent="0">
              <a:buNone/>
            </a:pPr>
            <a:r>
              <a:rPr lang="es-CL" dirty="0"/>
              <a:t>			</a:t>
            </a:r>
            <a:r>
              <a:rPr lang="es-CL" dirty="0" err="1">
                <a:solidFill>
                  <a:srgbClr val="00B050"/>
                </a:solidFill>
              </a:rPr>
              <a:t>class</a:t>
            </a:r>
            <a:r>
              <a:rPr lang="es-CL" dirty="0"/>
              <a:t> </a:t>
            </a:r>
            <a:r>
              <a:rPr lang="es-CL" dirty="0" err="1">
                <a:solidFill>
                  <a:srgbClr val="FFFF00"/>
                </a:solidFill>
              </a:rPr>
              <a:t>nombre_de_la_clase</a:t>
            </a:r>
            <a:r>
              <a:rPr lang="es-CL" dirty="0"/>
              <a:t>{</a:t>
            </a:r>
          </a:p>
          <a:p>
            <a:pPr marL="0" indent="0">
              <a:buNone/>
            </a:pPr>
            <a:r>
              <a:rPr lang="es-CL" dirty="0"/>
              <a:t>			</a:t>
            </a:r>
            <a:r>
              <a:rPr lang="es-CL" dirty="0">
                <a:solidFill>
                  <a:srgbClr val="00B050"/>
                </a:solidFill>
              </a:rPr>
              <a:t>Tipo encapsulamiento</a:t>
            </a:r>
            <a:r>
              <a:rPr lang="es-CL" dirty="0"/>
              <a:t>:</a:t>
            </a:r>
          </a:p>
          <a:p>
            <a:pPr marL="0" indent="0">
              <a:buNone/>
            </a:pPr>
            <a:r>
              <a:rPr lang="es-CL" dirty="0"/>
              <a:t>				</a:t>
            </a:r>
            <a:r>
              <a:rPr lang="es-CL" dirty="0">
                <a:solidFill>
                  <a:srgbClr val="00B0F0"/>
                </a:solidFill>
              </a:rPr>
              <a:t>tipo variable </a:t>
            </a:r>
            <a:r>
              <a:rPr lang="es-CL" dirty="0">
                <a:solidFill>
                  <a:srgbClr val="FFC000"/>
                </a:solidFill>
              </a:rPr>
              <a:t>atributo_1</a:t>
            </a:r>
            <a:r>
              <a:rPr lang="es-CL" dirty="0">
                <a:solidFill>
                  <a:srgbClr val="00B0F0"/>
                </a:solidFill>
              </a:rPr>
              <a:t>;</a:t>
            </a:r>
          </a:p>
          <a:p>
            <a:pPr marL="0" indent="0">
              <a:buNone/>
            </a:pPr>
            <a:r>
              <a:rPr lang="es-CL" dirty="0">
                <a:solidFill>
                  <a:srgbClr val="00B0F0"/>
                </a:solidFill>
              </a:rPr>
              <a:t>				tipo variable </a:t>
            </a:r>
            <a:r>
              <a:rPr lang="es-CL" dirty="0">
                <a:solidFill>
                  <a:srgbClr val="FFC000"/>
                </a:solidFill>
              </a:rPr>
              <a:t>atributo_2</a:t>
            </a:r>
            <a:r>
              <a:rPr lang="es-CL" dirty="0">
                <a:solidFill>
                  <a:srgbClr val="00B0F0"/>
                </a:solidFill>
              </a:rPr>
              <a:t>;</a:t>
            </a:r>
          </a:p>
          <a:p>
            <a:pPr marL="0" indent="0">
              <a:buNone/>
            </a:pPr>
            <a:r>
              <a:rPr lang="es-CL" dirty="0">
                <a:solidFill>
                  <a:srgbClr val="00B0F0"/>
                </a:solidFill>
              </a:rPr>
              <a:t>				.</a:t>
            </a:r>
          </a:p>
          <a:p>
            <a:pPr marL="0" indent="0">
              <a:buNone/>
            </a:pPr>
            <a:r>
              <a:rPr lang="es-CL" dirty="0">
                <a:solidFill>
                  <a:srgbClr val="00B0F0"/>
                </a:solidFill>
              </a:rPr>
              <a:t>				.</a:t>
            </a:r>
          </a:p>
          <a:p>
            <a:pPr marL="0" indent="0">
              <a:buNone/>
            </a:pPr>
            <a:r>
              <a:rPr lang="es-CL" dirty="0">
                <a:solidFill>
                  <a:srgbClr val="00B0F0"/>
                </a:solidFill>
              </a:rPr>
              <a:t>				tipo variable </a:t>
            </a:r>
            <a:r>
              <a:rPr lang="es-CL" dirty="0" err="1">
                <a:solidFill>
                  <a:srgbClr val="FFC000"/>
                </a:solidFill>
              </a:rPr>
              <a:t>atributo_n</a:t>
            </a:r>
            <a:r>
              <a:rPr lang="es-CL" dirty="0">
                <a:solidFill>
                  <a:srgbClr val="00B0F0"/>
                </a:solidFill>
              </a:rPr>
              <a:t>;</a:t>
            </a:r>
          </a:p>
          <a:p>
            <a:pPr marL="0" indent="0">
              <a:buNone/>
            </a:pPr>
            <a:r>
              <a:rPr lang="es-CL" dirty="0"/>
              <a:t>			</a:t>
            </a:r>
            <a:r>
              <a:rPr lang="es-CL" dirty="0">
                <a:solidFill>
                  <a:srgbClr val="00B050"/>
                </a:solidFill>
              </a:rPr>
              <a:t>Tipo encapsulamiento</a:t>
            </a:r>
            <a:r>
              <a:rPr lang="es-CL" dirty="0"/>
              <a:t>:</a:t>
            </a:r>
          </a:p>
          <a:p>
            <a:pPr marL="0" indent="0">
              <a:buNone/>
            </a:pPr>
            <a:r>
              <a:rPr lang="es-CL" dirty="0"/>
              <a:t>				</a:t>
            </a:r>
            <a:r>
              <a:rPr lang="es-CL" dirty="0">
                <a:solidFill>
                  <a:srgbClr val="FF0000"/>
                </a:solidFill>
              </a:rPr>
              <a:t>Prototipo Metodo_1</a:t>
            </a:r>
          </a:p>
          <a:p>
            <a:pPr marL="0" indent="0">
              <a:buNone/>
            </a:pPr>
            <a:r>
              <a:rPr lang="es-CL" dirty="0">
                <a:solidFill>
                  <a:srgbClr val="FF0000"/>
                </a:solidFill>
              </a:rPr>
              <a:t>				Prototipo Metodo_2</a:t>
            </a:r>
          </a:p>
          <a:p>
            <a:pPr marL="0" indent="0">
              <a:buNone/>
            </a:pPr>
            <a:r>
              <a:rPr lang="es-CL" dirty="0">
                <a:solidFill>
                  <a:srgbClr val="FF0000"/>
                </a:solidFill>
              </a:rPr>
              <a:t>				.</a:t>
            </a:r>
          </a:p>
          <a:p>
            <a:pPr marL="0" indent="0">
              <a:buNone/>
            </a:pPr>
            <a:r>
              <a:rPr lang="es-CL" dirty="0">
                <a:solidFill>
                  <a:srgbClr val="FF0000"/>
                </a:solidFill>
              </a:rPr>
              <a:t>				.</a:t>
            </a:r>
          </a:p>
          <a:p>
            <a:pPr marL="0" indent="0">
              <a:buNone/>
            </a:pPr>
            <a:r>
              <a:rPr lang="es-CL" dirty="0">
                <a:solidFill>
                  <a:srgbClr val="FF0000"/>
                </a:solidFill>
              </a:rPr>
              <a:t>				Prototipo </a:t>
            </a:r>
            <a:r>
              <a:rPr lang="es-CL" dirty="0" err="1">
                <a:solidFill>
                  <a:srgbClr val="FF0000"/>
                </a:solidFill>
              </a:rPr>
              <a:t>Metodo_n</a:t>
            </a:r>
            <a:r>
              <a:rPr lang="es-CL" dirty="0"/>
              <a:t>	</a:t>
            </a:r>
          </a:p>
          <a:p>
            <a:pPr marL="0" indent="0">
              <a:buNone/>
            </a:pPr>
            <a:r>
              <a:rPr lang="es-CL" dirty="0"/>
              <a:t>			};</a:t>
            </a:r>
          </a:p>
        </p:txBody>
      </p:sp>
    </p:spTree>
    <p:extLst>
      <p:ext uri="{BB962C8B-B14F-4D97-AF65-F5344CB8AC3E}">
        <p14:creationId xmlns:p14="http://schemas.microsoft.com/office/powerpoint/2010/main" val="347660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Damasco</Template>
  <TotalTime>302</TotalTime>
  <Words>1116</Words>
  <Application>Microsoft Office PowerPoint</Application>
  <PresentationFormat>Panorámica</PresentationFormat>
  <Paragraphs>145</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Bookman Old Style</vt:lpstr>
      <vt:lpstr>Rockwell</vt:lpstr>
      <vt:lpstr>Damask</vt:lpstr>
      <vt:lpstr>Programación en c++ Clases</vt:lpstr>
      <vt:lpstr>Recapitulando</vt:lpstr>
      <vt:lpstr>Clases</vt:lpstr>
      <vt:lpstr>Atributos</vt:lpstr>
      <vt:lpstr>Métodos</vt:lpstr>
      <vt:lpstr>Encapsulamiento</vt:lpstr>
      <vt:lpstr>Objeto</vt:lpstr>
      <vt:lpstr>Instanciar un objeto</vt:lpstr>
      <vt:lpstr>Formato Clases en c++</vt:lpstr>
      <vt:lpstr>Formato Métodos clases</vt:lpstr>
      <vt:lpstr>Formato Instanciar el objeto</vt:lpstr>
      <vt:lpstr>Invocar un método</vt:lpstr>
      <vt:lpstr>Ejemplo</vt:lpstr>
      <vt:lpstr>Ejemplo 2</vt:lpstr>
      <vt:lpstr>Ejemplo con set</vt:lpstr>
      <vt:lpstr>Ejemplo Get</vt:lpstr>
      <vt:lpstr>Sobre carga de constructores</vt:lpstr>
      <vt:lpstr>Ejemplo sobreconstructores</vt:lpstr>
      <vt:lpstr>Archivos .h y .cc</vt:lpstr>
      <vt:lpstr>Makefile</vt:lpstr>
      <vt:lpstr>Archivo .h</vt:lpstr>
      <vt:lpstr>Ejemplo .h</vt:lpstr>
      <vt:lpstr>Archivos .cc</vt:lpstr>
      <vt:lpstr>Ejemplo .cc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c++ Clases</dc:title>
  <dc:creator>ricardo vergara</dc:creator>
  <cp:lastModifiedBy>ricardo vergara</cp:lastModifiedBy>
  <cp:revision>24</cp:revision>
  <dcterms:created xsi:type="dcterms:W3CDTF">2020-10-30T04:13:10Z</dcterms:created>
  <dcterms:modified xsi:type="dcterms:W3CDTF">2020-10-30T19:43:44Z</dcterms:modified>
</cp:coreProperties>
</file>