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7" r:id="rId5"/>
    <p:sldId id="258" r:id="rId6"/>
    <p:sldId id="271" r:id="rId7"/>
    <p:sldId id="259" r:id="rId8"/>
    <p:sldId id="272" r:id="rId9"/>
    <p:sldId id="273" r:id="rId10"/>
    <p:sldId id="274" r:id="rId11"/>
    <p:sldId id="260" r:id="rId12"/>
    <p:sldId id="275" r:id="rId13"/>
    <p:sldId id="276" r:id="rId14"/>
    <p:sldId id="277" r:id="rId15"/>
    <p:sldId id="261" r:id="rId16"/>
    <p:sldId id="262" r:id="rId17"/>
    <p:sldId id="278" r:id="rId18"/>
    <p:sldId id="279" r:id="rId19"/>
    <p:sldId id="280" r:id="rId20"/>
    <p:sldId id="265" r:id="rId21"/>
    <p:sldId id="281" r:id="rId22"/>
    <p:sldId id="282" r:id="rId23"/>
    <p:sldId id="283" r:id="rId24"/>
    <p:sldId id="263" r:id="rId25"/>
    <p:sldId id="284" r:id="rId26"/>
    <p:sldId id="285" r:id="rId27"/>
    <p:sldId id="264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385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9171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16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4379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765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279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564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86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36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87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365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686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369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330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4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09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84CA75-9B6E-4B6B-87F5-00340AC80DD4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B7B5D9-102C-4765-8D1B-DCACE0F942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3193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3F5C5-A5BF-424D-BE74-7B76293C9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576648"/>
            <a:ext cx="1674812" cy="980303"/>
          </a:xfrm>
        </p:spPr>
        <p:txBody>
          <a:bodyPr/>
          <a:lstStyle/>
          <a:p>
            <a:pPr algn="ctr"/>
            <a:r>
              <a:rPr lang="es-CL" dirty="0"/>
              <a:t>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E365B-2602-4CAB-BD76-EAB4877F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109" y="4615248"/>
            <a:ext cx="6400800" cy="1947333"/>
          </a:xfrm>
        </p:spPr>
        <p:txBody>
          <a:bodyPr/>
          <a:lstStyle/>
          <a:p>
            <a:r>
              <a:rPr lang="es-CL" dirty="0"/>
              <a:t>Ayudante: Ricardo Vergara</a:t>
            </a:r>
          </a:p>
          <a:p>
            <a:r>
              <a:rPr lang="es-CL" dirty="0"/>
              <a:t>Correo : ricardo.vergara@alu.ucm.cl</a:t>
            </a:r>
          </a:p>
        </p:txBody>
      </p:sp>
    </p:spTree>
    <p:extLst>
      <p:ext uri="{BB962C8B-B14F-4D97-AF65-F5344CB8AC3E}">
        <p14:creationId xmlns:p14="http://schemas.microsoft.com/office/powerpoint/2010/main" val="27998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Declaración e inicialización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13456"/>
            <a:ext cx="8534400" cy="3615267"/>
          </a:xfrm>
        </p:spPr>
        <p:txBody>
          <a:bodyPr/>
          <a:lstStyle/>
          <a:p>
            <a:r>
              <a:rPr lang="es-CL" dirty="0"/>
              <a:t>La declaración e inicialización se puede realizar en una sola instrucción</a:t>
            </a:r>
          </a:p>
          <a:p>
            <a:r>
              <a:rPr lang="es-CL" dirty="0"/>
              <a:t>Formato:</a:t>
            </a:r>
          </a:p>
          <a:p>
            <a:pPr marL="0" indent="0">
              <a:buNone/>
            </a:pPr>
            <a:r>
              <a:rPr lang="es-CL" dirty="0"/>
              <a:t>			</a:t>
            </a:r>
            <a:r>
              <a:rPr lang="es-CL" dirty="0" err="1">
                <a:solidFill>
                  <a:srgbClr val="92D050"/>
                </a:solidFill>
              </a:rPr>
              <a:t>Tipo_variable</a:t>
            </a:r>
            <a:r>
              <a:rPr lang="es-CL" dirty="0">
                <a:solidFill>
                  <a:srgbClr val="92D050"/>
                </a:solidFill>
              </a:rPr>
              <a:t>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Nombre_variable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>
                <a:solidFill>
                  <a:srgbClr val="FFC000"/>
                </a:solidFill>
              </a:rPr>
              <a:t>=</a:t>
            </a:r>
            <a:r>
              <a:rPr lang="es-CL" dirty="0">
                <a:solidFill>
                  <a:srgbClr val="92D050"/>
                </a:solidFill>
              </a:rPr>
              <a:t> </a:t>
            </a:r>
            <a:r>
              <a:rPr lang="es-CL" dirty="0" err="1">
                <a:solidFill>
                  <a:srgbClr val="FF0000"/>
                </a:solidFill>
              </a:rPr>
              <a:t>valor_variable</a:t>
            </a:r>
            <a:endParaRPr lang="es-C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L" dirty="0"/>
              <a:t>Ejemplos:</a:t>
            </a:r>
          </a:p>
          <a:p>
            <a:pPr marL="0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DD66C7-0083-4E82-96F3-26D577EDD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3" y="4035313"/>
            <a:ext cx="3810532" cy="16671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F97C35-AAF5-4922-A075-5C6408B9F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58" y="4035313"/>
            <a:ext cx="331516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1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 err="1"/>
              <a:t>Print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46405"/>
            <a:ext cx="8534400" cy="3615267"/>
          </a:xfrm>
        </p:spPr>
        <p:txBody>
          <a:bodyPr/>
          <a:lstStyle/>
          <a:p>
            <a:r>
              <a:rPr lang="es-CL" dirty="0"/>
              <a:t>La instrucción para mostrar datos por consola en C++ es:</a:t>
            </a:r>
          </a:p>
          <a:p>
            <a:pPr marL="0" indent="0" algn="ctr">
              <a:buNone/>
            </a:pPr>
            <a:r>
              <a:rPr lang="es-CL" dirty="0" err="1">
                <a:solidFill>
                  <a:srgbClr val="FF0000"/>
                </a:solidFill>
              </a:rPr>
              <a:t>Cout</a:t>
            </a:r>
            <a:endParaRPr lang="es-CL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CL" dirty="0">
                <a:solidFill>
                  <a:srgbClr val="FF0000"/>
                </a:solidFill>
              </a:rPr>
              <a:t>C output</a:t>
            </a:r>
          </a:p>
          <a:p>
            <a:pPr marL="0" indent="0">
              <a:buNone/>
            </a:pPr>
            <a:r>
              <a:rPr lang="es-CL" dirty="0"/>
              <a:t>Pero existen dos formas de usar esta instrucción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 err="1"/>
              <a:t>Print</a:t>
            </a:r>
            <a:r>
              <a:rPr lang="es-CL" dirty="0"/>
              <a:t> forma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46405"/>
            <a:ext cx="8534400" cy="3615267"/>
          </a:xfrm>
        </p:spPr>
        <p:txBody>
          <a:bodyPr/>
          <a:lstStyle/>
          <a:p>
            <a:r>
              <a:rPr lang="es-CL" dirty="0"/>
              <a:t>La primera forma es usando un “</a:t>
            </a:r>
            <a:r>
              <a:rPr lang="es-CL" dirty="0" err="1"/>
              <a:t>namespace</a:t>
            </a:r>
            <a:r>
              <a:rPr lang="es-CL" dirty="0"/>
              <a:t>”, sin entrar en muchos detalles permitirá acortar la forma de la instrucción </a:t>
            </a:r>
            <a:r>
              <a:rPr lang="es-CL" dirty="0" err="1"/>
              <a:t>cout</a:t>
            </a:r>
            <a:r>
              <a:rPr lang="es-CL" dirty="0"/>
              <a:t> o </a:t>
            </a:r>
            <a:r>
              <a:rPr lang="es-CL" dirty="0" err="1"/>
              <a:t>print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644673-0E42-4995-8F8F-34D018018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3" y="4087742"/>
            <a:ext cx="7678222" cy="22577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C8684B-5A60-4058-ACA7-8298F6E6E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3" y="4520714"/>
            <a:ext cx="545120" cy="3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8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 err="1"/>
              <a:t>Print</a:t>
            </a:r>
            <a:r>
              <a:rPr lang="es-CL" dirty="0"/>
              <a:t> forma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46405"/>
            <a:ext cx="8534400" cy="3615267"/>
          </a:xfrm>
        </p:spPr>
        <p:txBody>
          <a:bodyPr/>
          <a:lstStyle/>
          <a:p>
            <a:r>
              <a:rPr lang="es-CL" dirty="0"/>
              <a:t>La segunda forma es sin usar el “</a:t>
            </a:r>
            <a:r>
              <a:rPr lang="es-CL" dirty="0" err="1"/>
              <a:t>namespace</a:t>
            </a:r>
            <a:r>
              <a:rPr lang="es-CL" dirty="0"/>
              <a:t>”, la diferencia es solo que se vera un par de letras más en la instrucción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8BE895-498E-4C9E-A6DA-BB77A8FBF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61" y="3963941"/>
            <a:ext cx="779253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7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 err="1"/>
              <a:t>Print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46405"/>
            <a:ext cx="8534400" cy="3615267"/>
          </a:xfrm>
        </p:spPr>
        <p:txBody>
          <a:bodyPr/>
          <a:lstStyle/>
          <a:p>
            <a:r>
              <a:rPr lang="es-CL" dirty="0"/>
              <a:t>Observación: lo que separa la concatenación en el </a:t>
            </a:r>
            <a:r>
              <a:rPr lang="es-CL" dirty="0" err="1"/>
              <a:t>cout</a:t>
            </a:r>
            <a:r>
              <a:rPr lang="es-CL" dirty="0"/>
              <a:t> son dos fechas apuntando a la </a:t>
            </a:r>
            <a:r>
              <a:rPr lang="es-CL" u="sng" dirty="0"/>
              <a:t>izquierda</a:t>
            </a:r>
          </a:p>
          <a:p>
            <a:pPr marL="0" indent="0" algn="ctr">
              <a:buNone/>
            </a:pPr>
            <a:r>
              <a:rPr lang="es-CL" dirty="0">
                <a:solidFill>
                  <a:srgbClr val="FF0000"/>
                </a:solidFill>
              </a:rPr>
              <a:t>&lt;&lt;</a:t>
            </a:r>
          </a:p>
          <a:p>
            <a:r>
              <a:rPr lang="es-CL" dirty="0"/>
              <a:t>Puede escribirse “</a:t>
            </a:r>
            <a:r>
              <a:rPr lang="es-CL" dirty="0" err="1"/>
              <a:t>endl</a:t>
            </a:r>
            <a:r>
              <a:rPr lang="es-CL" dirty="0"/>
              <a:t>” en vez de “\n”</a:t>
            </a:r>
            <a:endParaRPr lang="es-C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4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Entrada por teclado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580503"/>
            <a:ext cx="8534400" cy="3615267"/>
          </a:xfrm>
        </p:spPr>
        <p:txBody>
          <a:bodyPr/>
          <a:lstStyle/>
          <a:p>
            <a:r>
              <a:rPr lang="es-CL" dirty="0"/>
              <a:t>Para recuperar datos ingresados por teclado debemos usar la instrucción:</a:t>
            </a:r>
          </a:p>
          <a:p>
            <a:pPr marL="0" indent="0" algn="ctr">
              <a:buNone/>
            </a:pPr>
            <a:r>
              <a:rPr lang="es-CL" dirty="0">
                <a:solidFill>
                  <a:srgbClr val="FF0000"/>
                </a:solidFill>
              </a:rPr>
              <a:t>CIN</a:t>
            </a:r>
          </a:p>
          <a:p>
            <a:pPr marL="0" indent="0" algn="ctr">
              <a:buNone/>
            </a:pPr>
            <a:r>
              <a:rPr lang="es-CL" dirty="0">
                <a:solidFill>
                  <a:srgbClr val="FF0000"/>
                </a:solidFill>
              </a:rPr>
              <a:t>C INPUT</a:t>
            </a:r>
          </a:p>
          <a:p>
            <a:pPr marL="0" indent="0">
              <a:buNone/>
            </a:pPr>
            <a:r>
              <a:rPr lang="es-CL" dirty="0"/>
              <a:t>Esta instrucción permite asignar lo ingresado por teclado a un variable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3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Ejemplos </a:t>
            </a:r>
            <a:r>
              <a:rPr lang="es-CL" dirty="0" err="1"/>
              <a:t>Cin</a:t>
            </a:r>
            <a:br>
              <a:rPr lang="es-CL" dirty="0"/>
            </a:br>
            <a:r>
              <a:rPr lang="es-CL" dirty="0" err="1"/>
              <a:t>char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D31ED4-5F60-4770-8293-C3ED913E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1" y="2655057"/>
            <a:ext cx="5563376" cy="23625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A4FACA-C2B2-4563-B1DB-9C01BF888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91" y="2655057"/>
            <a:ext cx="588727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1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Ejemplos </a:t>
            </a:r>
            <a:r>
              <a:rPr lang="es-CL" dirty="0" err="1"/>
              <a:t>Cin</a:t>
            </a:r>
            <a:br>
              <a:rPr lang="es-CL" dirty="0"/>
            </a:br>
            <a:r>
              <a:rPr lang="es-CL" dirty="0" err="1"/>
              <a:t>string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77B01B-2921-4609-AB70-EA9CB3D7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9" y="2298957"/>
            <a:ext cx="5353797" cy="24577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5B4B59-7BB0-456B-BCD5-FA0448527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71" y="2298957"/>
            <a:ext cx="551574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0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Ejemplos </a:t>
            </a:r>
            <a:r>
              <a:rPr lang="es-CL" dirty="0" err="1"/>
              <a:t>Cin</a:t>
            </a:r>
            <a:br>
              <a:rPr lang="es-CL" dirty="0"/>
            </a:br>
            <a:r>
              <a:rPr lang="es-CL" dirty="0" err="1"/>
              <a:t>float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5E61CD-487C-440B-A894-6E62A7DA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0" y="2257261"/>
            <a:ext cx="5296639" cy="23434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B7573D-B9CD-4677-9381-ADD6766F0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44" y="2257261"/>
            <a:ext cx="562053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9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Entrada por teclado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580503"/>
            <a:ext cx="8534400" cy="3615267"/>
          </a:xfrm>
        </p:spPr>
        <p:txBody>
          <a:bodyPr/>
          <a:lstStyle/>
          <a:p>
            <a:r>
              <a:rPr lang="es-CL" dirty="0"/>
              <a:t>Observación: lo que separa la instrucción de la variable son dos flechas apuntando a la </a:t>
            </a:r>
            <a:r>
              <a:rPr lang="es-CL" u="sng" dirty="0"/>
              <a:t>derecha</a:t>
            </a:r>
          </a:p>
          <a:p>
            <a:pPr marL="0" indent="0" algn="ctr">
              <a:buNone/>
            </a:pPr>
            <a:r>
              <a:rPr lang="es-CL" dirty="0">
                <a:solidFill>
                  <a:srgbClr val="FF0000"/>
                </a:solidFill>
              </a:rPr>
              <a:t> &gt;&gt;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4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Guía rápida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95833"/>
            <a:ext cx="8534400" cy="3615267"/>
          </a:xfrm>
        </p:spPr>
        <p:txBody>
          <a:bodyPr/>
          <a:lstStyle/>
          <a:p>
            <a:r>
              <a:rPr lang="es-CL" dirty="0"/>
              <a:t>Editores recomendados -&gt; 3</a:t>
            </a:r>
          </a:p>
          <a:p>
            <a:r>
              <a:rPr lang="es-CL" dirty="0"/>
              <a:t>Estructura programa básico -&gt; 4</a:t>
            </a:r>
          </a:p>
          <a:p>
            <a:r>
              <a:rPr lang="es-CL" dirty="0"/>
              <a:t>Variables -&gt; 7</a:t>
            </a:r>
          </a:p>
          <a:p>
            <a:r>
              <a:rPr lang="es-CL" dirty="0" err="1"/>
              <a:t>Print</a:t>
            </a:r>
            <a:r>
              <a:rPr lang="es-CL" dirty="0"/>
              <a:t> -&gt; 11</a:t>
            </a:r>
          </a:p>
          <a:p>
            <a:r>
              <a:rPr lang="es-CL" dirty="0"/>
              <a:t>Entrada por teclado -&gt; 15</a:t>
            </a:r>
          </a:p>
          <a:p>
            <a:r>
              <a:rPr lang="es-CL" dirty="0"/>
              <a:t>Condicionales -&gt; 20</a:t>
            </a:r>
          </a:p>
          <a:p>
            <a:r>
              <a:rPr lang="es-CL" dirty="0"/>
              <a:t>Bucles -&gt; 24</a:t>
            </a:r>
          </a:p>
          <a:p>
            <a:r>
              <a:rPr lang="es-CL"/>
              <a:t>Funciones -&gt; 27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082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Condicionales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580503"/>
            <a:ext cx="8534400" cy="3615267"/>
          </a:xfrm>
        </p:spPr>
        <p:txBody>
          <a:bodyPr/>
          <a:lstStyle/>
          <a:p>
            <a:r>
              <a:rPr lang="es-CL" dirty="0"/>
              <a:t>Permite realizar ciertos procesos si se cumplen condiciones respecto a operaciones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BFEA4D-C188-4D45-A7F6-727A5BE0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34" y="3661400"/>
            <a:ext cx="446784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10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Condicional </a:t>
            </a:r>
            <a:r>
              <a:rPr lang="es-CL" dirty="0" err="1"/>
              <a:t>if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580503"/>
            <a:ext cx="8534400" cy="3615267"/>
          </a:xfrm>
        </p:spPr>
        <p:txBody>
          <a:bodyPr/>
          <a:lstStyle/>
          <a:p>
            <a:r>
              <a:rPr lang="es-CL" dirty="0"/>
              <a:t>Formato:</a:t>
            </a:r>
          </a:p>
          <a:p>
            <a:pPr marL="0" indent="0">
              <a:buNone/>
            </a:pPr>
            <a:r>
              <a:rPr lang="es-CL" dirty="0"/>
              <a:t>							</a:t>
            </a:r>
            <a:r>
              <a:rPr lang="es-CL" dirty="0" err="1">
                <a:solidFill>
                  <a:srgbClr val="FF0000"/>
                </a:solidFill>
              </a:rPr>
              <a:t>if</a:t>
            </a:r>
            <a:r>
              <a:rPr lang="es-CL" dirty="0">
                <a:solidFill>
                  <a:srgbClr val="FF0000"/>
                </a:solidFill>
              </a:rPr>
              <a:t> (</a:t>
            </a:r>
            <a:r>
              <a:rPr lang="es-CL" dirty="0" err="1">
                <a:solidFill>
                  <a:srgbClr val="FF0000"/>
                </a:solidFill>
              </a:rPr>
              <a:t>condicion</a:t>
            </a:r>
            <a:r>
              <a:rPr lang="es-CL" dirty="0">
                <a:solidFill>
                  <a:srgbClr val="FF0000"/>
                </a:solidFill>
              </a:rPr>
              <a:t>){</a:t>
            </a:r>
          </a:p>
          <a:p>
            <a:pPr marL="0" indent="0">
              <a:buNone/>
            </a:pPr>
            <a:r>
              <a:rPr lang="es-CL" dirty="0">
                <a:solidFill>
                  <a:srgbClr val="FF0000"/>
                </a:solidFill>
              </a:rPr>
              <a:t>								conjunto de </a:t>
            </a:r>
            <a:r>
              <a:rPr lang="es-CL" dirty="0" err="1">
                <a:solidFill>
                  <a:srgbClr val="FF0000"/>
                </a:solidFill>
              </a:rPr>
              <a:t>intrucciones</a:t>
            </a:r>
            <a:endParaRPr lang="es-C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L" dirty="0">
                <a:solidFill>
                  <a:srgbClr val="FF0000"/>
                </a:solidFill>
              </a:rPr>
              <a:t>							}</a:t>
            </a:r>
          </a:p>
          <a:p>
            <a:pPr marL="0" indent="0">
              <a:buNone/>
            </a:pPr>
            <a:r>
              <a:rPr lang="es-CL" dirty="0"/>
              <a:t>Ejemplo: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351517-C3C5-4D19-A154-5E3E95B1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17" y="4794422"/>
            <a:ext cx="3630251" cy="19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0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Condicional </a:t>
            </a:r>
            <a:r>
              <a:rPr lang="es-CL" dirty="0" err="1"/>
              <a:t>if-else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580503"/>
            <a:ext cx="8534400" cy="3615267"/>
          </a:xfrm>
        </p:spPr>
        <p:txBody>
          <a:bodyPr/>
          <a:lstStyle/>
          <a:p>
            <a:r>
              <a:rPr lang="es-CL" dirty="0"/>
              <a:t>Formato:</a:t>
            </a:r>
          </a:p>
          <a:p>
            <a:pPr marL="0" indent="0">
              <a:buNone/>
            </a:pPr>
            <a:r>
              <a:rPr lang="es-CL" dirty="0"/>
              <a:t>							</a:t>
            </a:r>
            <a:r>
              <a:rPr lang="es-CL" dirty="0" err="1">
                <a:solidFill>
                  <a:srgbClr val="FF0000"/>
                </a:solidFill>
              </a:rPr>
              <a:t>if</a:t>
            </a:r>
            <a:r>
              <a:rPr lang="es-CL" dirty="0">
                <a:solidFill>
                  <a:srgbClr val="FF0000"/>
                </a:solidFill>
              </a:rPr>
              <a:t> (</a:t>
            </a:r>
            <a:r>
              <a:rPr lang="es-CL" dirty="0" err="1">
                <a:solidFill>
                  <a:srgbClr val="FF0000"/>
                </a:solidFill>
              </a:rPr>
              <a:t>condicion</a:t>
            </a:r>
            <a:r>
              <a:rPr lang="es-CL" dirty="0">
                <a:solidFill>
                  <a:srgbClr val="FF0000"/>
                </a:solidFill>
              </a:rPr>
              <a:t>){</a:t>
            </a:r>
          </a:p>
          <a:p>
            <a:pPr marL="0" indent="0">
              <a:buNone/>
            </a:pPr>
            <a:r>
              <a:rPr lang="es-CL" dirty="0">
                <a:solidFill>
                  <a:srgbClr val="FF0000"/>
                </a:solidFill>
              </a:rPr>
              <a:t>								conjunto de instrucciones</a:t>
            </a:r>
          </a:p>
          <a:p>
            <a:pPr marL="0" indent="0">
              <a:buNone/>
            </a:pPr>
            <a:r>
              <a:rPr lang="es-CL" dirty="0">
                <a:solidFill>
                  <a:srgbClr val="FF0000"/>
                </a:solidFill>
              </a:rPr>
              <a:t>							}</a:t>
            </a:r>
            <a:r>
              <a:rPr lang="es-CL" dirty="0" err="1">
                <a:solidFill>
                  <a:srgbClr val="FF0000"/>
                </a:solidFill>
              </a:rPr>
              <a:t>else</a:t>
            </a:r>
            <a:r>
              <a:rPr lang="es-CL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s-CL" dirty="0">
                <a:solidFill>
                  <a:srgbClr val="FF0000"/>
                </a:solidFill>
              </a:rPr>
              <a:t>								conjunto de instrucciones</a:t>
            </a:r>
          </a:p>
          <a:p>
            <a:pPr marL="0" indent="0">
              <a:buNone/>
            </a:pPr>
            <a:r>
              <a:rPr lang="es-CL" dirty="0">
                <a:solidFill>
                  <a:srgbClr val="FF0000"/>
                </a:solidFill>
              </a:rPr>
              <a:t>							}</a:t>
            </a:r>
          </a:p>
          <a:p>
            <a:pPr marL="0" indent="0">
              <a:buNone/>
            </a:pPr>
            <a:r>
              <a:rPr lang="es-CL" dirty="0"/>
              <a:t>Ejemplo: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9164B5-640B-41FE-B194-255E4537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08" y="5227980"/>
            <a:ext cx="2565728" cy="15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Condicional </a:t>
            </a:r>
            <a:r>
              <a:rPr lang="es-CL" dirty="0" err="1"/>
              <a:t>switch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580503"/>
            <a:ext cx="8534400" cy="3615267"/>
          </a:xfrm>
        </p:spPr>
        <p:txBody>
          <a:bodyPr/>
          <a:lstStyle/>
          <a:p>
            <a:r>
              <a:rPr lang="es-CL" dirty="0"/>
              <a:t>Permite expresar de otra forma varios </a:t>
            </a:r>
            <a:r>
              <a:rPr lang="es-CL" dirty="0" err="1"/>
              <a:t>if</a:t>
            </a:r>
            <a:endParaRPr lang="es-C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L" dirty="0"/>
              <a:t>Formato:</a:t>
            </a:r>
          </a:p>
          <a:p>
            <a:pPr marL="0" indent="0">
              <a:buNone/>
            </a:pPr>
            <a:r>
              <a:rPr lang="es-CL" dirty="0"/>
              <a:t>	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887FF4-6E4A-4A58-87DD-E70587F3E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6" y="3888260"/>
            <a:ext cx="6364633" cy="287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8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Bucles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54644"/>
            <a:ext cx="8534400" cy="3615267"/>
          </a:xfrm>
        </p:spPr>
        <p:txBody>
          <a:bodyPr/>
          <a:lstStyle/>
          <a:p>
            <a:r>
              <a:rPr lang="es-CL" dirty="0"/>
              <a:t>Son instrucciones que se repiten mientras se cumpla una condición</a:t>
            </a:r>
          </a:p>
          <a:p>
            <a:r>
              <a:rPr lang="es-CL" dirty="0"/>
              <a:t>Los bucles básicos son el </a:t>
            </a:r>
            <a:r>
              <a:rPr lang="es-CL" dirty="0" err="1">
                <a:solidFill>
                  <a:srgbClr val="FF0000"/>
                </a:solidFill>
              </a:rPr>
              <a:t>while</a:t>
            </a:r>
            <a:r>
              <a:rPr lang="es-CL" dirty="0"/>
              <a:t> y el </a:t>
            </a:r>
            <a:r>
              <a:rPr lang="es-CL" dirty="0" err="1">
                <a:solidFill>
                  <a:srgbClr val="FF0000"/>
                </a:solidFill>
              </a:rPr>
              <a:t>for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Bucle </a:t>
            </a:r>
            <a:r>
              <a:rPr lang="es-CL" dirty="0" err="1"/>
              <a:t>while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54644"/>
            <a:ext cx="8534400" cy="3615267"/>
          </a:xfrm>
        </p:spPr>
        <p:txBody>
          <a:bodyPr/>
          <a:lstStyle/>
          <a:p>
            <a:r>
              <a:rPr lang="es-CL" dirty="0"/>
              <a:t>Es una instrucciones que repite un conjunto de instrucciones mientras se cumpla una condición</a:t>
            </a:r>
          </a:p>
          <a:p>
            <a:r>
              <a:rPr lang="es-CL" dirty="0"/>
              <a:t>Suele ser útil cuando no podemos saber cuantas veces se repetirá el conjunto de instrucciones</a:t>
            </a:r>
          </a:p>
          <a:p>
            <a:r>
              <a:rPr lang="es-CL" dirty="0"/>
              <a:t>Formato:</a:t>
            </a:r>
          </a:p>
          <a:p>
            <a:pPr marL="1828800" lvl="4" indent="0">
              <a:buNone/>
            </a:pPr>
            <a:r>
              <a:rPr lang="es-CL" dirty="0"/>
              <a:t>		</a:t>
            </a:r>
            <a:r>
              <a:rPr lang="es-CL" dirty="0" err="1">
                <a:solidFill>
                  <a:srgbClr val="FF0000"/>
                </a:solidFill>
              </a:rPr>
              <a:t>While</a:t>
            </a:r>
            <a:r>
              <a:rPr lang="es-CL" dirty="0">
                <a:solidFill>
                  <a:srgbClr val="FF0000"/>
                </a:solidFill>
              </a:rPr>
              <a:t> (</a:t>
            </a:r>
            <a:r>
              <a:rPr lang="es-CL" dirty="0" err="1">
                <a:solidFill>
                  <a:srgbClr val="FF0000"/>
                </a:solidFill>
              </a:rPr>
              <a:t>condicion</a:t>
            </a:r>
            <a:r>
              <a:rPr lang="es-CL" dirty="0">
                <a:solidFill>
                  <a:srgbClr val="FF0000"/>
                </a:solidFill>
              </a:rPr>
              <a:t>){</a:t>
            </a:r>
          </a:p>
          <a:p>
            <a:pPr marL="1828800" lvl="4" indent="0">
              <a:buNone/>
            </a:pPr>
            <a:r>
              <a:rPr lang="es-CL" dirty="0">
                <a:solidFill>
                  <a:srgbClr val="FF0000"/>
                </a:solidFill>
              </a:rPr>
              <a:t>			conjunto de instrucciones a repetir</a:t>
            </a:r>
          </a:p>
          <a:p>
            <a:pPr marL="1828800" lvl="4" indent="0">
              <a:buNone/>
            </a:pPr>
            <a:r>
              <a:rPr lang="es-CL" dirty="0">
                <a:solidFill>
                  <a:srgbClr val="FF0000"/>
                </a:solidFill>
              </a:rPr>
              <a:t>		}</a:t>
            </a:r>
          </a:p>
          <a:p>
            <a:pPr marL="1828800" lvl="4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endParaRPr lang="es-CL" dirty="0">
              <a:solidFill>
                <a:srgbClr val="FF0000"/>
              </a:solidFill>
            </a:endParaRPr>
          </a:p>
          <a:p>
            <a:endParaRPr lang="es-CL" dirty="0">
              <a:solidFill>
                <a:srgbClr val="FF0000"/>
              </a:solidFill>
            </a:endParaRPr>
          </a:p>
          <a:p>
            <a:endParaRPr lang="es-CL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5B8B30-285B-4D82-9FD6-391B2F3D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03" y="4841657"/>
            <a:ext cx="2158061" cy="19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Bucle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54644"/>
            <a:ext cx="8534400" cy="3615267"/>
          </a:xfrm>
        </p:spPr>
        <p:txBody>
          <a:bodyPr/>
          <a:lstStyle/>
          <a:p>
            <a:r>
              <a:rPr lang="es-CL" dirty="0"/>
              <a:t>Es una instrucciones que repite un conjunto de instrucciones mientras se cumpla una condición, esta condición tiende a ser mientras una variable sea menor a otro valor</a:t>
            </a:r>
          </a:p>
          <a:p>
            <a:r>
              <a:rPr lang="es-CL" dirty="0"/>
              <a:t>Suele ser útil cuando sabemos la cantidad de veces que repetiremos el conjunto de instrucciones</a:t>
            </a:r>
          </a:p>
          <a:p>
            <a:r>
              <a:rPr lang="es-CL" dirty="0"/>
              <a:t>Formato:</a:t>
            </a:r>
          </a:p>
          <a:p>
            <a:pPr marL="1828800" lvl="4" indent="0">
              <a:buNone/>
            </a:pPr>
            <a:r>
              <a:rPr lang="es-CL" dirty="0" err="1">
                <a:solidFill>
                  <a:srgbClr val="FF0000"/>
                </a:solidFill>
              </a:rPr>
              <a:t>for</a:t>
            </a:r>
            <a:r>
              <a:rPr lang="es-CL" dirty="0">
                <a:solidFill>
                  <a:srgbClr val="FF0000"/>
                </a:solidFill>
              </a:rPr>
              <a:t> (</a:t>
            </a:r>
            <a:r>
              <a:rPr lang="es-CL" dirty="0" err="1">
                <a:solidFill>
                  <a:srgbClr val="FFFF00"/>
                </a:solidFill>
              </a:rPr>
              <a:t>int</a:t>
            </a:r>
            <a:r>
              <a:rPr lang="es-CL" dirty="0">
                <a:solidFill>
                  <a:srgbClr val="FFFF00"/>
                </a:solidFill>
              </a:rPr>
              <a:t> </a:t>
            </a:r>
            <a:r>
              <a:rPr lang="es-CL" dirty="0" err="1">
                <a:solidFill>
                  <a:srgbClr val="FFFF00"/>
                </a:solidFill>
              </a:rPr>
              <a:t>nombre_variable</a:t>
            </a:r>
            <a:r>
              <a:rPr lang="es-CL" dirty="0">
                <a:solidFill>
                  <a:srgbClr val="FFFF00"/>
                </a:solidFill>
              </a:rPr>
              <a:t> = valor</a:t>
            </a:r>
            <a:r>
              <a:rPr lang="es-CL" dirty="0">
                <a:solidFill>
                  <a:srgbClr val="FF0000"/>
                </a:solidFill>
              </a:rPr>
              <a:t>; </a:t>
            </a:r>
            <a:r>
              <a:rPr lang="es-CL" dirty="0">
                <a:solidFill>
                  <a:srgbClr val="92D050"/>
                </a:solidFill>
              </a:rPr>
              <a:t>condición;</a:t>
            </a:r>
            <a:r>
              <a:rPr lang="es-CL" dirty="0">
                <a:solidFill>
                  <a:srgbClr val="FF0000"/>
                </a:solidFill>
              </a:rPr>
              <a:t> </a:t>
            </a:r>
            <a:r>
              <a:rPr lang="es-CL" dirty="0">
                <a:solidFill>
                  <a:srgbClr val="0070C0"/>
                </a:solidFill>
              </a:rPr>
              <a:t>cuanto aumenta la varíale</a:t>
            </a:r>
            <a:r>
              <a:rPr lang="es-CL" dirty="0">
                <a:solidFill>
                  <a:srgbClr val="FF0000"/>
                </a:solidFill>
              </a:rPr>
              <a:t>){</a:t>
            </a:r>
          </a:p>
          <a:p>
            <a:pPr marL="1828800" lvl="4" indent="0">
              <a:buNone/>
            </a:pPr>
            <a:r>
              <a:rPr lang="es-CL" dirty="0">
                <a:solidFill>
                  <a:srgbClr val="FF0000"/>
                </a:solidFill>
              </a:rPr>
              <a:t>	conjunto de instrucciones a repetir</a:t>
            </a:r>
          </a:p>
          <a:p>
            <a:pPr marL="1828800" lvl="4" indent="0">
              <a:buNone/>
            </a:pPr>
            <a:r>
              <a:rPr lang="es-CL" dirty="0">
                <a:solidFill>
                  <a:srgbClr val="FF0000"/>
                </a:solidFill>
              </a:rPr>
              <a:t>}</a:t>
            </a:r>
          </a:p>
          <a:p>
            <a:pPr marL="1828800" lvl="4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endParaRPr lang="es-CL" dirty="0">
              <a:solidFill>
                <a:srgbClr val="FF0000"/>
              </a:solidFill>
            </a:endParaRPr>
          </a:p>
          <a:p>
            <a:endParaRPr lang="es-CL" dirty="0">
              <a:solidFill>
                <a:srgbClr val="FF0000"/>
              </a:solidFill>
            </a:endParaRPr>
          </a:p>
          <a:p>
            <a:endParaRPr lang="es-CL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CF4148-8460-4809-81BB-A87CEE685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89" y="4952033"/>
            <a:ext cx="4061984" cy="18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06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481650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Es la forma de comprimir un conjunto de instrucciones, asociando a una nueva sentencia</a:t>
            </a:r>
          </a:p>
          <a:p>
            <a:r>
              <a:rPr lang="es-CL" dirty="0"/>
              <a:t>Para usar esta nueva sentencia debe usarse el nombre de la función el alguna parte del código</a:t>
            </a:r>
          </a:p>
          <a:p>
            <a:r>
              <a:rPr lang="es-CL" dirty="0"/>
              <a:t>Formato:</a:t>
            </a:r>
          </a:p>
          <a:p>
            <a:pPr marL="457200" lvl="1" indent="0">
              <a:buNone/>
            </a:pPr>
            <a:r>
              <a:rPr lang="es-CL" dirty="0"/>
              <a:t>		</a:t>
            </a:r>
            <a:r>
              <a:rPr lang="es-CL" dirty="0" err="1">
                <a:solidFill>
                  <a:srgbClr val="92D050"/>
                </a:solidFill>
              </a:rPr>
              <a:t>tipo_retorno</a:t>
            </a:r>
            <a:r>
              <a:rPr lang="es-CL" dirty="0">
                <a:solidFill>
                  <a:srgbClr val="92D050"/>
                </a:solidFill>
              </a:rPr>
              <a:t> </a:t>
            </a:r>
            <a:r>
              <a:rPr lang="es-CL" dirty="0" err="1">
                <a:solidFill>
                  <a:srgbClr val="FF0000"/>
                </a:solidFill>
              </a:rPr>
              <a:t>nombre_función</a:t>
            </a:r>
            <a:r>
              <a:rPr lang="es-CL" dirty="0"/>
              <a:t>(</a:t>
            </a:r>
            <a:r>
              <a:rPr lang="es-CL" dirty="0">
                <a:solidFill>
                  <a:srgbClr val="7030A0"/>
                </a:solidFill>
              </a:rPr>
              <a:t>p1,p2,…..,</a:t>
            </a:r>
            <a:r>
              <a:rPr lang="es-CL" dirty="0" err="1">
                <a:solidFill>
                  <a:srgbClr val="7030A0"/>
                </a:solidFill>
              </a:rPr>
              <a:t>pn</a:t>
            </a:r>
            <a:r>
              <a:rPr lang="es-CL" dirty="0"/>
              <a:t>){</a:t>
            </a:r>
          </a:p>
          <a:p>
            <a:pPr marL="457200" lvl="1" indent="0">
              <a:buNone/>
            </a:pPr>
            <a:r>
              <a:rPr lang="es-CL" dirty="0"/>
              <a:t>			instrucciones comprimidas</a:t>
            </a:r>
          </a:p>
          <a:p>
            <a:pPr marL="457200" lvl="1" indent="0">
              <a:buNone/>
            </a:pPr>
            <a:r>
              <a:rPr lang="es-CL" dirty="0"/>
              <a:t>			</a:t>
            </a:r>
            <a:r>
              <a:rPr lang="es-CL" dirty="0" err="1">
                <a:solidFill>
                  <a:srgbClr val="FFFF00"/>
                </a:solidFill>
              </a:rPr>
              <a:t>return</a:t>
            </a:r>
            <a:r>
              <a:rPr lang="es-CL" dirty="0"/>
              <a:t> </a:t>
            </a:r>
            <a:r>
              <a:rPr lang="es-CL" dirty="0" err="1"/>
              <a:t>variable_a_retornar</a:t>
            </a:r>
            <a:endParaRPr lang="es-CL" dirty="0"/>
          </a:p>
          <a:p>
            <a:pPr marL="457200" lvl="1" indent="0">
              <a:buNone/>
            </a:pPr>
            <a:r>
              <a:rPr lang="es-CL" dirty="0"/>
              <a:t>		}</a:t>
            </a:r>
          </a:p>
          <a:p>
            <a:pPr marL="457200" lvl="1" indent="0">
              <a:buNone/>
            </a:pPr>
            <a:r>
              <a:rPr lang="es-CL" dirty="0" err="1">
                <a:solidFill>
                  <a:srgbClr val="7030A0"/>
                </a:solidFill>
              </a:rPr>
              <a:t>Pn</a:t>
            </a:r>
            <a:r>
              <a:rPr lang="es-CL" dirty="0"/>
              <a:t> = son los parámetros que recibe la función, es decir variables, cada una con un tipo de variable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88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Funciones tipo de retorno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564029"/>
            <a:ext cx="8534400" cy="3615267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s-CL" dirty="0"/>
              <a:t>		</a:t>
            </a:r>
            <a:r>
              <a:rPr lang="es-CL" sz="2400" i="1" dirty="0" err="1">
                <a:solidFill>
                  <a:srgbClr val="92D050"/>
                </a:solidFill>
              </a:rPr>
              <a:t>tipo_retorno</a:t>
            </a:r>
            <a:r>
              <a:rPr lang="es-CL" sz="2400" i="1" dirty="0">
                <a:solidFill>
                  <a:srgbClr val="92D050"/>
                </a:solidFill>
              </a:rPr>
              <a:t> </a:t>
            </a:r>
            <a:r>
              <a:rPr lang="es-CL" sz="2400" i="1" dirty="0" err="1">
                <a:solidFill>
                  <a:srgbClr val="FF0000"/>
                </a:solidFill>
              </a:rPr>
              <a:t>nombre_función</a:t>
            </a:r>
            <a:r>
              <a:rPr lang="es-CL" sz="2400" i="1" dirty="0"/>
              <a:t>(</a:t>
            </a:r>
            <a:r>
              <a:rPr lang="es-CL" sz="2400" i="1" dirty="0">
                <a:solidFill>
                  <a:srgbClr val="7030A0"/>
                </a:solidFill>
              </a:rPr>
              <a:t>p1,p2,…..,</a:t>
            </a:r>
            <a:r>
              <a:rPr lang="es-CL" sz="2400" i="1" dirty="0" err="1">
                <a:solidFill>
                  <a:srgbClr val="7030A0"/>
                </a:solidFill>
              </a:rPr>
              <a:t>pn</a:t>
            </a:r>
            <a:r>
              <a:rPr lang="es-CL" sz="2400" i="1" dirty="0"/>
              <a:t>){</a:t>
            </a:r>
          </a:p>
          <a:p>
            <a:pPr marL="457200" lvl="1" indent="0">
              <a:buNone/>
            </a:pPr>
            <a:r>
              <a:rPr lang="es-CL" sz="2400" i="1" dirty="0"/>
              <a:t>			instrucciones comprimidas</a:t>
            </a:r>
          </a:p>
          <a:p>
            <a:pPr marL="457200" lvl="1" indent="0">
              <a:buNone/>
            </a:pPr>
            <a:r>
              <a:rPr lang="es-CL" sz="2400" i="1" dirty="0"/>
              <a:t>		}</a:t>
            </a:r>
          </a:p>
          <a:p>
            <a:pPr marL="457200" lvl="1" indent="0">
              <a:buNone/>
            </a:pPr>
            <a:r>
              <a:rPr lang="es-CL" dirty="0" err="1">
                <a:solidFill>
                  <a:srgbClr val="7030A0"/>
                </a:solidFill>
              </a:rPr>
              <a:t>Pn</a:t>
            </a:r>
            <a:r>
              <a:rPr lang="es-CL" dirty="0"/>
              <a:t> = son los parámetros que recibe la función, es decir variables, cada una con un tipo de variable</a:t>
            </a:r>
          </a:p>
          <a:p>
            <a:pPr marL="457200" lvl="1" indent="0">
              <a:buNone/>
            </a:pPr>
            <a:r>
              <a:rPr lang="es-CL" dirty="0"/>
              <a:t>Tipos de retorno:</a:t>
            </a:r>
          </a:p>
          <a:p>
            <a:pPr lvl="1"/>
            <a:r>
              <a:rPr lang="es-CL" dirty="0" err="1">
                <a:solidFill>
                  <a:srgbClr val="FFFF00"/>
                </a:solidFill>
              </a:rPr>
              <a:t>Void</a:t>
            </a:r>
            <a:r>
              <a:rPr lang="es-CL" dirty="0">
                <a:solidFill>
                  <a:srgbClr val="FFFF00"/>
                </a:solidFill>
              </a:rPr>
              <a:t>   -&gt; no se regresa ninguna variable </a:t>
            </a:r>
          </a:p>
          <a:p>
            <a:pPr lvl="1"/>
            <a:r>
              <a:rPr lang="es-CL" dirty="0" err="1"/>
              <a:t>Int</a:t>
            </a:r>
            <a:r>
              <a:rPr lang="es-CL" dirty="0"/>
              <a:t>       -&gt; se regresa una variable entera </a:t>
            </a:r>
          </a:p>
          <a:p>
            <a:pPr lvl="1"/>
            <a:r>
              <a:rPr lang="es-CL" dirty="0" err="1"/>
              <a:t>Float</a:t>
            </a:r>
            <a:r>
              <a:rPr lang="es-CL" dirty="0"/>
              <a:t>  -&gt; se regresa una variable </a:t>
            </a:r>
            <a:r>
              <a:rPr lang="es-CL" dirty="0" err="1"/>
              <a:t>float</a:t>
            </a:r>
            <a:endParaRPr lang="es-CL" dirty="0"/>
          </a:p>
          <a:p>
            <a:pPr lvl="1"/>
            <a:r>
              <a:rPr lang="es-CL" dirty="0" err="1"/>
              <a:t>Bool</a:t>
            </a:r>
            <a:r>
              <a:rPr lang="es-CL" dirty="0"/>
              <a:t>   -&gt; se regresa una variable true o false</a:t>
            </a:r>
          </a:p>
          <a:p>
            <a:pPr lvl="1"/>
            <a:r>
              <a:rPr lang="es-CL" dirty="0" err="1"/>
              <a:t>Char</a:t>
            </a:r>
            <a:r>
              <a:rPr lang="es-CL" dirty="0"/>
              <a:t>  -&gt; se regresa una carácter</a:t>
            </a:r>
          </a:p>
          <a:p>
            <a:pPr lvl="1"/>
            <a:r>
              <a:rPr lang="es-CL" dirty="0" err="1"/>
              <a:t>String</a:t>
            </a:r>
            <a:r>
              <a:rPr lang="es-CL" dirty="0"/>
              <a:t> -&gt; se regresa varios caracteres</a:t>
            </a:r>
          </a:p>
          <a:p>
            <a:pPr marL="457200" lvl="1" indent="0">
              <a:buNone/>
            </a:pP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104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Funciones 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481650"/>
            <a:ext cx="8534400" cy="3615267"/>
          </a:xfrm>
        </p:spPr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44F321-1506-4C26-893F-8C9A8D0F5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5" y="2512867"/>
            <a:ext cx="3743847" cy="33342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FD4FE0-9E8A-474E-842B-3B8FCE568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12" y="2464991"/>
            <a:ext cx="4010585" cy="364858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8790755-6956-45F8-B2DC-0FDA6FCD94E2}"/>
              </a:ext>
            </a:extLst>
          </p:cNvPr>
          <p:cNvSpPr txBox="1"/>
          <p:nvPr/>
        </p:nvSpPr>
        <p:spPr>
          <a:xfrm>
            <a:off x="2330837" y="191941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Forma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A5D025-EBE1-48EF-9042-C25C34D83A92}"/>
              </a:ext>
            </a:extLst>
          </p:cNvPr>
          <p:cNvSpPr txBox="1"/>
          <p:nvPr/>
        </p:nvSpPr>
        <p:spPr>
          <a:xfrm>
            <a:off x="8064843" y="190003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Forma 2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E06CB12-C358-4D81-A9CF-A859B9DA0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77" y="3218940"/>
            <a:ext cx="607204" cy="42012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664289A-3FE7-4DF8-ADA4-73A77433DC61}"/>
              </a:ext>
            </a:extLst>
          </p:cNvPr>
          <p:cNvSpPr txBox="1"/>
          <p:nvPr/>
        </p:nvSpPr>
        <p:spPr>
          <a:xfrm>
            <a:off x="5458339" y="320228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Prototipo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7DB730-AEDF-4B15-BD92-ACB4B54C5B6F}"/>
              </a:ext>
            </a:extLst>
          </p:cNvPr>
          <p:cNvSpPr txBox="1"/>
          <p:nvPr/>
        </p:nvSpPr>
        <p:spPr>
          <a:xfrm>
            <a:off x="5131286" y="4941776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Declaración</a:t>
            </a:r>
          </a:p>
          <a:p>
            <a:pPr algn="ctr"/>
            <a:r>
              <a:rPr lang="es-CL" dirty="0"/>
              <a:t>función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0B8B563-831F-49E2-BD42-105127C66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92" y="5085528"/>
            <a:ext cx="518620" cy="3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Editores recomendados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95833"/>
            <a:ext cx="8534400" cy="3615267"/>
          </a:xfrm>
        </p:spPr>
        <p:txBody>
          <a:bodyPr/>
          <a:lstStyle/>
          <a:p>
            <a:r>
              <a:rPr lang="es-CL" dirty="0"/>
              <a:t>Dev </a:t>
            </a:r>
            <a:r>
              <a:rPr lang="es-CL" dirty="0" err="1"/>
              <a:t>c++</a:t>
            </a:r>
            <a:r>
              <a:rPr lang="es-CL" dirty="0"/>
              <a:t> y visual </a:t>
            </a:r>
            <a:r>
              <a:rPr lang="es-CL" dirty="0" err="1"/>
              <a:t>studio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Dev </a:t>
            </a:r>
            <a:r>
              <a:rPr lang="es-CL" dirty="0" err="1"/>
              <a:t>c++</a:t>
            </a:r>
            <a:r>
              <a:rPr lang="es-CL" dirty="0"/>
              <a:t>: https://sourceforge.net/projects/orwelldevcpp/</a:t>
            </a:r>
          </a:p>
          <a:p>
            <a:r>
              <a:rPr lang="es-CL" dirty="0"/>
              <a:t>Visual </a:t>
            </a:r>
            <a:r>
              <a:rPr lang="es-CL" dirty="0" err="1"/>
              <a:t>studio</a:t>
            </a:r>
            <a:r>
              <a:rPr lang="es-CL" dirty="0"/>
              <a:t>: https://visualstudio.microsoft.com/es/downloads/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63BD86-6592-4424-A693-69FB1BF0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59" y="3429000"/>
            <a:ext cx="1538416" cy="15384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204B7C-D9CF-4CE4-B1FF-4C05811D2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84442"/>
            <a:ext cx="1538416" cy="15384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08B325-EBE7-4846-A7C5-A26BD65C9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75" y="3773555"/>
            <a:ext cx="1387777" cy="9601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30031B3-A864-42CE-B723-82E9502E52C1}"/>
              </a:ext>
            </a:extLst>
          </p:cNvPr>
          <p:cNvSpPr txBox="1"/>
          <p:nvPr/>
        </p:nvSpPr>
        <p:spPr>
          <a:xfrm>
            <a:off x="4098337" y="3781328"/>
            <a:ext cx="1997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-Trabajar con</a:t>
            </a:r>
          </a:p>
          <a:p>
            <a:r>
              <a:rPr lang="es-CL" dirty="0"/>
              <a:t>Varios archivos</a:t>
            </a:r>
          </a:p>
          <a:p>
            <a:r>
              <a:rPr lang="es-CL" dirty="0"/>
              <a:t>-Compilar varios</a:t>
            </a:r>
          </a:p>
          <a:p>
            <a:r>
              <a:rPr lang="es-CL" dirty="0"/>
              <a:t>archivos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D7DA146-30AD-46B9-9127-028F92B44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517" y="3773554"/>
            <a:ext cx="1387777" cy="96019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69B2F79-016F-4249-94E4-83E5D6000842}"/>
              </a:ext>
            </a:extLst>
          </p:cNvPr>
          <p:cNvSpPr txBox="1"/>
          <p:nvPr/>
        </p:nvSpPr>
        <p:spPr>
          <a:xfrm>
            <a:off x="8992743" y="3930484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-Auto completado</a:t>
            </a:r>
          </a:p>
          <a:p>
            <a:r>
              <a:rPr lang="es-CL" dirty="0"/>
              <a:t>-contracción de sentencias</a:t>
            </a:r>
          </a:p>
        </p:txBody>
      </p:sp>
    </p:spTree>
    <p:extLst>
      <p:ext uri="{BB962C8B-B14F-4D97-AF65-F5344CB8AC3E}">
        <p14:creationId xmlns:p14="http://schemas.microsoft.com/office/powerpoint/2010/main" val="12696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Funciones 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481650"/>
            <a:ext cx="8534400" cy="3615267"/>
          </a:xfrm>
        </p:spPr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790755-6956-45F8-B2DC-0FDA6FCD94E2}"/>
              </a:ext>
            </a:extLst>
          </p:cNvPr>
          <p:cNvSpPr txBox="1"/>
          <p:nvPr/>
        </p:nvSpPr>
        <p:spPr>
          <a:xfrm>
            <a:off x="2330837" y="191941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Forma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A5D025-EBE1-48EF-9042-C25C34D83A92}"/>
              </a:ext>
            </a:extLst>
          </p:cNvPr>
          <p:cNvSpPr txBox="1"/>
          <p:nvPr/>
        </p:nvSpPr>
        <p:spPr>
          <a:xfrm>
            <a:off x="8064843" y="190003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Forma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5D1330-FBA2-450D-BF2C-9DB1CFF56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9" y="2481650"/>
            <a:ext cx="3972479" cy="312463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DFE6BC-E761-421F-9356-4CCED67C0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41" y="2462265"/>
            <a:ext cx="405821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4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0F9A2-7E70-4DA5-9167-17573F6D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8413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Programa básico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3DB917-69A3-40ED-8183-683C90C2F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52" y="2297201"/>
            <a:ext cx="5072802" cy="2011187"/>
          </a:xfrm>
        </p:spPr>
      </p:pic>
    </p:spTree>
    <p:extLst>
      <p:ext uri="{BB962C8B-B14F-4D97-AF65-F5344CB8AC3E}">
        <p14:creationId xmlns:p14="http://schemas.microsoft.com/office/powerpoint/2010/main" val="133552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Extensión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086233"/>
            <a:ext cx="8534400" cy="3615267"/>
          </a:xfrm>
        </p:spPr>
        <p:txBody>
          <a:bodyPr/>
          <a:lstStyle/>
          <a:p>
            <a:r>
              <a:rPr lang="es-CL" dirty="0"/>
              <a:t>Para guardar un programa en C++ debe hacerse con la extensión “</a:t>
            </a:r>
            <a:r>
              <a:rPr lang="es-CL" dirty="0" err="1"/>
              <a:t>cpp</a:t>
            </a:r>
            <a:r>
              <a:rPr lang="es-CL" dirty="0"/>
              <a:t>”, es decir </a:t>
            </a:r>
            <a:r>
              <a:rPr lang="es-CL" dirty="0">
                <a:solidFill>
                  <a:srgbClr val="FF0000"/>
                </a:solidFill>
              </a:rPr>
              <a:t>nombre_archivo.cpp</a:t>
            </a:r>
          </a:p>
          <a:p>
            <a:r>
              <a:rPr lang="es-CL" dirty="0"/>
              <a:t>Ejemplos</a:t>
            </a:r>
          </a:p>
          <a:p>
            <a:r>
              <a:rPr lang="es-CL" dirty="0"/>
              <a:t>Trabajo.cpp</a:t>
            </a:r>
          </a:p>
          <a:p>
            <a:r>
              <a:rPr lang="es-CL" dirty="0"/>
              <a:t>Suma.cpp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2914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compilación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086233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s-CL" dirty="0"/>
              <a:t>Estando en el mismo directorio o ubicación del programa debemos ingresar la siguiente línea de comando: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>
                <a:solidFill>
                  <a:srgbClr val="FF0000"/>
                </a:solidFill>
              </a:rPr>
              <a:t>g++ nombre_programa.cpp –o </a:t>
            </a:r>
            <a:r>
              <a:rPr lang="es-CL" dirty="0" err="1">
                <a:solidFill>
                  <a:srgbClr val="FF0000"/>
                </a:solidFill>
              </a:rPr>
              <a:t>nombre_ejecutable</a:t>
            </a:r>
            <a:endParaRPr lang="es-C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L" dirty="0"/>
              <a:t>								o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>
                <a:solidFill>
                  <a:srgbClr val="FF0000"/>
                </a:solidFill>
              </a:rPr>
              <a:t>g++ nombre_programa.cpp –o nombre_ejecutable.exe</a:t>
            </a:r>
          </a:p>
          <a:p>
            <a:pPr marL="0" indent="0">
              <a:buNone/>
            </a:pPr>
            <a:r>
              <a:rPr lang="es-CL" dirty="0"/>
              <a:t>Ejemplo:</a:t>
            </a:r>
          </a:p>
          <a:p>
            <a:pPr marL="0" indent="0">
              <a:buNone/>
            </a:pPr>
            <a:r>
              <a:rPr lang="es-CL" dirty="0"/>
              <a:t>	g++ básico.cpp –o ejecutable</a:t>
            </a:r>
          </a:p>
          <a:p>
            <a:pPr marL="0" indent="0">
              <a:buNone/>
            </a:pPr>
            <a:r>
              <a:rPr lang="es-CL" dirty="0"/>
              <a:t>					o</a:t>
            </a:r>
          </a:p>
          <a:p>
            <a:pPr marL="0" indent="0">
              <a:buNone/>
            </a:pPr>
            <a:r>
              <a:rPr lang="es-CL" dirty="0"/>
              <a:t>	g++ básico.cpp –o ejecuable.exe</a:t>
            </a:r>
          </a:p>
          <a:p>
            <a:pPr marL="0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92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13456"/>
            <a:ext cx="8534400" cy="3615267"/>
          </a:xfrm>
        </p:spPr>
        <p:txBody>
          <a:bodyPr/>
          <a:lstStyle/>
          <a:p>
            <a:r>
              <a:rPr lang="es-CL" dirty="0"/>
              <a:t>Son espacio en memoria que almacenan valores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7257D-E1A7-4CA8-BB07-F2E09959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39" y="3278487"/>
            <a:ext cx="7327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Declaración de 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13456"/>
            <a:ext cx="8534400" cy="3615267"/>
          </a:xfrm>
        </p:spPr>
        <p:txBody>
          <a:bodyPr/>
          <a:lstStyle/>
          <a:p>
            <a:r>
              <a:rPr lang="es-CL" dirty="0"/>
              <a:t>Es cuando se reserva el espacio en memoria para una variable pero aun no almacena un valor</a:t>
            </a:r>
          </a:p>
          <a:p>
            <a:r>
              <a:rPr lang="es-CL" dirty="0"/>
              <a:t>Formato:</a:t>
            </a:r>
          </a:p>
          <a:p>
            <a:pPr marL="0" indent="0">
              <a:buNone/>
            </a:pPr>
            <a:r>
              <a:rPr lang="es-CL" dirty="0"/>
              <a:t>			</a:t>
            </a:r>
            <a:r>
              <a:rPr lang="es-CL" dirty="0" err="1">
                <a:solidFill>
                  <a:srgbClr val="92D050"/>
                </a:solidFill>
              </a:rPr>
              <a:t>Tipo_variable</a:t>
            </a:r>
            <a:r>
              <a:rPr lang="es-CL" dirty="0">
                <a:solidFill>
                  <a:srgbClr val="92D050"/>
                </a:solidFill>
              </a:rPr>
              <a:t>  </a:t>
            </a:r>
            <a:r>
              <a:rPr lang="es-CL" dirty="0" err="1">
                <a:solidFill>
                  <a:srgbClr val="FF0000"/>
                </a:solidFill>
              </a:rPr>
              <a:t>nombre_variable</a:t>
            </a:r>
            <a:endParaRPr lang="es-C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L" dirty="0"/>
              <a:t>Ejemplos:</a:t>
            </a:r>
          </a:p>
          <a:p>
            <a:pPr marL="0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CBA913-ADDC-4E2D-90F9-989778403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3" y="3951330"/>
            <a:ext cx="3286584" cy="18385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07792F-CB1B-4AF2-9A5C-68673DA4F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38" y="3951330"/>
            <a:ext cx="321037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2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DC19-EC57-4EB1-9DA7-FFC354E7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211894"/>
            <a:ext cx="8534400" cy="1507067"/>
          </a:xfrm>
        </p:spPr>
        <p:txBody>
          <a:bodyPr/>
          <a:lstStyle/>
          <a:p>
            <a:pPr algn="ctr"/>
            <a:r>
              <a:rPr lang="es-CL" dirty="0"/>
              <a:t>Inicialización de 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53541-FB60-4846-BDAD-415169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63" y="2613456"/>
            <a:ext cx="8534400" cy="3615267"/>
          </a:xfrm>
        </p:spPr>
        <p:txBody>
          <a:bodyPr/>
          <a:lstStyle/>
          <a:p>
            <a:r>
              <a:rPr lang="es-CL" dirty="0"/>
              <a:t>Es cuando se le asigna una valor a una variable ya reservada en el sistema</a:t>
            </a:r>
          </a:p>
          <a:p>
            <a:r>
              <a:rPr lang="es-CL" dirty="0"/>
              <a:t>Formato:</a:t>
            </a:r>
          </a:p>
          <a:p>
            <a:pPr marL="0" indent="0">
              <a:buNone/>
            </a:pPr>
            <a:r>
              <a:rPr lang="es-CL" dirty="0"/>
              <a:t>			</a:t>
            </a:r>
            <a:r>
              <a:rPr lang="es-CL" dirty="0" err="1">
                <a:solidFill>
                  <a:srgbClr val="92D050"/>
                </a:solidFill>
              </a:rPr>
              <a:t>Nombre_variable</a:t>
            </a:r>
            <a:r>
              <a:rPr lang="es-CL" dirty="0">
                <a:solidFill>
                  <a:srgbClr val="92D050"/>
                </a:solidFill>
              </a:rPr>
              <a:t> </a:t>
            </a:r>
            <a:r>
              <a:rPr lang="es-CL" dirty="0">
                <a:solidFill>
                  <a:srgbClr val="FFC000"/>
                </a:solidFill>
              </a:rPr>
              <a:t>=</a:t>
            </a:r>
            <a:r>
              <a:rPr lang="es-CL" dirty="0">
                <a:solidFill>
                  <a:srgbClr val="92D050"/>
                </a:solidFill>
              </a:rPr>
              <a:t> </a:t>
            </a:r>
            <a:r>
              <a:rPr lang="es-CL" dirty="0" err="1">
                <a:solidFill>
                  <a:srgbClr val="FF0000"/>
                </a:solidFill>
              </a:rPr>
              <a:t>valor_variable</a:t>
            </a:r>
            <a:endParaRPr lang="es-C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L" dirty="0"/>
              <a:t>Ejemplos:</a:t>
            </a:r>
          </a:p>
          <a:p>
            <a:pPr marL="0" indent="0">
              <a:buNone/>
            </a:pPr>
            <a:endParaRPr lang="es-CL" dirty="0">
              <a:solidFill>
                <a:srgbClr val="FF0000"/>
              </a:solidFill>
            </a:endParaRP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81216B-5F85-4FBA-8B17-0C43B489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09" y="4182972"/>
            <a:ext cx="2305372" cy="6668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B1D9C9-CA75-412C-9A11-FE2311370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24" y="4163919"/>
            <a:ext cx="269595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6948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834</TotalTime>
  <Words>946</Words>
  <Application>Microsoft Office PowerPoint</Application>
  <PresentationFormat>Panorámica</PresentationFormat>
  <Paragraphs>211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Century Gothic</vt:lpstr>
      <vt:lpstr>Wingdings 3</vt:lpstr>
      <vt:lpstr>Sector</vt:lpstr>
      <vt:lpstr>C++</vt:lpstr>
      <vt:lpstr>Guía rápida</vt:lpstr>
      <vt:lpstr>Editores recomendados</vt:lpstr>
      <vt:lpstr>Programa básico</vt:lpstr>
      <vt:lpstr>Extensión programa</vt:lpstr>
      <vt:lpstr>compilación programa</vt:lpstr>
      <vt:lpstr>Variables</vt:lpstr>
      <vt:lpstr>Declaración de variable</vt:lpstr>
      <vt:lpstr>Inicialización de variable</vt:lpstr>
      <vt:lpstr>Declaración e inicialización</vt:lpstr>
      <vt:lpstr>Print</vt:lpstr>
      <vt:lpstr>Print forma 1</vt:lpstr>
      <vt:lpstr>Print forma 2</vt:lpstr>
      <vt:lpstr>Print</vt:lpstr>
      <vt:lpstr>Entrada por teclado</vt:lpstr>
      <vt:lpstr>Ejemplos Cin char</vt:lpstr>
      <vt:lpstr>Ejemplos Cin string</vt:lpstr>
      <vt:lpstr>Ejemplos Cin float</vt:lpstr>
      <vt:lpstr>Entrada por teclado</vt:lpstr>
      <vt:lpstr>Condicionales</vt:lpstr>
      <vt:lpstr>Condicional if</vt:lpstr>
      <vt:lpstr>Condicional if-else</vt:lpstr>
      <vt:lpstr>Condicional switch</vt:lpstr>
      <vt:lpstr>Bucles</vt:lpstr>
      <vt:lpstr>Bucle while</vt:lpstr>
      <vt:lpstr>Bucle for</vt:lpstr>
      <vt:lpstr>Funciones</vt:lpstr>
      <vt:lpstr>Funciones tipo de retorno</vt:lpstr>
      <vt:lpstr>Funciones ejemplos</vt:lpstr>
      <vt:lpstr>Funciones 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ricardo vergara</dc:creator>
  <cp:lastModifiedBy>ricardo vergara</cp:lastModifiedBy>
  <cp:revision>30</cp:revision>
  <dcterms:created xsi:type="dcterms:W3CDTF">2020-10-22T20:09:40Z</dcterms:created>
  <dcterms:modified xsi:type="dcterms:W3CDTF">2020-10-23T16:33:34Z</dcterms:modified>
</cp:coreProperties>
</file>