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7482" autoAdjust="0"/>
  </p:normalViewPr>
  <p:slideViewPr>
    <p:cSldViewPr snapToGrid="0">
      <p:cViewPr varScale="1">
        <p:scale>
          <a:sx n="70" d="100"/>
          <a:sy n="70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15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6B10-8B02-4913-ADE8-D0FF6BF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Interpolación de </a:t>
            </a:r>
            <a:r>
              <a:rPr lang="es-MX" dirty="0" err="1"/>
              <a:t>Langrange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B8C87-7844-4636-9D78-8F95B42DF753}"/>
                  </a:ext>
                </a:extLst>
              </p:cNvPr>
              <p:cNvSpPr txBox="1"/>
              <p:nvPr/>
            </p:nvSpPr>
            <p:spPr>
              <a:xfrm>
                <a:off x="3300046" y="2475711"/>
                <a:ext cx="5591907" cy="2451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sz="4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nary>
                            <m:naryPr>
                              <m:chr m:val="∏"/>
                              <m:ctrlP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!=</m:t>
                                  </m:r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4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sz="4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4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MX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s-MX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L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B8C87-7844-4636-9D78-8F95B42DF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46" y="2475711"/>
                <a:ext cx="5591907" cy="2451890"/>
              </a:xfrm>
              <a:prstGeom prst="rect">
                <a:avLst/>
              </a:prstGeom>
              <a:blipFill>
                <a:blip r:embed="rId2"/>
                <a:stretch>
                  <a:fillRect r="-108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0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8968-8FE2-47DF-AF1C-A904D7F9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745A5-86F5-4357-B935-B83B69B18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3880773"/>
              </a:xfrm>
            </p:spPr>
            <p:txBody>
              <a:bodyPr/>
              <a:lstStyle/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MX" b="0" dirty="0"/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745A5-86F5-4357-B935-B83B69B1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388077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B6298-E1F4-4327-A69A-62C82ABF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3642"/>
              </p:ext>
            </p:extLst>
          </p:nvPr>
        </p:nvGraphicFramePr>
        <p:xfrm>
          <a:off x="3736113" y="3240201"/>
          <a:ext cx="41831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85">
                  <a:extLst>
                    <a:ext uri="{9D8B030D-6E8A-4147-A177-3AD203B41FA5}">
                      <a16:colId xmlns:a16="http://schemas.microsoft.com/office/drawing/2014/main" val="1486054431"/>
                    </a:ext>
                  </a:extLst>
                </a:gridCol>
                <a:gridCol w="2091585">
                  <a:extLst>
                    <a:ext uri="{9D8B030D-6E8A-4147-A177-3AD203B41FA5}">
                      <a16:colId xmlns:a16="http://schemas.microsoft.com/office/drawing/2014/main" val="403392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f(x)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2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43864"/>
                  </a:ext>
                </a:extLst>
              </a:tr>
            </a:tbl>
          </a:graphicData>
        </a:graphic>
      </p:graphicFrame>
      <p:sp>
        <p:nvSpPr>
          <p:cNvPr id="5" name="Double Brace 4">
            <a:extLst>
              <a:ext uri="{FF2B5EF4-FFF2-40B4-BE49-F238E27FC236}">
                <a16:creationId xmlns:a16="http://schemas.microsoft.com/office/drawing/2014/main" id="{BFD4B521-6392-46B0-B449-4EC03F6CA91C}"/>
              </a:ext>
            </a:extLst>
          </p:cNvPr>
          <p:cNvSpPr/>
          <p:nvPr/>
        </p:nvSpPr>
        <p:spPr>
          <a:xfrm>
            <a:off x="2917998" y="3041104"/>
            <a:ext cx="5712945" cy="1881554"/>
          </a:xfrm>
          <a:prstGeom prst="bracePair">
            <a:avLst>
              <a:gd name="adj" fmla="val 9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23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34412-9A46-4E15-A829-BF1863657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4233"/>
                <a:ext cx="8596668" cy="4387130"/>
              </a:xfrm>
            </p:spPr>
            <p:txBody>
              <a:bodyPr>
                <a:normAutofit/>
              </a:bodyPr>
              <a:lstStyle/>
              <a:p>
                <a:r>
                  <a:rPr lang="es-MX" sz="2800" b="0" i="1" dirty="0">
                    <a:latin typeface="Cambria Math" panose="02040503050406030204" pitchFamily="18" charset="0"/>
                  </a:rPr>
                  <a:t>K=0</a:t>
                </a:r>
              </a:p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s-MX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28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0 −2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0 −4</m:t>
                            </m:r>
                          </m:den>
                        </m:f>
                      </m:e>
                    </m:d>
                  </m:oMath>
                </a14:m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r>
                  <a:rPr lang="es-MX" sz="2800" b="0" i="1" dirty="0">
                    <a:latin typeface="Cambria Math" panose="02040503050406030204" pitchFamily="18" charset="0"/>
                  </a:rPr>
                  <a:t>K=1</a:t>
                </a:r>
              </a:p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2800" b="0" i="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2 −4</m:t>
                            </m:r>
                          </m:den>
                        </m:f>
                      </m:e>
                    </m:d>
                  </m:oMath>
                </a14:m>
                <a:endParaRPr lang="es-MX" sz="2800" b="0" i="0" dirty="0">
                  <a:latin typeface="Cambria Math" panose="02040503050406030204" pitchFamily="18" charset="0"/>
                </a:endParaRPr>
              </a:p>
              <a:p>
                <a:r>
                  <a:rPr lang="es-MX" sz="2800" b="0" i="1" dirty="0">
                    <a:latin typeface="Cambria Math" panose="02040503050406030204" pitchFamily="18" charset="0"/>
                  </a:rPr>
                  <a:t>K=2</a:t>
                </a:r>
                <a:endParaRPr lang="es-MX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  <m:r>
                      <a:rPr lang="es-MX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4 −0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4 −2</m:t>
                            </m:r>
                          </m:den>
                        </m:f>
                      </m:e>
                    </m:d>
                  </m:oMath>
                </a14:m>
                <a:endParaRPr lang="es-C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34412-9A46-4E15-A829-BF1863657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4233"/>
                <a:ext cx="8596668" cy="4387130"/>
              </a:xfrm>
              <a:blipFill>
                <a:blip r:embed="rId2"/>
                <a:stretch>
                  <a:fillRect l="-851" t="-13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24D497-31C0-439E-AFF1-1C32C638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94054"/>
              </p:ext>
            </p:extLst>
          </p:nvPr>
        </p:nvGraphicFramePr>
        <p:xfrm>
          <a:off x="7177582" y="3106118"/>
          <a:ext cx="27519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985">
                  <a:extLst>
                    <a:ext uri="{9D8B030D-6E8A-4147-A177-3AD203B41FA5}">
                      <a16:colId xmlns:a16="http://schemas.microsoft.com/office/drawing/2014/main" val="1486054431"/>
                    </a:ext>
                  </a:extLst>
                </a:gridCol>
                <a:gridCol w="1375985">
                  <a:extLst>
                    <a:ext uri="{9D8B030D-6E8A-4147-A177-3AD203B41FA5}">
                      <a16:colId xmlns:a16="http://schemas.microsoft.com/office/drawing/2014/main" val="4033927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f(x)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2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4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8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6BDC4-5FDE-4993-8DEF-81C1C4C46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516" y="993371"/>
                <a:ext cx="10549004" cy="57337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0" dirty="0"/>
                  <a:t>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</m:oMath>
                </a14:m>
                <a:endParaRPr lang="es-MX" sz="2400" dirty="0"/>
              </a:p>
              <a:p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/>
                  <a:t>----------------------------------------------------------------------------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 1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/>
                  <a:t>----------------------------------------------------------------------------</a:t>
                </a:r>
              </a:p>
              <a:p>
                <a:r>
                  <a:rPr lang="es-MX" sz="2400" dirty="0"/>
                  <a:t>F(2) =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den>
                        </m:f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d>
                  </m:oMath>
                </a14:m>
                <a:endParaRPr lang="es-MX" sz="2400" dirty="0"/>
              </a:p>
              <a:p>
                <a:r>
                  <a:rPr lang="es-MX" sz="2400" dirty="0"/>
                  <a:t>F(2) =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s-MX" sz="2400" dirty="0"/>
              </a:p>
              <a:p>
                <a:r>
                  <a:rPr lang="es-MX" sz="2400" dirty="0"/>
                  <a:t>F(2) = 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6BDC4-5FDE-4993-8DEF-81C1C4C46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516" y="993371"/>
                <a:ext cx="10549004" cy="5733791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4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03E-110F-45CA-B0E9-F1F55B68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Interpolación de Newton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386874-8A09-4E1D-9945-8E3712F7B650}"/>
                  </a:ext>
                </a:extLst>
              </p:cNvPr>
              <p:cNvSpPr txBox="1"/>
              <p:nvPr/>
            </p:nvSpPr>
            <p:spPr>
              <a:xfrm>
                <a:off x="500842" y="2302625"/>
                <a:ext cx="9392187" cy="196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32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386874-8A09-4E1D-9945-8E3712F7B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2" y="2302625"/>
                <a:ext cx="9392187" cy="1969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FFF-6A47-42A1-9038-275488A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D5A615B-FFD1-465B-9C8F-131FFCBCB5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4994951"/>
                  </p:ext>
                </p:extLst>
              </p:nvPr>
            </p:nvGraphicFramePr>
            <p:xfrm>
              <a:off x="694944" y="2160588"/>
              <a:ext cx="8579231" cy="22333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1718">
                      <a:extLst>
                        <a:ext uri="{9D8B030D-6E8A-4147-A177-3AD203B41FA5}">
                          <a16:colId xmlns:a16="http://schemas.microsoft.com/office/drawing/2014/main" val="3001536022"/>
                        </a:ext>
                      </a:extLst>
                    </a:gridCol>
                    <a:gridCol w="885305">
                      <a:extLst>
                        <a:ext uri="{9D8B030D-6E8A-4147-A177-3AD203B41FA5}">
                          <a16:colId xmlns:a16="http://schemas.microsoft.com/office/drawing/2014/main" val="2359456240"/>
                        </a:ext>
                      </a:extLst>
                    </a:gridCol>
                    <a:gridCol w="2705793">
                      <a:extLst>
                        <a:ext uri="{9D8B030D-6E8A-4147-A177-3AD203B41FA5}">
                          <a16:colId xmlns:a16="http://schemas.microsoft.com/office/drawing/2014/main" val="3407217906"/>
                        </a:ext>
                      </a:extLst>
                    </a:gridCol>
                    <a:gridCol w="4336415">
                      <a:extLst>
                        <a:ext uri="{9D8B030D-6E8A-4147-A177-3AD203B41FA5}">
                          <a16:colId xmlns:a16="http://schemas.microsoft.com/office/drawing/2014/main" val="2890514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F(x)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08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2−0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4−0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7816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5−3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47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1668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D5A615B-FFD1-465B-9C8F-131FFCBCB5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4994951"/>
                  </p:ext>
                </p:extLst>
              </p:nvPr>
            </p:nvGraphicFramePr>
            <p:xfrm>
              <a:off x="694944" y="2160588"/>
              <a:ext cx="8579231" cy="22333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1718">
                      <a:extLst>
                        <a:ext uri="{9D8B030D-6E8A-4147-A177-3AD203B41FA5}">
                          <a16:colId xmlns:a16="http://schemas.microsoft.com/office/drawing/2014/main" val="3001536022"/>
                        </a:ext>
                      </a:extLst>
                    </a:gridCol>
                    <a:gridCol w="885305">
                      <a:extLst>
                        <a:ext uri="{9D8B030D-6E8A-4147-A177-3AD203B41FA5}">
                          <a16:colId xmlns:a16="http://schemas.microsoft.com/office/drawing/2014/main" val="2359456240"/>
                        </a:ext>
                      </a:extLst>
                    </a:gridCol>
                    <a:gridCol w="2705793">
                      <a:extLst>
                        <a:ext uri="{9D8B030D-6E8A-4147-A177-3AD203B41FA5}">
                          <a16:colId xmlns:a16="http://schemas.microsoft.com/office/drawing/2014/main" val="3407217906"/>
                        </a:ext>
                      </a:extLst>
                    </a:gridCol>
                    <a:gridCol w="4336415">
                      <a:extLst>
                        <a:ext uri="{9D8B030D-6E8A-4147-A177-3AD203B41FA5}">
                          <a16:colId xmlns:a16="http://schemas.microsoft.com/office/drawing/2014/main" val="2890514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F(x)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57207" t="-9836" r="-16126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98034" t="-9836" r="-56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08887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57207" t="-46207" r="-161261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98034" t="-46207" r="-562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816634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57207" t="-212000" r="-161261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47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16687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78B2F3-BFC4-473E-89A8-BDD98EDC842B}"/>
                  </a:ext>
                </a:extLst>
              </p:cNvPr>
              <p:cNvSpPr txBox="1"/>
              <p:nvPr/>
            </p:nvSpPr>
            <p:spPr>
              <a:xfrm>
                <a:off x="-575110" y="4925010"/>
                <a:ext cx="98491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78B2F3-BFC4-473E-89A8-BDD98EDC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110" y="4925010"/>
                <a:ext cx="9849111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D359C-4137-4DA7-910C-18FF510C74F8}"/>
                  </a:ext>
                </a:extLst>
              </p:cNvPr>
              <p:cNvSpPr txBox="1"/>
              <p:nvPr/>
            </p:nvSpPr>
            <p:spPr>
              <a:xfrm>
                <a:off x="-575111" y="5332479"/>
                <a:ext cx="98491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D359C-4137-4DA7-910C-18FF510C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111" y="5332479"/>
                <a:ext cx="98491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45A21E-22A3-45B5-B733-5BD9C6A0635E}"/>
                  </a:ext>
                </a:extLst>
              </p:cNvPr>
              <p:cNvSpPr txBox="1"/>
              <p:nvPr/>
            </p:nvSpPr>
            <p:spPr>
              <a:xfrm>
                <a:off x="1156263" y="5696324"/>
                <a:ext cx="6386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45A21E-22A3-45B5-B733-5BD9C6A06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63" y="5696324"/>
                <a:ext cx="63863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56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4FE3872-94CB-4176-93A7-78BE5BE8D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4487089"/>
                  </p:ext>
                </p:extLst>
              </p:nvPr>
            </p:nvGraphicFramePr>
            <p:xfrm>
              <a:off x="822960" y="2254896"/>
              <a:ext cx="8407124" cy="324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668">
                      <a:extLst>
                        <a:ext uri="{9D8B030D-6E8A-4147-A177-3AD203B41FA5}">
                          <a16:colId xmlns:a16="http://schemas.microsoft.com/office/drawing/2014/main" val="2545304557"/>
                        </a:ext>
                      </a:extLst>
                    </a:gridCol>
                    <a:gridCol w="1108941">
                      <a:extLst>
                        <a:ext uri="{9D8B030D-6E8A-4147-A177-3AD203B41FA5}">
                          <a16:colId xmlns:a16="http://schemas.microsoft.com/office/drawing/2014/main" val="1106825505"/>
                        </a:ext>
                      </a:extLst>
                    </a:gridCol>
                    <a:gridCol w="2164611">
                      <a:extLst>
                        <a:ext uri="{9D8B030D-6E8A-4147-A177-3AD203B41FA5}">
                          <a16:colId xmlns:a16="http://schemas.microsoft.com/office/drawing/2014/main" val="1645608705"/>
                        </a:ext>
                      </a:extLst>
                    </a:gridCol>
                    <a:gridCol w="2430969">
                      <a:extLst>
                        <a:ext uri="{9D8B030D-6E8A-4147-A177-3AD203B41FA5}">
                          <a16:colId xmlns:a16="http://schemas.microsoft.com/office/drawing/2014/main" val="888523488"/>
                        </a:ext>
                      </a:extLst>
                    </a:gridCol>
                    <a:gridCol w="2314935">
                      <a:extLst>
                        <a:ext uri="{9D8B030D-6E8A-4147-A177-3AD203B41FA5}">
                          <a16:colId xmlns:a16="http://schemas.microsoft.com/office/drawing/2014/main" val="2077845131"/>
                        </a:ext>
                      </a:extLst>
                    </a:gridCol>
                  </a:tblGrid>
                  <a:tr h="44799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F(x)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/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CL" dirty="0"/>
                                <m:t>,</m:t>
                              </m:r>
                              <m:r>
                                <a:rPr lang="es-MX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,</a:t>
                          </a:r>
                          <a:r>
                            <a:rPr lang="es-MX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L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36303"/>
                      </a:ext>
                    </a:extLst>
                  </a:tr>
                  <a:tr h="73306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2−0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4−0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7−0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7949008"/>
                      </a:ext>
                    </a:extLst>
                  </a:tr>
                  <a:tr h="73758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5−3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7−2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478535"/>
                      </a:ext>
                    </a:extLst>
                  </a:tr>
                  <a:tr h="739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8−5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7−4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s-MX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504337"/>
                      </a:ext>
                    </a:extLst>
                  </a:tr>
                  <a:tr h="43866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7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8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0784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4FE3872-94CB-4176-93A7-78BE5BE8D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4487089"/>
                  </p:ext>
                </p:extLst>
              </p:nvPr>
            </p:nvGraphicFramePr>
            <p:xfrm>
              <a:off x="822960" y="2254896"/>
              <a:ext cx="8407124" cy="3240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668">
                      <a:extLst>
                        <a:ext uri="{9D8B030D-6E8A-4147-A177-3AD203B41FA5}">
                          <a16:colId xmlns:a16="http://schemas.microsoft.com/office/drawing/2014/main" val="2545304557"/>
                        </a:ext>
                      </a:extLst>
                    </a:gridCol>
                    <a:gridCol w="1108941">
                      <a:extLst>
                        <a:ext uri="{9D8B030D-6E8A-4147-A177-3AD203B41FA5}">
                          <a16:colId xmlns:a16="http://schemas.microsoft.com/office/drawing/2014/main" val="1106825505"/>
                        </a:ext>
                      </a:extLst>
                    </a:gridCol>
                    <a:gridCol w="2164611">
                      <a:extLst>
                        <a:ext uri="{9D8B030D-6E8A-4147-A177-3AD203B41FA5}">
                          <a16:colId xmlns:a16="http://schemas.microsoft.com/office/drawing/2014/main" val="1645608705"/>
                        </a:ext>
                      </a:extLst>
                    </a:gridCol>
                    <a:gridCol w="2430969">
                      <a:extLst>
                        <a:ext uri="{9D8B030D-6E8A-4147-A177-3AD203B41FA5}">
                          <a16:colId xmlns:a16="http://schemas.microsoft.com/office/drawing/2014/main" val="888523488"/>
                        </a:ext>
                      </a:extLst>
                    </a:gridCol>
                    <a:gridCol w="2314935">
                      <a:extLst>
                        <a:ext uri="{9D8B030D-6E8A-4147-A177-3AD203B41FA5}">
                          <a16:colId xmlns:a16="http://schemas.microsoft.com/office/drawing/2014/main" val="2077845131"/>
                        </a:ext>
                      </a:extLst>
                    </a:gridCol>
                  </a:tblGrid>
                  <a:tr h="44799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X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F(x)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69859" t="-8108" r="-220563" b="-6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151128" t="-8108" r="-96241" b="-6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263684" t="-8108" r="-1053" b="-6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36303"/>
                      </a:ext>
                    </a:extLst>
                  </a:tr>
                  <a:tr h="73306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C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69859" t="-66667" r="-220563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151128" t="-66667" r="-96241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263684" t="-66667" r="-1053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949008"/>
                      </a:ext>
                    </a:extLst>
                  </a:tr>
                  <a:tr h="88119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69859" t="-137931" r="-220563" b="-13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151128" t="-137931" r="-96241" b="-13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478535"/>
                      </a:ext>
                    </a:extLst>
                  </a:tr>
                  <a:tr h="739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69859" t="-282787" r="-220563" b="-6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504337"/>
                      </a:ext>
                    </a:extLst>
                  </a:tr>
                  <a:tr h="43866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7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8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0784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EC9CE-AC1D-489E-89A4-8F7D0196F4C3}"/>
                  </a:ext>
                </a:extLst>
              </p:cNvPr>
              <p:cNvSpPr txBox="1"/>
              <p:nvPr/>
            </p:nvSpPr>
            <p:spPr>
              <a:xfrm>
                <a:off x="194911" y="5644706"/>
                <a:ext cx="112543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EC9CE-AC1D-489E-89A4-8F7D0196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1" y="5644706"/>
                <a:ext cx="1125433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D34CF4-BB70-480D-8EC8-2B20B326C116}"/>
                  </a:ext>
                </a:extLst>
              </p:cNvPr>
              <p:cNvSpPr txBox="1"/>
              <p:nvPr/>
            </p:nvSpPr>
            <p:spPr>
              <a:xfrm>
                <a:off x="377791" y="6073017"/>
                <a:ext cx="11316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D34CF4-BB70-480D-8EC8-2B20B326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" y="6073017"/>
                <a:ext cx="113169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7E8B32-0670-4BD8-B643-3CEDFE54DAD9}"/>
                  </a:ext>
                </a:extLst>
              </p:cNvPr>
              <p:cNvSpPr txBox="1"/>
              <p:nvPr/>
            </p:nvSpPr>
            <p:spPr>
              <a:xfrm>
                <a:off x="2500162" y="6382170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7E8B32-0670-4BD8-B643-3CEDFE54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62" y="6382170"/>
                <a:ext cx="60976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23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1111</TotalTime>
  <Words>383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Clase 15</vt:lpstr>
      <vt:lpstr>Interpolación de Langrange</vt:lpstr>
      <vt:lpstr>Ejercicio</vt:lpstr>
      <vt:lpstr>PowerPoint Presentation</vt:lpstr>
      <vt:lpstr>PowerPoint Presentation</vt:lpstr>
      <vt:lpstr>Interpolación de Newton</vt:lpstr>
      <vt:lpstr>Ejercicio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59</cp:revision>
  <dcterms:created xsi:type="dcterms:W3CDTF">2020-09-03T15:39:01Z</dcterms:created>
  <dcterms:modified xsi:type="dcterms:W3CDTF">2020-10-26T12:58:08Z</dcterms:modified>
</cp:coreProperties>
</file>