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1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0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7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DCC-0106-466E-B726-ED6ED6A1F936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UD1mNfpus" TargetMode="External"/><Relationship Id="rId2" Type="http://schemas.openxmlformats.org/officeDocument/2006/relationships/hyperlink" Target="https://www.youtube.com/watch?v=2WtqivPA4t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23A-D4E6-4134-BC4C-CFC993B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4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5F8A-8CA6-4389-9A0D-A43D2440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Juan Manuel Cabezas Contardo</a:t>
            </a:r>
          </a:p>
          <a:p>
            <a:r>
              <a:rPr lang="es-CL" dirty="0"/>
              <a:t>Computación Numérica</a:t>
            </a:r>
          </a:p>
          <a:p>
            <a:r>
              <a:rPr lang="es-CL" dirty="0"/>
              <a:t>jcabezasc@ucm.cl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26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12DC-547D-4550-956F-C6D91D9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3215-548F-4AEC-80D4-BF8659CB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podemos realizar la suma con los números binarios.</a:t>
            </a:r>
          </a:p>
          <a:p>
            <a:r>
              <a:rPr lang="es-MX" dirty="0"/>
              <a:t>Como se suman los números binarios ? Bueno igual que los números decimales</a:t>
            </a:r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A67C6-854E-4FAA-9089-04D663C3F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3"/>
          <a:stretch/>
        </p:blipFill>
        <p:spPr>
          <a:xfrm>
            <a:off x="3267075" y="3305855"/>
            <a:ext cx="4060371" cy="28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5AAC-C1AC-44E6-BC35-735734C4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1 - FIN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A990-827A-4F15-9448-240BD841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1.</a:t>
            </a:r>
            <a:r>
              <a:rPr lang="es-CL" dirty="0">
                <a:solidFill>
                  <a:srgbClr val="FF0000"/>
                </a:solidFill>
              </a:rPr>
              <a:t>1000010001100111000000000001101000110111 </a:t>
            </a:r>
            <a:r>
              <a:rPr lang="es-CL" dirty="0"/>
              <a:t>x2**(16)</a:t>
            </a:r>
          </a:p>
          <a:p>
            <a:r>
              <a:rPr lang="es-CL" dirty="0"/>
              <a:t>1.</a:t>
            </a:r>
            <a:r>
              <a:rPr lang="es-CL" dirty="0">
                <a:solidFill>
                  <a:srgbClr val="FF0000"/>
                </a:solidFill>
              </a:rPr>
              <a:t>0111000101011101010000111111000000011110 </a:t>
            </a:r>
            <a:r>
              <a:rPr lang="es-CL" dirty="0"/>
              <a:t>x2**(19)</a:t>
            </a:r>
          </a:p>
          <a:p>
            <a:pPr marL="0" indent="0">
              <a:buNone/>
            </a:pPr>
            <a:r>
              <a:rPr lang="es-MX" dirty="0"/>
              <a:t>--------------------------------------------------------------------------------------------</a:t>
            </a:r>
          </a:p>
          <a:p>
            <a:r>
              <a:rPr lang="es-MX" dirty="0">
                <a:solidFill>
                  <a:srgbClr val="00B0F0"/>
                </a:solidFill>
              </a:rPr>
              <a:t>00110000000111011100-000000000000000111100000 - ACARREOS</a:t>
            </a:r>
            <a:endParaRPr lang="es-CL" dirty="0">
              <a:solidFill>
                <a:srgbClr val="00B0F0"/>
              </a:solidFill>
            </a:endParaRPr>
          </a:p>
          <a:p>
            <a:r>
              <a:rPr lang="es-CL" dirty="0">
                <a:solidFill>
                  <a:srgbClr val="00B0F0"/>
                </a:solidFill>
              </a:rPr>
              <a:t>000</a:t>
            </a:r>
            <a:r>
              <a:rPr lang="es-CL" dirty="0"/>
              <a:t>1</a:t>
            </a:r>
            <a:r>
              <a:rPr lang="es-CL" dirty="0">
                <a:solidFill>
                  <a:srgbClr val="FF0000"/>
                </a:solidFill>
              </a:rPr>
              <a:t>1000010001100111.000000000001101000110111  +</a:t>
            </a:r>
          </a:p>
          <a:p>
            <a:r>
              <a:rPr lang="es-CL" dirty="0"/>
              <a:t>1</a:t>
            </a:r>
            <a:r>
              <a:rPr lang="es-CL" dirty="0">
                <a:solidFill>
                  <a:srgbClr val="FF0000"/>
                </a:solidFill>
              </a:rPr>
              <a:t>0111000101011101010.000111111000000011110</a:t>
            </a:r>
            <a:r>
              <a:rPr lang="es-CL" dirty="0">
                <a:solidFill>
                  <a:srgbClr val="00B0F0"/>
                </a:solidFill>
              </a:rPr>
              <a:t>000</a:t>
            </a: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</a:rPr>
              <a:t>-</a:t>
            </a:r>
            <a:r>
              <a:rPr lang="es-CL" dirty="0">
                <a:solidFill>
                  <a:srgbClr val="00B0F0"/>
                </a:solidFill>
              </a:rPr>
              <a:t>--------------------------------------------------------------------</a:t>
            </a:r>
          </a:p>
          <a:p>
            <a:r>
              <a:rPr lang="es-MX" dirty="0">
                <a:solidFill>
                  <a:srgbClr val="00B0F0"/>
                </a:solidFill>
              </a:rPr>
              <a:t>11010000111101010001.000111111001101100100111</a:t>
            </a:r>
            <a:endParaRPr lang="es-C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7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4F1-E90C-42E2-836C-40591F80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ver si es un buen numero 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39AB7-5117-458D-A314-4200D4385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>
                    <a:solidFill>
                      <a:srgbClr val="00B0F0"/>
                    </a:solidFill>
                  </a:rPr>
                  <a:t>11010000111101010001.000111111001101100100111</a:t>
                </a:r>
                <a:endParaRPr lang="es-CL" dirty="0">
                  <a:solidFill>
                    <a:srgbClr val="00B0F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MX" dirty="0">
                            <a:solidFill>
                              <a:srgbClr val="00B0F0"/>
                            </a:solidFill>
                          </a:rPr>
                          <m:t>11010000111101010001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𝑑𝑒𝑐𝑖𝑚𝑎𝑙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CL" dirty="0"/>
                  <a:t>855889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MX" dirty="0">
                            <a:solidFill>
                              <a:srgbClr val="00B0F0"/>
                            </a:solidFill>
                          </a:rPr>
                          <m:t>.000111111001101100100111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𝑑𝑒𝑐𝑖𝑚𝑎𝑙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s-CL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=0∗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0∗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0∗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0∗</m:t>
                        </m:r>
                        <m:sSup>
                          <m:sSup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  <m:r>
                      <a:rPr lang="es-MX" b="0" i="1" smtClean="0">
                        <a:latin typeface="Cambria Math" panose="02040503050406030204" pitchFamily="18" charset="0"/>
                      </a:rPr>
                      <m:t>…1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CL" dirty="0"/>
              </a:p>
              <a:p>
                <a:r>
                  <a:rPr lang="es-MX" dirty="0"/>
                  <a:t>= 0.12350928783416748</a:t>
                </a:r>
              </a:p>
              <a:p>
                <a:endParaRPr lang="es-MX" dirty="0"/>
              </a:p>
              <a:p>
                <a:r>
                  <a:rPr lang="es-MX" dirty="0"/>
                  <a:t>855889.12350928783416748</a:t>
                </a: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39AB7-5117-458D-A314-4200D4385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4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95EA-AE63-4640-940F-6B250EBA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38897-531F-45CA-BDB2-A1F3B6E9A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4260"/>
                <a:ext cx="8596668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 855889.12304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𝑜𝑏𝑡𝑒𝑛𝑖𝑑𝑜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=855889.12350928783416748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𝑎𝑏𝑠𝑜𝑙𝑢𝑡𝑜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855889.12304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855889.12350928783416748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s-C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𝑎𝑏𝑠𝑜𝑙𝑢𝑡𝑜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=</a:t>
                </a:r>
                <a:r>
                  <a:rPr lang="es-CL" dirty="0"/>
                  <a:t> 0.00046928785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𝑅𝑒𝑙𝑎𝑡𝑖𝑣𝑜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855889.12304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855889.12350928783416748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855889.12304</m:t>
                        </m:r>
                      </m:den>
                    </m:f>
                  </m:oMath>
                </a14:m>
                <a:endParaRPr lang="es-C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𝑅𝑒𝑙𝑎𝑡𝑖𝑣𝑜</m:t>
                        </m:r>
                      </m:sub>
                    </m:sSub>
                  </m:oMath>
                </a14:m>
                <a:r>
                  <a:rPr lang="es-CL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L"/>
                      <m:t>5.483045</m:t>
                    </m:r>
                    <m:r>
                      <m:rPr>
                        <m:nor/>
                      </m:rPr>
                      <a:rPr lang="es-CL"/>
                      <m:t>e</m:t>
                    </m:r>
                    <m:r>
                      <m:rPr>
                        <m:nor/>
                      </m:rPr>
                      <a:rPr lang="es-CL"/>
                      <m:t>−10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638897-531F-45CA-BDB2-A1F3B6E9A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4260"/>
                <a:ext cx="8596668" cy="388077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23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32E9-66AB-4B2D-92A3-E030080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de suma con acarreo binario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E546-EB0C-4381-8678-E8AC59F34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https://www.youtube.com/watch?v=2WtqivPA4tk</a:t>
            </a:r>
            <a:endParaRPr lang="es-CL" dirty="0"/>
          </a:p>
          <a:p>
            <a:r>
              <a:rPr lang="es-CL" dirty="0">
                <a:hlinkClick r:id="rId3"/>
              </a:rPr>
              <a:t>https://www.youtube.com/watch?v=iqUD1mNfpus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6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4BBE-5ADD-4D17-BBB6-0ACD5E6B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Conceptos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9EF6-303B-4D38-9567-13FDB0D7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000" dirty="0"/>
              <a:t>Ejercicios punto flotante</a:t>
            </a:r>
          </a:p>
        </p:txBody>
      </p:sp>
    </p:spTree>
    <p:extLst>
      <p:ext uri="{BB962C8B-B14F-4D97-AF65-F5344CB8AC3E}">
        <p14:creationId xmlns:p14="http://schemas.microsoft.com/office/powerpoint/2010/main" val="2773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D63-F8E2-43FF-8015-E0DDC448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AB286-C3FC-4FD0-8136-69305AC0C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568971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756458.123+99431.0004= ?</m:t>
                        </m:r>
                      </m:e>
                    </m:d>
                  </m:oMath>
                </a14:m>
                <a:endParaRPr lang="es-MX" sz="3200" b="0" dirty="0"/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200" i="1">
                                <a:latin typeface="Cambria Math" panose="02040503050406030204" pitchFamily="18" charset="0"/>
                              </a:rPr>
                              <m:t>756458.123</m:t>
                            </m:r>
                          </m:e>
                          <m:sub>
                            <m:r>
                              <a:rPr lang="es-MX" sz="3200" i="1">
                                <a:latin typeface="Cambria Math" panose="02040503050406030204" pitchFamily="18" charset="0"/>
                              </a:rPr>
                              <m:t>𝑏𝑖𝑛𝑎𝑟𝑖𝑜</m:t>
                            </m:r>
                          </m:sub>
                        </m:sSub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200" i="1">
                                <a:latin typeface="Cambria Math" panose="02040503050406030204" pitchFamily="18" charset="0"/>
                              </a:rPr>
                              <m:t>(99431.0004)</m:t>
                            </m:r>
                          </m:e>
                          <m:sub>
                            <m:r>
                              <a:rPr lang="es-MX" sz="3200" b="0" i="1" smtClean="0">
                                <a:latin typeface="Cambria Math" panose="02040503050406030204" pitchFamily="18" charset="0"/>
                              </a:rPr>
                              <m:t>𝑏𝑖𝑛𝑎𝑟𝑖𝑜</m:t>
                            </m:r>
                          </m:sub>
                        </m:sSub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= ?</m:t>
                        </m:r>
                      </m:e>
                    </m:d>
                  </m:oMath>
                </a14:m>
                <a:endParaRPr lang="es-MX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AB286-C3FC-4FD0-8136-69305AC0C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568971" cy="38807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42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D63-F8E2-43FF-8015-E0DDC448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AB286-C3FC-4FD0-8136-69305AC0C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756458.123+99431.0004= ? </m:t>
                    </m:r>
                  </m:oMath>
                </a14:m>
                <a:r>
                  <a:rPr lang="es-MX" sz="3200" dirty="0"/>
                  <a:t> </a:t>
                </a:r>
              </a:p>
              <a:p>
                <a:pPr marL="0" indent="0" algn="r">
                  <a:buNone/>
                </a:pPr>
                <a:r>
                  <a:rPr lang="es-MX" sz="3200" dirty="0"/>
                  <a:t>Con 40 cifras significativas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AB286-C3FC-4FD0-8136-69305AC0C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r="-177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FE2473-0378-4743-B14B-79649A141652}"/>
              </a:ext>
            </a:extLst>
          </p:cNvPr>
          <p:cNvSpPr txBox="1"/>
          <p:nvPr/>
        </p:nvSpPr>
        <p:spPr>
          <a:xfrm>
            <a:off x="6551839" y="3790721"/>
            <a:ext cx="237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 BINARIO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81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D63-F8E2-43FF-8015-E0DDC448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AB286-C3FC-4FD0-8136-69305AC0C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3200" b="0" i="1" dirty="0">
                    <a:latin typeface="Cambria Math" panose="02040503050406030204" pitchFamily="18" charset="0"/>
                  </a:rPr>
                  <a:t>Valor real:</a:t>
                </a:r>
              </a:p>
              <a:p>
                <a:pPr marL="0" indent="0">
                  <a:buNone/>
                </a:pPr>
                <a:endParaRPr lang="es-MX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756458.123+99431.0004=855889.12304 </m:t>
                    </m:r>
                  </m:oMath>
                </a14:m>
                <a:r>
                  <a:rPr lang="es-MX" sz="3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AB286-C3FC-4FD0-8136-69305AC0C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3" t="-20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4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B58-1457-4A9E-81AF-0BA2F9C4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7A61F-480B-442C-A94B-454282669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756458.123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𝑏𝑖𝑛𝑎𝑟𝑖𝑜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𝑏𝑖𝑛𝑎𝑟𝑖𝑜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756458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𝑏𝑖𝑛𝑎𝑟𝑖𝑜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(0.123)</m:t>
                    </m:r>
                  </m:oMath>
                </a14:m>
                <a:endParaRPr lang="es-CL" dirty="0"/>
              </a:p>
              <a:p>
                <a:pPr/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𝑏𝑖𝑛𝑎𝑟𝑖𝑜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756458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=10111000101011101010</m:t>
                    </m:r>
                  </m:oMath>
                </a14:m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𝑏𝑖𝑛𝑎𝑟𝑖𝑜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0.123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/>
                  <a:t>000111111000000011110101111000100000100001110011110001010001011100101101111110011001100011000111110001111010011011011110000100000010001011010101010110101100110000100010010100100011011110010100011011010001110001001101010110011100010111011011111000101100110100101000100110001010011011111110110110001111000011000010101010000100011010110</a:t>
                </a:r>
              </a:p>
              <a:p>
                <a:r>
                  <a:rPr lang="es-CL" dirty="0"/>
                  <a:t>1.0111000101011101010000111111000000011110101111000100000100001110011110001010001011100101101111110011001100011000111110001111010011011011110000100000010001011010101010110101100110000100010010100100011011110010100011011010001110001001101010110011100010111011011111000101100110100101000100110001010011011111110110110001111000011000010101010000100011010110 x2**(19)</a:t>
                </a: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7A61F-480B-442C-A94B-45428266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r="-71" b="-10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0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B58-1457-4A9E-81AF-0BA2F9C4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A61F-480B-442C-A94B-45428266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756458.123 = 10111000101011101010.000111111000000011110101111000100000100001110011110001010001011100101101111110011001100011000111110001111010011011011110000100000010001011010101010110101100110000100010010100100011011110010100011011010001110001001101010110011100010111011011111000101100110100101000100110001010011011111110110110001111000011000010101010000100011010110</a:t>
            </a:r>
            <a:endParaRPr lang="es-MX" dirty="0"/>
          </a:p>
          <a:p>
            <a:r>
              <a:rPr lang="es-CL" dirty="0"/>
              <a:t>1.</a:t>
            </a:r>
            <a:r>
              <a:rPr lang="es-CL" dirty="0">
                <a:solidFill>
                  <a:srgbClr val="FF0000"/>
                </a:solidFill>
              </a:rPr>
              <a:t>0111000101011101010000111111000000011110</a:t>
            </a:r>
            <a:r>
              <a:rPr lang="es-CL" dirty="0"/>
              <a:t>101111000100000100001110011110001010001011100101101111110011001100011000111110001111010011011011110000100000010001011010101010110101100110000100010010100100011011110010100011011010001110001001101010110011100010111011011111000101100110100101000100110001010011011111110110110001111000011000010101010000100011010110 x2**(19)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995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B58-1457-4A9E-81AF-0BA2F9C4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7A61F-480B-442C-A94B-454282669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99431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0004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𝑏𝑖𝑛𝑎𝑟𝑖𝑜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𝑏𝑖𝑛𝑎𝑟𝑖𝑜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99431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𝑏𝑖𝑛𝑎𝑟𝑖𝑜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(0.0004)</m:t>
                    </m:r>
                  </m:oMath>
                </a14:m>
                <a:endParaRPr lang="es-CL" dirty="0"/>
              </a:p>
              <a:p>
                <a:pPr/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𝑏𝑖𝑛𝑎𝑟𝑖𝑜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99431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11000010001100111</m:t>
                    </m:r>
                  </m:oMath>
                </a14:m>
                <a:endParaRPr lang="es-CL" dirty="0"/>
              </a:p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𝑏𝑖𝑛𝑎𝑟𝑖𝑜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0004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/>
                  <a:t>00000000000110100011011100111000110100100111000101001001001000010100101101100010000010100100010000100010111000101011101010.00011111100000001111010111100010000010000111001111000101000101110010110111111001100110001100011111000111101001101101111000010000001000101101010101011010110011000010001001010010001101111001010001101101000111000100110101011001110001011101101111100010110011010010100010011000101001101111111011011000111100001100001010101000010001101011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7A61F-480B-442C-A94B-454282669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5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4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B58-1457-4A9E-81AF-0BA2F9C4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A61F-480B-442C-A94B-45428266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99431.0004 = 1.</a:t>
            </a:r>
            <a:r>
              <a:rPr lang="es-CL" dirty="0">
                <a:solidFill>
                  <a:srgbClr val="FF0000"/>
                </a:solidFill>
              </a:rPr>
              <a:t>1000010001100111000000000001101000110111</a:t>
            </a:r>
            <a:r>
              <a:rPr lang="es-CL" dirty="0"/>
              <a:t>001110001101001001110001010010010010000101001011011000100000101001000100001000 x2**(16)</a:t>
            </a:r>
          </a:p>
          <a:p>
            <a:endParaRPr lang="es-CL" dirty="0"/>
          </a:p>
          <a:p>
            <a:r>
              <a:rPr lang="es-CL" dirty="0"/>
              <a:t>756458.123 = 1.</a:t>
            </a:r>
            <a:r>
              <a:rPr lang="es-CL" dirty="0">
                <a:solidFill>
                  <a:srgbClr val="FF0000"/>
                </a:solidFill>
              </a:rPr>
              <a:t>0111000101011101010000111111000000011110</a:t>
            </a:r>
            <a:r>
              <a:rPr lang="es-CL" dirty="0"/>
              <a:t>101111000100000100001110011110001010001011100101101111110011001100011000111110001111010011011011110000100000010001011010101010110101100110000100010010100100011011110010100011011010001110001001101010110011100010111011011111000101100110100101000100110001010011011111110110110001111000011000010101010000100011010110 x2**(19)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31339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236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Clase 4</vt:lpstr>
      <vt:lpstr>Conceptos</vt:lpstr>
      <vt:lpstr>Ejercicio 1</vt:lpstr>
      <vt:lpstr>Ejercicio 1</vt:lpstr>
      <vt:lpstr>Ejercicio 1</vt:lpstr>
      <vt:lpstr>Ejercicio 1</vt:lpstr>
      <vt:lpstr>Ejercicio 1</vt:lpstr>
      <vt:lpstr>Ejercicio 1</vt:lpstr>
      <vt:lpstr>Ejercicio 1</vt:lpstr>
      <vt:lpstr>Ejercicio 1</vt:lpstr>
      <vt:lpstr>Ejercicio 1 - FIN</vt:lpstr>
      <vt:lpstr>Para ver si es un buen numero </vt:lpstr>
      <vt:lpstr>Métrica</vt:lpstr>
      <vt:lpstr>Fuentes de suma con acarreo binario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juan manuel cabezas contardo</dc:creator>
  <cp:lastModifiedBy>juan manuel cabezas contardo</cp:lastModifiedBy>
  <cp:revision>20</cp:revision>
  <dcterms:created xsi:type="dcterms:W3CDTF">2020-09-03T15:39:01Z</dcterms:created>
  <dcterms:modified xsi:type="dcterms:W3CDTF">2020-09-20T04:30:33Z</dcterms:modified>
</cp:coreProperties>
</file>