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707" autoAdjust="0"/>
    <p:restoredTop sz="97482" autoAdjust="0"/>
  </p:normalViewPr>
  <p:slideViewPr>
    <p:cSldViewPr snapToGrid="0">
      <p:cViewPr varScale="1">
        <p:scale>
          <a:sx n="82" d="100"/>
          <a:sy n="82" d="100"/>
        </p:scale>
        <p:origin x="5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05/10/2020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1920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05/10/2020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666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05/10/2020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8085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05/10/2020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9888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05/10/2020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8128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05/10/2020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5897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05/10/2020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1576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05/10/2020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3397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05/10/2020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7554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05/10/2020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0158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05/10/2020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418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05/10/2020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1918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05/10/2020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382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05/10/2020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4946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05/10/2020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384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1DCC-0106-466E-B726-ED6ED6A1F936}" type="datetimeFigureOut">
              <a:rPr lang="es-ES" smtClean="0"/>
              <a:t>05/10/2020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3809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D1DCC-0106-466E-B726-ED6ED6A1F936}" type="datetimeFigureOut">
              <a:rPr lang="es-ES" smtClean="0"/>
              <a:t>05/10/2020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58E2C8D-DA5A-4D08-BEF6-AA86715E14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042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7C23A-D4E6-4134-BC4C-CFC993B0B4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Clase 8</a:t>
            </a:r>
            <a:endParaRPr lang="es-E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45F8A-8CA6-4389-9A0D-A43D2440DB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CL" dirty="0"/>
              <a:t>Juan Manuel Cabezas Contardo</a:t>
            </a:r>
          </a:p>
          <a:p>
            <a:r>
              <a:rPr lang="es-CL" dirty="0"/>
              <a:t>Computación Numérica</a:t>
            </a:r>
          </a:p>
          <a:p>
            <a:r>
              <a:rPr lang="es-CL" dirty="0"/>
              <a:t>jcabezasc@ucm.cl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5269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B4BBE-5ADD-4D17-BBB6-0ACD5E6B7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Ejercicio punto fijo(1)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609EF6-303B-4D38-9567-13FDB0D7FC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MX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MX" sz="3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s-MX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sz="3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3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3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m:rPr>
                        <m:sty m:val="p"/>
                      </m:rPr>
                      <a:rPr lang="es-MX" sz="3000" b="0" i="0" smtClean="0">
                        <a:latin typeface="Cambria Math" panose="02040503050406030204" pitchFamily="18" charset="0"/>
                      </a:rPr>
                      <m:t>sin</m:t>
                    </m:r>
                    <m:d>
                      <m:dPr>
                        <m:ctrlPr>
                          <a:rPr lang="es-MX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3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s-MX" sz="3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es-CL" sz="30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MX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s-MX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sz="3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3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sz="3000">
                        <a:latin typeface="Cambria Math" panose="02040503050406030204" pitchFamily="18" charset="0"/>
                      </a:rPr>
                      <m:t>−4</m:t>
                    </m:r>
                  </m:oMath>
                </a14:m>
                <a:endParaRPr lang="es-CL" sz="3000" dirty="0"/>
              </a:p>
              <a:p>
                <a:pPr marL="0" indent="0" algn="ctr">
                  <a:buNone/>
                </a:pPr>
                <a:endParaRPr lang="es-CL" sz="3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30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m:rPr>
                          <m:sty m:val="p"/>
                        </m:rPr>
                        <a:rPr lang="es-MX" sz="3000">
                          <a:latin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s-MX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3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s-MX" sz="300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s-MX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3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3000" i="1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s-CL" sz="3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MX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sz="3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3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sz="3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3000" b="0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s-MX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30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m:rPr>
                          <m:sty m:val="p"/>
                        </m:rPr>
                        <a:rPr lang="es-MX" sz="3000">
                          <a:latin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s-MX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3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s-MX" sz="300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s-MX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3000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s-CL" sz="3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s-MX" sz="3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s-MX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s-CL" sz="30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3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30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m:rPr>
                        <m:sty m:val="p"/>
                      </m:rPr>
                      <a:rPr lang="es-MX" sz="3000">
                        <a:latin typeface="Cambria Math" panose="02040503050406030204" pitchFamily="18" charset="0"/>
                      </a:rPr>
                      <m:t>sin</m:t>
                    </m:r>
                    <m:d>
                      <m:dPr>
                        <m:ctrlPr>
                          <a:rPr lang="es-MX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3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s-MX" sz="30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s-MX" sz="3000" i="1"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endParaRPr lang="es-CL" sz="3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609EF6-303B-4D38-9567-13FDB0D7FC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b="-47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345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FEB9E-3DC7-4225-8059-5CF67D24A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punto fijo (2)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138742-0BD9-49A0-87F6-BBD641F8B7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s-MX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s-CL" sz="28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28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m:rPr>
                        <m:sty m:val="p"/>
                      </m:rPr>
                      <a:rPr lang="es-MX" sz="2800">
                        <a:latin typeface="Cambria Math" panose="02040503050406030204" pitchFamily="18" charset="0"/>
                      </a:rPr>
                      <m:t>sin</m:t>
                    </m:r>
                    <m:d>
                      <m:dPr>
                        <m:ctrlPr>
                          <a:rPr lang="es-MX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8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s-MX" sz="28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s-MX" sz="2800" i="1"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endParaRPr lang="es-CL" sz="2800" dirty="0"/>
              </a:p>
              <a:p>
                <a:pPr marL="0" indent="0" algn="ctr">
                  <a:buNone/>
                </a:pPr>
                <a:endParaRPr lang="es-MX" sz="28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MX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=0.232</m:t>
                    </m:r>
                  </m:oMath>
                </a14:m>
                <a:r>
                  <a:rPr lang="es-CL" sz="2800" dirty="0"/>
                  <a:t> , </a:t>
                </a:r>
                <a14:m>
                  <m:oMath xmlns:m="http://schemas.openxmlformats.org/officeDocument/2006/math">
                    <m:r>
                      <a:rPr lang="es-MX" sz="28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s-MX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800" i="1">
                            <a:latin typeface="Cambria Math" panose="02040503050406030204" pitchFamily="18" charset="0"/>
                          </a:rPr>
                          <m:t>4.5</m:t>
                        </m:r>
                      </m:e>
                    </m:d>
                    <m:r>
                      <a:rPr lang="es-MX" sz="2800" i="1">
                        <a:latin typeface="Cambria Math" panose="02040503050406030204" pitchFamily="18" charset="0"/>
                      </a:rPr>
                      <m:t>=−0.369</m:t>
                    </m:r>
                  </m:oMath>
                </a14:m>
                <a:endParaRPr lang="es-CL" sz="2800" dirty="0"/>
              </a:p>
              <a:p>
                <a:pPr marL="0" indent="0" algn="ctr">
                  <a:buNone/>
                </a:pPr>
                <a:endParaRPr lang="es-MX" sz="28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4.5</m:t>
                          </m:r>
                        </m:e>
                      </m:d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&lt;0,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𝑡𝑒𝑜𝑟𝑒𝑚𝑎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𝑏𝑖𝑠𝑒𝑐𝑐𝑖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s-CL" sz="2800" dirty="0"/>
              </a:p>
              <a:p>
                <a:pPr algn="ctr"/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138742-0BD9-49A0-87F6-BBD641F8B7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9075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FEB9E-3DC7-4225-8059-5CF67D24A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punto fijo (3)</a:t>
            </a:r>
            <a:endParaRPr lang="es-C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138742-0BD9-49A0-87F6-BBD641F8B7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350381"/>
                <a:ext cx="8596668" cy="537451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&lt;4.5 \∗2</m:t>
                      </m:r>
                    </m:oMath>
                  </m:oMathPara>
                </a14:m>
                <a:endParaRPr lang="es-MX" sz="28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s-MX" sz="28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8&lt;2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&lt;9 \</m:t>
                      </m:r>
                      <m:r>
                        <m:rPr>
                          <m:sty m:val="p"/>
                        </m:rPr>
                        <a:rPr lang="es-MX" sz="2800" b="0" i="1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s-MX" sz="28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s-MX" sz="28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d>
                        </m:e>
                      </m:func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&gt;</m:t>
                      </m:r>
                      <m:func>
                        <m:funcPr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&gt;</m:t>
                      </m:r>
                      <m:func>
                        <m:funcPr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d>
                        </m:e>
                      </m:func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 \∗1/3</m:t>
                      </m:r>
                    </m:oMath>
                  </m:oMathPara>
                </a14:m>
                <a:endParaRPr lang="es-MX" sz="28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s-MX" sz="28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MX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⁡(8)</m:t>
                          </m:r>
                        </m:num>
                        <m:den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s-MX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MX" sz="280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s-MX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MX" sz="280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 \</m:t>
                      </m:r>
                      <m:r>
                        <m:rPr>
                          <m:lit/>
                        </m:rPr>
                        <a:rPr lang="es-MX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s-MX" sz="28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s-MX" sz="28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MX" sz="280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⁡(8)</m:t>
                          </m:r>
                        </m:num>
                        <m:den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s-MX" sz="2800" i="1"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s-MX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MX" sz="280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⁡(2</m:t>
                          </m:r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s-MX" sz="2800" i="1">
                          <a:latin typeface="Cambria Math" panose="02040503050406030204" pitchFamily="18" charset="0"/>
                        </a:rPr>
                        <m:t>+4&gt;</m:t>
                      </m:r>
                      <m:f>
                        <m:fPr>
                          <m:ctrlPr>
                            <a:rPr lang="es-MX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MX" sz="280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⁡(9)</m:t>
                          </m:r>
                        </m:num>
                        <m:den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s-MX" sz="2800" i="1"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endParaRPr lang="es-MX" sz="28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s-MX" sz="28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4.329…</m:t>
                      </m:r>
                      <m:r>
                        <a:rPr lang="es-MX" sz="2800" i="1"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s-MX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MX" sz="280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⁡(2</m:t>
                          </m:r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s-MX" sz="2800" i="1">
                          <a:latin typeface="Cambria Math" panose="02040503050406030204" pitchFamily="18" charset="0"/>
                        </a:rPr>
                        <m:t>+4&gt;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4.137…</m:t>
                      </m:r>
                    </m:oMath>
                  </m:oMathPara>
                </a14:m>
                <a:endParaRPr lang="es-MX" sz="2800" i="1" dirty="0">
                  <a:latin typeface="Cambria Math" panose="02040503050406030204" pitchFamily="18" charset="0"/>
                </a:endParaRPr>
              </a:p>
              <a:p>
                <a:endParaRPr lang="es-C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138742-0BD9-49A0-87F6-BBD641F8B7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350381"/>
                <a:ext cx="8596668" cy="537451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3990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FEB9E-3DC7-4225-8059-5CF67D24A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punto fijo (4)</a:t>
            </a:r>
            <a:endParaRPr lang="es-C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138742-0BD9-49A0-87F6-BBD641F8B7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350381"/>
                <a:ext cx="8596668" cy="537451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s-MX" sz="2800" i="1">
                          <a:latin typeface="Cambria Math" panose="02040503050406030204" pitchFamily="18" charset="0"/>
                        </a:rPr>
                        <m:t>4.137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&lt;4.329&lt;4.5</m:t>
                      </m:r>
                    </m:oMath>
                  </m:oMathPara>
                </a14:m>
                <a:endParaRPr lang="es-MX" sz="28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s-MX" sz="28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s-MX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⁡(2</m:t>
                          </m:r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s-CL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𝑟𝑎𝑛𝑔𝑜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?</m:t>
                          </m:r>
                        </m:e>
                      </m:d>
                    </m:oMath>
                  </m:oMathPara>
                </a14:m>
                <a:endParaRPr lang="es-MX" b="0" dirty="0"/>
              </a:p>
              <a:p>
                <a:pPr marL="0" indent="0" algn="ctr">
                  <a:buNone/>
                </a:pPr>
                <a:endParaRPr lang="es-CL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MX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s-MX" sz="1800" b="0" i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m:rPr>
                              <m:sty m:val="p"/>
                            </m:rPr>
                            <a:rPr lang="es-MX" sz="1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MX" sz="18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MX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s-CL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MX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1800" b="0" i="0" smtClean="0">
                              <a:latin typeface="Cambria Math" panose="02040503050406030204" pitchFamily="18" charset="0"/>
                            </a:rPr>
                            <m:t>2/3&lt;</m:t>
                          </m:r>
                          <m:r>
                            <a:rPr lang="es-MX" sz="1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s-MX" sz="1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MX" sz="18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MX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/3</m:t>
                          </m:r>
                        </m:e>
                      </m:func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&lt;2/3</m:t>
                      </m:r>
                    </m:oMath>
                  </m:oMathPara>
                </a14:m>
                <a:endParaRPr lang="es-CL" dirty="0"/>
              </a:p>
              <a:p>
                <a:pPr marL="0" indent="0" algn="ctr">
                  <a:buNone/>
                </a:pPr>
                <a:r>
                  <a:rPr lang="es-CL" dirty="0"/>
                  <a:t>Que en ninguna posición se indefine por lo que existe:</a:t>
                </a:r>
              </a:p>
              <a:p>
                <a:pPr marL="0" indent="0" algn="ctr">
                  <a:buNone/>
                </a:pPr>
                <a:r>
                  <a:rPr lang="es-CL" dirty="0"/>
                  <a:t>Continuidad</a:t>
                </a:r>
              </a:p>
              <a:p>
                <a:pPr marL="0" indent="0" algn="ctr">
                  <a:buNone/>
                </a:pPr>
                <a:r>
                  <a:rPr lang="es-CL" dirty="0"/>
                  <a:t>Derivación en la posición</a:t>
                </a:r>
              </a:p>
              <a:p>
                <a:pPr marL="0" indent="0" algn="ctr">
                  <a:buNone/>
                </a:pPr>
                <a:endParaRPr lang="es-C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138742-0BD9-49A0-87F6-BBD641F8B7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350381"/>
                <a:ext cx="8596668" cy="537451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1012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EAAFE-B47D-47E0-9909-BB6639529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Punto fijo (5)</a:t>
            </a:r>
            <a:endParaRPr lang="es-C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E6A345F-069A-42D3-8914-393FF2E320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146560"/>
              </p:ext>
            </p:extLst>
          </p:nvPr>
        </p:nvGraphicFramePr>
        <p:xfrm>
          <a:off x="677690" y="1234568"/>
          <a:ext cx="8596312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513">
                  <a:extLst>
                    <a:ext uri="{9D8B030D-6E8A-4147-A177-3AD203B41FA5}">
                      <a16:colId xmlns:a16="http://schemas.microsoft.com/office/drawing/2014/main" val="2238356063"/>
                    </a:ext>
                  </a:extLst>
                </a:gridCol>
                <a:gridCol w="4275799">
                  <a:extLst>
                    <a:ext uri="{9D8B030D-6E8A-4147-A177-3AD203B41FA5}">
                      <a16:colId xmlns:a16="http://schemas.microsoft.com/office/drawing/2014/main" val="3078760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Numero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G(x)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068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4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4.32978608221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139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4.32978608221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4.23089514725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226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4.23089514725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4.27363379865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583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4.27363379865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4.25638340571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560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4.25638340571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4.26357882552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912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4.26357882552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4.26061515129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883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4.26061515129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4.26184241176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98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4.26184241176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4.2613353155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389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4.2613353155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4.26154503551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02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4.26154503551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4.26145833413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78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4.26145833413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4.26149418335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695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4.26149418335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4.2614793614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960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4.2614793614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4.26148548973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547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4.26148548973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4.26148295592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447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8646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56571-E63A-4994-B5B6-7D3D34A9A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Criterio de parada</a:t>
            </a:r>
            <a:endParaRPr lang="es-C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F83CF8-5058-4F78-994C-D7B378DA24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239865"/>
                <a:ext cx="8596668" cy="4801498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CL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s-CL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s-CL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800" i="1">
                        <a:latin typeface="Cambria Math" panose="02040503050406030204" pitchFamily="18" charset="0"/>
                      </a:rPr>
                      <m:t>𝑚𝑎𝑥</m:t>
                    </m:r>
                    <m:d>
                      <m:dPr>
                        <m:begChr m:val="{"/>
                        <m:endChr m:val="}"/>
                        <m:ctrlPr>
                          <a:rPr lang="es-CL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s-CL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s-CL" sz="2800" i="1">
                                <a:latin typeface="Cambria Math" panose="02040503050406030204" pitchFamily="18" charset="0"/>
                              </a:rPr>
                              <m:t>0 −</m:t>
                            </m:r>
                            <m:r>
                              <a:rPr lang="es-CL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s-CL" sz="28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s-CL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s-CL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CL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s-CL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s-CL" sz="2800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s-CL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8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MX" sz="28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s-CL" sz="28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CL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s-CL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s-CL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800" i="1">
                        <a:latin typeface="Cambria Math" panose="02040503050406030204" pitchFamily="18" charset="0"/>
                      </a:rPr>
                      <m:t>𝑚𝑎𝑥</m:t>
                    </m:r>
                    <m:d>
                      <m:dPr>
                        <m:begChr m:val="{"/>
                        <m:endChr m:val="}"/>
                        <m:ctrlPr>
                          <a:rPr lang="es-CL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s-CL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s-CL" sz="28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4.</m:t>
                            </m:r>
                            <m:r>
                              <a:rPr lang="es-MX" sz="2800" i="1">
                                <a:latin typeface="Cambria Math" panose="02040503050406030204" pitchFamily="18" charset="0"/>
                              </a:rPr>
                              <m:t>137</m:t>
                            </m:r>
                          </m:e>
                        </m:d>
                        <m:r>
                          <a:rPr lang="es-CL" sz="28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s-CL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4.329</m:t>
                            </m:r>
                            <m:r>
                              <a:rPr lang="es-CL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e>
                    </m:d>
                    <m:r>
                      <a:rPr lang="es-CL" sz="2800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s-CL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8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MX" sz="28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s-CL" sz="28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CL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s-CL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s-CL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0.329</m:t>
                    </m:r>
                    <m:r>
                      <a:rPr lang="es-CL" sz="2800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s-CL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8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MX" sz="28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s-CL" sz="28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CL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s-CL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s-CL" sz="2800" i="1">
                        <a:latin typeface="Cambria Math" panose="02040503050406030204" pitchFamily="18" charset="0"/>
                      </a:rPr>
                      <m:t> &lt;</m:t>
                    </m:r>
                    <m:f>
                      <m:fPr>
                        <m:ctrlPr>
                          <a:rPr lang="es-CL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CL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28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s-MX" sz="2800" i="1">
                                <a:latin typeface="Cambria Math" panose="02040503050406030204" pitchFamily="18" charset="0"/>
                              </a:rPr>
                              <m:t>−4</m:t>
                            </m:r>
                          </m:sup>
                        </m:sSup>
                      </m:num>
                      <m:den>
                        <m:r>
                          <a:rPr lang="es-MX" sz="2800" i="1">
                            <a:latin typeface="Cambria Math" panose="02040503050406030204" pitchFamily="18" charset="0"/>
                          </a:rPr>
                          <m:t>0.329</m:t>
                        </m:r>
                      </m:den>
                    </m:f>
                  </m:oMath>
                </a14:m>
                <a:endParaRPr lang="es-MX" sz="28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CL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s-CL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s-CL" sz="2800" i="1">
                        <a:latin typeface="Cambria Math" panose="02040503050406030204" pitchFamily="18" charset="0"/>
                      </a:rPr>
                      <m:t> &lt;</m:t>
                    </m:r>
                    <m:r>
                      <a:rPr lang="es-MX" sz="2800" i="1">
                        <a:latin typeface="Cambria Math" panose="02040503050406030204" pitchFamily="18" charset="0"/>
                      </a:rPr>
                      <m:t>0.00030395136 \</m:t>
                    </m:r>
                    <m:r>
                      <m:rPr>
                        <m:sty m:val="p"/>
                      </m:rPr>
                      <a:rPr lang="es-MX" sz="2800" i="1">
                        <a:latin typeface="Cambria Math" panose="02040503050406030204" pitchFamily="18" charset="0"/>
                      </a:rPr>
                      <m:t>log</m:t>
                    </m:r>
                    <m:r>
                      <a:rPr lang="es-MX" sz="2800" i="1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endParaRPr lang="es-MX" sz="28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sz="28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s-MX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MX" sz="28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)&lt;</m:t>
                    </m:r>
                    <m:r>
                      <m:rPr>
                        <m:sty m:val="p"/>
                      </m:rPr>
                      <a:rPr lang="es-MX" sz="28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s-MX" sz="2800" i="1">
                        <a:latin typeface="Cambria Math" panose="02040503050406030204" pitchFamily="18" charset="0"/>
                      </a:rPr>
                      <m:t>0.00030395136</m:t>
                    </m:r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s-MX" sz="2800" dirty="0"/>
              </a:p>
              <a:p>
                <a:r>
                  <a:rPr lang="es-CL" sz="2800" dirty="0"/>
                  <a:t>K= máximo rango de la derivada en este caso 2/3</a:t>
                </a:r>
              </a:p>
              <a:p>
                <a14:m>
                  <m:oMath xmlns:m="http://schemas.openxmlformats.org/officeDocument/2006/math"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s-MX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MX" sz="28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s-MX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sz="2800" b="0" i="1" smtClean="0">
                                    <a:latin typeface="Cambria Math" panose="02040503050406030204" pitchFamily="18" charset="0"/>
                                  </a:rPr>
                                  <m:t>0.00030395136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m:rPr>
                            <m:sty m:val="p"/>
                          </m:rPr>
                          <a:rPr lang="es-MX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f>
                          <m:fPr>
                            <m:ctrlP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s-CL" sz="2800" dirty="0"/>
              </a:p>
              <a:p>
                <a:r>
                  <a:rPr lang="es-CL" sz="2800" dirty="0"/>
                  <a:t>N ~ 19.9737108861 =20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F83CF8-5058-4F78-994C-D7B378DA24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239865"/>
                <a:ext cx="8596668" cy="4801498"/>
              </a:xfrm>
              <a:blipFill>
                <a:blip r:embed="rId2"/>
                <a:stretch>
                  <a:fillRect l="-851" b="-1941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85328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797</TotalTime>
  <Words>279</Words>
  <Application>Microsoft Office PowerPoint</Application>
  <PresentationFormat>Widescreen</PresentationFormat>
  <Paragraphs>80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Cambria Math</vt:lpstr>
      <vt:lpstr>Trebuchet MS</vt:lpstr>
      <vt:lpstr>Wingdings 3</vt:lpstr>
      <vt:lpstr>Facet</vt:lpstr>
      <vt:lpstr>Clase 8</vt:lpstr>
      <vt:lpstr>Ejercicio punto fijo(1)</vt:lpstr>
      <vt:lpstr>Ejercicio punto fijo (2)</vt:lpstr>
      <vt:lpstr>Ejercicio punto fijo (3)</vt:lpstr>
      <vt:lpstr>Ejercicio punto fijo (4)</vt:lpstr>
      <vt:lpstr>Punto fijo (5)</vt:lpstr>
      <vt:lpstr>Criterio de parada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2</dc:title>
  <dc:creator>juan manuel cabezas contardo</dc:creator>
  <cp:lastModifiedBy>juan manuel cabezas contardo</cp:lastModifiedBy>
  <cp:revision>40</cp:revision>
  <dcterms:created xsi:type="dcterms:W3CDTF">2020-09-03T15:39:01Z</dcterms:created>
  <dcterms:modified xsi:type="dcterms:W3CDTF">2020-10-05T13:53:46Z</dcterms:modified>
</cp:coreProperties>
</file>