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7" r:id="rId9"/>
    <p:sldId id="268" r:id="rId10"/>
    <p:sldId id="269" r:id="rId11"/>
    <p:sldId id="284" r:id="rId12"/>
    <p:sldId id="285" r:id="rId13"/>
    <p:sldId id="264" r:id="rId14"/>
    <p:sldId id="265" r:id="rId15"/>
    <p:sldId id="266" r:id="rId16"/>
    <p:sldId id="270" r:id="rId17"/>
    <p:sldId id="271" r:id="rId18"/>
    <p:sldId id="272" r:id="rId19"/>
    <p:sldId id="275" r:id="rId20"/>
    <p:sldId id="273" r:id="rId21"/>
    <p:sldId id="279"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412FE0B-00DE-4F08-B2D7-C8FA9509DDC5}" type="datetimeFigureOut">
              <a:rPr lang="es-CL" smtClean="0"/>
              <a:t>28-12-2020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254013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12FE0B-00DE-4F08-B2D7-C8FA9509DDC5}" type="datetimeFigureOut">
              <a:rPr lang="es-CL" smtClean="0"/>
              <a:t>28-12-2020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324108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12FE0B-00DE-4F08-B2D7-C8FA9509DDC5}" type="datetimeFigureOut">
              <a:rPr lang="es-CL" smtClean="0"/>
              <a:t>28-12-2020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124840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12FE0B-00DE-4F08-B2D7-C8FA9509DDC5}" type="datetimeFigureOut">
              <a:rPr lang="es-CL" smtClean="0"/>
              <a:t>28-12-2020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AE98CBF-4E41-4D0E-8512-6777B10B4AC9}" type="slidenum">
              <a:rPr lang="es-CL" smtClean="0"/>
              <a:t>‹Nº›</a:t>
            </a:fld>
            <a:endParaRPr lang="es-C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9673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12FE0B-00DE-4F08-B2D7-C8FA9509DDC5}" type="datetimeFigureOut">
              <a:rPr lang="es-CL" smtClean="0"/>
              <a:t>28-12-2020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1742175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412FE0B-00DE-4F08-B2D7-C8FA9509DDC5}" type="datetimeFigureOut">
              <a:rPr lang="es-CL" smtClean="0"/>
              <a:t>28-12-2020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775228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412FE0B-00DE-4F08-B2D7-C8FA9509DDC5}" type="datetimeFigureOut">
              <a:rPr lang="es-CL" smtClean="0"/>
              <a:t>28-12-2020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2253672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12FE0B-00DE-4F08-B2D7-C8FA9509DDC5}" type="datetimeFigureOut">
              <a:rPr lang="es-CL" smtClean="0"/>
              <a:t>28-12-2020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59710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12FE0B-00DE-4F08-B2D7-C8FA9509DDC5}" type="datetimeFigureOut">
              <a:rPr lang="es-CL" smtClean="0"/>
              <a:t>28-12-2020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216357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12FE0B-00DE-4F08-B2D7-C8FA9509DDC5}" type="datetimeFigureOut">
              <a:rPr lang="es-CL" smtClean="0"/>
              <a:t>28-12-2020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80391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412FE0B-00DE-4F08-B2D7-C8FA9509DDC5}" type="datetimeFigureOut">
              <a:rPr lang="es-CL" smtClean="0"/>
              <a:t>28-12-2020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402155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412FE0B-00DE-4F08-B2D7-C8FA9509DDC5}" type="datetimeFigureOut">
              <a:rPr lang="es-CL" smtClean="0"/>
              <a:t>28-12-2020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178381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412FE0B-00DE-4F08-B2D7-C8FA9509DDC5}" type="datetimeFigureOut">
              <a:rPr lang="es-CL" smtClean="0"/>
              <a:t>28-12-2020</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329758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412FE0B-00DE-4F08-B2D7-C8FA9509DDC5}" type="datetimeFigureOut">
              <a:rPr lang="es-CL" smtClean="0"/>
              <a:t>28-12-2020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390504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2FE0B-00DE-4F08-B2D7-C8FA9509DDC5}" type="datetimeFigureOut">
              <a:rPr lang="es-CL" smtClean="0"/>
              <a:t>28-12-2020</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88530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12FE0B-00DE-4F08-B2D7-C8FA9509DDC5}" type="datetimeFigureOut">
              <a:rPr lang="es-CL" smtClean="0"/>
              <a:t>28-12-2020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15311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12FE0B-00DE-4F08-B2D7-C8FA9509DDC5}" type="datetimeFigureOut">
              <a:rPr lang="es-CL" smtClean="0"/>
              <a:t>28-12-2020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4AE98CBF-4E41-4D0E-8512-6777B10B4AC9}" type="slidenum">
              <a:rPr lang="es-CL" smtClean="0"/>
              <a:t>‹Nº›</a:t>
            </a:fld>
            <a:endParaRPr lang="es-CL"/>
          </a:p>
        </p:txBody>
      </p:sp>
    </p:spTree>
    <p:extLst>
      <p:ext uri="{BB962C8B-B14F-4D97-AF65-F5344CB8AC3E}">
        <p14:creationId xmlns:p14="http://schemas.microsoft.com/office/powerpoint/2010/main" val="185445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412FE0B-00DE-4F08-B2D7-C8FA9509DDC5}" type="datetimeFigureOut">
              <a:rPr lang="es-CL" smtClean="0"/>
              <a:t>28-12-2020</a:t>
            </a:fld>
            <a:endParaRPr lang="es-C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C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AE98CBF-4E41-4D0E-8512-6777B10B4AC9}" type="slidenum">
              <a:rPr lang="es-CL" smtClean="0"/>
              <a:t>‹Nº›</a:t>
            </a:fld>
            <a:endParaRPr lang="es-CL"/>
          </a:p>
        </p:txBody>
      </p:sp>
    </p:spTree>
    <p:extLst>
      <p:ext uri="{BB962C8B-B14F-4D97-AF65-F5344CB8AC3E}">
        <p14:creationId xmlns:p14="http://schemas.microsoft.com/office/powerpoint/2010/main" val="21331976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0.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6F195-7E79-4875-8AAE-4E54DD01D580}"/>
              </a:ext>
            </a:extLst>
          </p:cNvPr>
          <p:cNvSpPr>
            <a:spLocks noGrp="1"/>
          </p:cNvSpPr>
          <p:nvPr>
            <p:ph type="ctrTitle"/>
          </p:nvPr>
        </p:nvSpPr>
        <p:spPr>
          <a:xfrm>
            <a:off x="1288315" y="303205"/>
            <a:ext cx="9440034" cy="1828801"/>
          </a:xfrm>
        </p:spPr>
        <p:txBody>
          <a:bodyPr/>
          <a:lstStyle/>
          <a:p>
            <a:r>
              <a:rPr lang="es-CL" dirty="0"/>
              <a:t>Trabajo final</a:t>
            </a:r>
          </a:p>
        </p:txBody>
      </p:sp>
      <p:sp>
        <p:nvSpPr>
          <p:cNvPr id="3" name="Subtítulo 2">
            <a:extLst>
              <a:ext uri="{FF2B5EF4-FFF2-40B4-BE49-F238E27FC236}">
                <a16:creationId xmlns:a16="http://schemas.microsoft.com/office/drawing/2014/main" id="{B67DC40F-CECF-43D2-B906-29F837FE9CBF}"/>
              </a:ext>
            </a:extLst>
          </p:cNvPr>
          <p:cNvSpPr>
            <a:spLocks noGrp="1"/>
          </p:cNvSpPr>
          <p:nvPr>
            <p:ph type="subTitle" idx="1"/>
          </p:nvPr>
        </p:nvSpPr>
        <p:spPr>
          <a:xfrm>
            <a:off x="1288315" y="2675701"/>
            <a:ext cx="9080781" cy="3115499"/>
          </a:xfrm>
        </p:spPr>
        <p:txBody>
          <a:bodyPr>
            <a:normAutofit fontScale="25000" lnSpcReduction="20000"/>
          </a:bodyPr>
          <a:lstStyle/>
          <a:p>
            <a:pPr algn="l" rtl="0">
              <a:spcBef>
                <a:spcPts val="1200"/>
              </a:spcBef>
              <a:spcAft>
                <a:spcPts val="1200"/>
              </a:spcAft>
            </a:pPr>
            <a:r>
              <a:rPr lang="es-CL" sz="4800" b="0" i="0" u="none" strike="noStrike" dirty="0">
                <a:effectLst/>
                <a:latin typeface="Calisto MT (Cuerpo)"/>
              </a:rPr>
              <a:t>Integrantes:  </a:t>
            </a:r>
          </a:p>
          <a:p>
            <a:pPr algn="l" rtl="0">
              <a:spcBef>
                <a:spcPts val="1200"/>
              </a:spcBef>
              <a:spcAft>
                <a:spcPts val="1200"/>
              </a:spcAft>
            </a:pPr>
            <a:r>
              <a:rPr lang="es-CL" sz="4800" b="0" i="0" u="none" strike="noStrike" dirty="0">
                <a:effectLst/>
                <a:latin typeface="Calisto MT (Cuerpo)"/>
              </a:rPr>
              <a:t>-Estefany Alarcón,</a:t>
            </a:r>
          </a:p>
          <a:p>
            <a:pPr algn="l" rtl="0">
              <a:spcBef>
                <a:spcPts val="1200"/>
              </a:spcBef>
              <a:spcAft>
                <a:spcPts val="1200"/>
              </a:spcAft>
            </a:pPr>
            <a:r>
              <a:rPr lang="es-CL" sz="4800" b="0" i="0" u="none" strike="noStrike" dirty="0">
                <a:effectLst/>
                <a:latin typeface="Calisto MT (Cuerpo)"/>
              </a:rPr>
              <a:t>-Claudio Alcaino, </a:t>
            </a:r>
          </a:p>
          <a:p>
            <a:pPr algn="l" rtl="0">
              <a:spcBef>
                <a:spcPts val="1200"/>
              </a:spcBef>
              <a:spcAft>
                <a:spcPts val="1200"/>
              </a:spcAft>
            </a:pPr>
            <a:r>
              <a:rPr lang="es-CL" sz="4800" b="0" i="0" u="none" strike="noStrike" dirty="0">
                <a:effectLst/>
                <a:latin typeface="Calisto MT (Cuerpo)"/>
              </a:rPr>
              <a:t>-Cristóbal Cortés, </a:t>
            </a:r>
          </a:p>
          <a:p>
            <a:pPr algn="l" rtl="0">
              <a:spcBef>
                <a:spcPts val="1200"/>
              </a:spcBef>
              <a:spcAft>
                <a:spcPts val="1200"/>
              </a:spcAft>
            </a:pPr>
            <a:r>
              <a:rPr lang="es-CL" sz="4800" b="0" i="0" u="none" strike="noStrike" dirty="0">
                <a:effectLst/>
                <a:latin typeface="Calisto MT (Cuerpo)"/>
              </a:rPr>
              <a:t>-Felipe López, </a:t>
            </a:r>
          </a:p>
          <a:p>
            <a:pPr algn="l" rtl="0">
              <a:spcBef>
                <a:spcPts val="1200"/>
              </a:spcBef>
              <a:spcAft>
                <a:spcPts val="1200"/>
              </a:spcAft>
            </a:pPr>
            <a:r>
              <a:rPr lang="es-CL" sz="4800" b="0" i="0" u="none" strike="noStrike" dirty="0">
                <a:effectLst/>
                <a:latin typeface="Calisto MT (Cuerpo)"/>
              </a:rPr>
              <a:t>-Ricardo Vergara  </a:t>
            </a:r>
            <a:endParaRPr lang="es-CL" sz="4800" b="0" dirty="0">
              <a:effectLst/>
              <a:latin typeface="Calisto MT (Cuerpo)"/>
            </a:endParaRPr>
          </a:p>
          <a:p>
            <a:pPr algn="l" rtl="0">
              <a:spcBef>
                <a:spcPts val="1200"/>
              </a:spcBef>
              <a:spcAft>
                <a:spcPts val="1200"/>
              </a:spcAft>
            </a:pPr>
            <a:r>
              <a:rPr lang="es-CL" sz="4800" b="0" i="0" u="none" strike="noStrike" dirty="0">
                <a:effectLst/>
                <a:latin typeface="Calisto MT (Cuerpo)"/>
              </a:rPr>
              <a:t>Profesor: </a:t>
            </a:r>
            <a:r>
              <a:rPr lang="es-CL" sz="4800" b="0" i="0" u="none" strike="noStrike" dirty="0" err="1">
                <a:effectLst/>
                <a:latin typeface="Calisto MT (Cuerpo)"/>
              </a:rPr>
              <a:t>Wladimir</a:t>
            </a:r>
            <a:r>
              <a:rPr lang="es-CL" sz="4800" b="0" i="0" u="none" strike="noStrike" dirty="0">
                <a:effectLst/>
                <a:latin typeface="Calisto MT (Cuerpo)"/>
              </a:rPr>
              <a:t> E. Soto</a:t>
            </a:r>
            <a:endParaRPr lang="es-CL" sz="4800" b="0" dirty="0">
              <a:effectLst/>
              <a:latin typeface="Calisto MT (Cuerpo)"/>
            </a:endParaRPr>
          </a:p>
          <a:p>
            <a:br>
              <a:rPr lang="es-CL" dirty="0"/>
            </a:br>
            <a:endParaRPr lang="es-CL" dirty="0"/>
          </a:p>
        </p:txBody>
      </p:sp>
    </p:spTree>
    <p:extLst>
      <p:ext uri="{BB962C8B-B14F-4D97-AF65-F5344CB8AC3E}">
        <p14:creationId xmlns:p14="http://schemas.microsoft.com/office/powerpoint/2010/main" val="403996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47DFBF-8F93-442F-9F28-217DDFC472C4}"/>
              </a:ext>
            </a:extLst>
          </p:cNvPr>
          <p:cNvSpPr>
            <a:spLocks noGrp="1"/>
          </p:cNvSpPr>
          <p:nvPr>
            <p:ph type="title"/>
          </p:nvPr>
        </p:nvSpPr>
        <p:spPr/>
        <p:txBody>
          <a:bodyPr/>
          <a:lstStyle/>
          <a:p>
            <a:r>
              <a:rPr lang="es-CL" dirty="0"/>
              <a:t>Ejemplo</a:t>
            </a:r>
          </a:p>
        </p:txBody>
      </p:sp>
      <p:pic>
        <p:nvPicPr>
          <p:cNvPr id="7" name="Marcador de contenido 6">
            <a:extLst>
              <a:ext uri="{FF2B5EF4-FFF2-40B4-BE49-F238E27FC236}">
                <a16:creationId xmlns:a16="http://schemas.microsoft.com/office/drawing/2014/main" id="{8F413572-2945-42A7-B135-7717AD53F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698" y="2142767"/>
            <a:ext cx="3617303" cy="4059237"/>
          </a:xfrm>
        </p:spPr>
      </p:pic>
      <p:sp>
        <p:nvSpPr>
          <p:cNvPr id="9" name="CuadroTexto 8">
            <a:extLst>
              <a:ext uri="{FF2B5EF4-FFF2-40B4-BE49-F238E27FC236}">
                <a16:creationId xmlns:a16="http://schemas.microsoft.com/office/drawing/2014/main" id="{1A81F43C-47AE-4D70-B6E1-CB2CABCD4171}"/>
              </a:ext>
            </a:extLst>
          </p:cNvPr>
          <p:cNvSpPr txBox="1"/>
          <p:nvPr/>
        </p:nvSpPr>
        <p:spPr>
          <a:xfrm>
            <a:off x="7352227" y="2142767"/>
            <a:ext cx="3571234" cy="3416320"/>
          </a:xfrm>
          <a:prstGeom prst="rect">
            <a:avLst/>
          </a:prstGeom>
          <a:noFill/>
        </p:spPr>
        <p:txBody>
          <a:bodyPr wrap="none" rtlCol="0">
            <a:spAutoFit/>
          </a:bodyPr>
          <a:lstStyle/>
          <a:p>
            <a:r>
              <a:rPr lang="es-CL" dirty="0"/>
              <a:t>Cota = 29</a:t>
            </a:r>
          </a:p>
          <a:p>
            <a:endParaRPr lang="es-CL" dirty="0"/>
          </a:p>
          <a:p>
            <a:endParaRPr lang="es-CL" dirty="0"/>
          </a:p>
          <a:p>
            <a:r>
              <a:rPr lang="es-CL" dirty="0"/>
              <a:t>Distancia 1 = |30 – 29| = 1</a:t>
            </a:r>
          </a:p>
          <a:p>
            <a:r>
              <a:rPr lang="es-CL" dirty="0"/>
              <a:t>Distancia 2 = |NULL| = NULL</a:t>
            </a:r>
          </a:p>
          <a:p>
            <a:endParaRPr lang="es-CL" dirty="0"/>
          </a:p>
          <a:p>
            <a:r>
              <a:rPr lang="es-CL" dirty="0"/>
              <a:t>Elegido es 30</a:t>
            </a:r>
          </a:p>
          <a:p>
            <a:endParaRPr lang="es-CL" dirty="0"/>
          </a:p>
          <a:p>
            <a:r>
              <a:rPr lang="es-CL" dirty="0"/>
              <a:t>Ya que es el único nodo disponible</a:t>
            </a:r>
          </a:p>
          <a:p>
            <a:endParaRPr lang="es-CL" dirty="0"/>
          </a:p>
          <a:p>
            <a:endParaRPr lang="es-CL" dirty="0"/>
          </a:p>
          <a:p>
            <a:endParaRPr lang="es-CL" dirty="0"/>
          </a:p>
        </p:txBody>
      </p:sp>
    </p:spTree>
    <p:extLst>
      <p:ext uri="{BB962C8B-B14F-4D97-AF65-F5344CB8AC3E}">
        <p14:creationId xmlns:p14="http://schemas.microsoft.com/office/powerpoint/2010/main" val="271996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47DFBF-8F93-442F-9F28-217DDFC472C4}"/>
              </a:ext>
            </a:extLst>
          </p:cNvPr>
          <p:cNvSpPr>
            <a:spLocks noGrp="1"/>
          </p:cNvSpPr>
          <p:nvPr>
            <p:ph type="title"/>
          </p:nvPr>
        </p:nvSpPr>
        <p:spPr/>
        <p:txBody>
          <a:bodyPr/>
          <a:lstStyle/>
          <a:p>
            <a:r>
              <a:rPr lang="es-CL" dirty="0"/>
              <a:t>Ejemplo</a:t>
            </a:r>
          </a:p>
        </p:txBody>
      </p:sp>
      <p:sp>
        <p:nvSpPr>
          <p:cNvPr id="10" name="CuadroTexto 9">
            <a:extLst>
              <a:ext uri="{FF2B5EF4-FFF2-40B4-BE49-F238E27FC236}">
                <a16:creationId xmlns:a16="http://schemas.microsoft.com/office/drawing/2014/main" id="{00C232A0-7846-4381-8D7B-25D6516B53DB}"/>
              </a:ext>
            </a:extLst>
          </p:cNvPr>
          <p:cNvSpPr txBox="1"/>
          <p:nvPr/>
        </p:nvSpPr>
        <p:spPr>
          <a:xfrm>
            <a:off x="7294563" y="1971042"/>
            <a:ext cx="3730508" cy="2862322"/>
          </a:xfrm>
          <a:prstGeom prst="rect">
            <a:avLst/>
          </a:prstGeom>
          <a:noFill/>
        </p:spPr>
        <p:txBody>
          <a:bodyPr wrap="none" rtlCol="0">
            <a:spAutoFit/>
          </a:bodyPr>
          <a:lstStyle/>
          <a:p>
            <a:r>
              <a:rPr lang="es-CL" dirty="0"/>
              <a:t>Cota = 30.5</a:t>
            </a:r>
          </a:p>
          <a:p>
            <a:endParaRPr lang="es-CL" dirty="0"/>
          </a:p>
          <a:p>
            <a:endParaRPr lang="es-CL" dirty="0"/>
          </a:p>
          <a:p>
            <a:r>
              <a:rPr lang="es-CL" dirty="0"/>
              <a:t>Distancia 1 = |28.875 – 29| = 0.125</a:t>
            </a:r>
          </a:p>
          <a:p>
            <a:r>
              <a:rPr lang="es-CL" dirty="0"/>
              <a:t>Distancia 2 = |29 – 29| = 0</a:t>
            </a:r>
          </a:p>
          <a:p>
            <a:endParaRPr lang="es-CL" dirty="0"/>
          </a:p>
          <a:p>
            <a:r>
              <a:rPr lang="es-CL" dirty="0"/>
              <a:t>Elegido es 29</a:t>
            </a:r>
          </a:p>
          <a:p>
            <a:endParaRPr lang="es-CL" dirty="0"/>
          </a:p>
          <a:p>
            <a:r>
              <a:rPr lang="es-CL" dirty="0"/>
              <a:t>29 es mayor o igual a 29</a:t>
            </a:r>
          </a:p>
          <a:p>
            <a:endParaRPr lang="es-CL" dirty="0"/>
          </a:p>
        </p:txBody>
      </p:sp>
      <p:pic>
        <p:nvPicPr>
          <p:cNvPr id="7" name="Marcador de contenido 6">
            <a:extLst>
              <a:ext uri="{FF2B5EF4-FFF2-40B4-BE49-F238E27FC236}">
                <a16:creationId xmlns:a16="http://schemas.microsoft.com/office/drawing/2014/main" id="{F544BD0E-CAF1-4B9D-A744-A339D86431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35" y="1971042"/>
            <a:ext cx="3617303" cy="4059237"/>
          </a:xfrm>
        </p:spPr>
      </p:pic>
    </p:spTree>
    <p:extLst>
      <p:ext uri="{BB962C8B-B14F-4D97-AF65-F5344CB8AC3E}">
        <p14:creationId xmlns:p14="http://schemas.microsoft.com/office/powerpoint/2010/main" val="2123706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47DFBF-8F93-442F-9F28-217DDFC472C4}"/>
              </a:ext>
            </a:extLst>
          </p:cNvPr>
          <p:cNvSpPr>
            <a:spLocks noGrp="1"/>
          </p:cNvSpPr>
          <p:nvPr>
            <p:ph type="title"/>
          </p:nvPr>
        </p:nvSpPr>
        <p:spPr/>
        <p:txBody>
          <a:bodyPr/>
          <a:lstStyle/>
          <a:p>
            <a:r>
              <a:rPr lang="es-CL" dirty="0"/>
              <a:t>Ejemplo</a:t>
            </a:r>
          </a:p>
        </p:txBody>
      </p:sp>
      <p:sp>
        <p:nvSpPr>
          <p:cNvPr id="10" name="CuadroTexto 9">
            <a:extLst>
              <a:ext uri="{FF2B5EF4-FFF2-40B4-BE49-F238E27FC236}">
                <a16:creationId xmlns:a16="http://schemas.microsoft.com/office/drawing/2014/main" id="{00C232A0-7846-4381-8D7B-25D6516B53DB}"/>
              </a:ext>
            </a:extLst>
          </p:cNvPr>
          <p:cNvSpPr txBox="1"/>
          <p:nvPr/>
        </p:nvSpPr>
        <p:spPr>
          <a:xfrm>
            <a:off x="6939694" y="3272620"/>
            <a:ext cx="4878002" cy="923330"/>
          </a:xfrm>
          <a:prstGeom prst="rect">
            <a:avLst/>
          </a:prstGeom>
          <a:noFill/>
        </p:spPr>
        <p:txBody>
          <a:bodyPr wrap="none" rtlCol="0">
            <a:spAutoFit/>
          </a:bodyPr>
          <a:lstStyle/>
          <a:p>
            <a:r>
              <a:rPr lang="es-CL" dirty="0"/>
              <a:t>Como no hay izquierda ni derecha no podemos </a:t>
            </a:r>
          </a:p>
          <a:p>
            <a:r>
              <a:rPr lang="es-CL" dirty="0"/>
              <a:t>seguir navegando</a:t>
            </a:r>
          </a:p>
          <a:p>
            <a:endParaRPr lang="es-CL" dirty="0"/>
          </a:p>
        </p:txBody>
      </p:sp>
      <p:pic>
        <p:nvPicPr>
          <p:cNvPr id="7" name="Marcador de contenido 6">
            <a:extLst>
              <a:ext uri="{FF2B5EF4-FFF2-40B4-BE49-F238E27FC236}">
                <a16:creationId xmlns:a16="http://schemas.microsoft.com/office/drawing/2014/main" id="{11B9755A-70D9-4436-AF7E-A65D043F20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005" y="1971042"/>
            <a:ext cx="3617303" cy="4059237"/>
          </a:xfrm>
        </p:spPr>
      </p:pic>
    </p:spTree>
    <p:extLst>
      <p:ext uri="{BB962C8B-B14F-4D97-AF65-F5344CB8AC3E}">
        <p14:creationId xmlns:p14="http://schemas.microsoft.com/office/powerpoint/2010/main" val="19300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4C006-CA21-414D-8EE1-05B01C4D82A7}"/>
              </a:ext>
            </a:extLst>
          </p:cNvPr>
          <p:cNvSpPr>
            <a:spLocks noGrp="1"/>
          </p:cNvSpPr>
          <p:nvPr>
            <p:ph type="title"/>
          </p:nvPr>
        </p:nvSpPr>
        <p:spPr/>
        <p:txBody>
          <a:bodyPr/>
          <a:lstStyle/>
          <a:p>
            <a:r>
              <a:rPr lang="es-CL" dirty="0"/>
              <a:t>Ramificar</a:t>
            </a:r>
          </a:p>
        </p:txBody>
      </p:sp>
      <p:pic>
        <p:nvPicPr>
          <p:cNvPr id="4" name="Marcador de contenido 5">
            <a:extLst>
              <a:ext uri="{FF2B5EF4-FFF2-40B4-BE49-F238E27FC236}">
                <a16:creationId xmlns:a16="http://schemas.microsoft.com/office/drawing/2014/main" id="{1944E93F-44EC-4F6C-8461-AC942A16B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215" y="1580050"/>
            <a:ext cx="5417838" cy="4059237"/>
          </a:xfrm>
        </p:spPr>
      </p:pic>
      <p:pic>
        <p:nvPicPr>
          <p:cNvPr id="6" name="Imagen 5">
            <a:extLst>
              <a:ext uri="{FF2B5EF4-FFF2-40B4-BE49-F238E27FC236}">
                <a16:creationId xmlns:a16="http://schemas.microsoft.com/office/drawing/2014/main" id="{81B1FDAF-32EF-46C1-9273-D28456B469C3}"/>
              </a:ext>
            </a:extLst>
          </p:cNvPr>
          <p:cNvPicPr>
            <a:picLocks noChangeAspect="1"/>
          </p:cNvPicPr>
          <p:nvPr/>
        </p:nvPicPr>
        <p:blipFill>
          <a:blip r:embed="rId3"/>
          <a:stretch>
            <a:fillRect/>
          </a:stretch>
        </p:blipFill>
        <p:spPr>
          <a:xfrm>
            <a:off x="7064461" y="4411363"/>
            <a:ext cx="2857500" cy="1066800"/>
          </a:xfrm>
          <a:prstGeom prst="rect">
            <a:avLst/>
          </a:prstGeom>
        </p:spPr>
      </p:pic>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56F50B9-A20F-4781-980F-A885B49C0F90}"/>
                  </a:ext>
                </a:extLst>
              </p:cNvPr>
              <p:cNvSpPr txBox="1"/>
              <p:nvPr/>
            </p:nvSpPr>
            <p:spPr>
              <a:xfrm>
                <a:off x="7125730" y="1674674"/>
                <a:ext cx="2414444" cy="1754326"/>
              </a:xfrm>
              <a:prstGeom prst="rect">
                <a:avLst/>
              </a:prstGeom>
              <a:noFill/>
            </p:spPr>
            <p:txBody>
              <a:bodyPr wrap="none" rtlCol="0">
                <a:spAutoFit/>
              </a:bodyPr>
              <a:lstStyle/>
              <a:p>
                <a:r>
                  <a:rPr lang="es-CL" dirty="0"/>
                  <a:t>Soluciones de 30.5</a:t>
                </a:r>
              </a:p>
              <a:p>
                <a:r>
                  <a:rPr lang="es-CL" dirty="0"/>
                  <a:t>3.00000000e+00 </a:t>
                </a:r>
                <a14:m>
                  <m:oMath xmlns:m="http://schemas.openxmlformats.org/officeDocument/2006/math">
                    <m:r>
                      <a:rPr lang="es-CL" dirty="0" smtClean="0">
                        <a:latin typeface="Cambria Math" panose="02040503050406030204" pitchFamily="18" charset="0"/>
                      </a:rPr>
                      <m:t>≈</m:t>
                    </m:r>
                  </m:oMath>
                </a14:m>
                <a:r>
                  <a:rPr lang="es-CL" dirty="0"/>
                  <a:t> 3.0</a:t>
                </a:r>
              </a:p>
              <a:p>
                <a:r>
                  <a:rPr lang="es-CL" dirty="0"/>
                  <a:t> 6.37577109e-10  </a:t>
                </a:r>
                <a14:m>
                  <m:oMath xmlns:m="http://schemas.openxmlformats.org/officeDocument/2006/math">
                    <m:r>
                      <a:rPr lang="es-CL" dirty="0" smtClean="0">
                        <a:latin typeface="Cambria Math" panose="02040503050406030204" pitchFamily="18" charset="0"/>
                      </a:rPr>
                      <m:t>≈</m:t>
                    </m:r>
                  </m:oMath>
                </a14:m>
                <a:r>
                  <a:rPr lang="es-CL" dirty="0"/>
                  <a:t> 0.0</a:t>
                </a:r>
              </a:p>
              <a:p>
                <a:r>
                  <a:rPr lang="es-CL" dirty="0"/>
                  <a:t>1.00000001e+00 </a:t>
                </a:r>
                <a14:m>
                  <m:oMath xmlns:m="http://schemas.openxmlformats.org/officeDocument/2006/math">
                    <m:r>
                      <a:rPr lang="es-CL" dirty="0" smtClean="0">
                        <a:latin typeface="Cambria Math" panose="02040503050406030204" pitchFamily="18" charset="0"/>
                      </a:rPr>
                      <m:t>≈</m:t>
                    </m:r>
                  </m:oMath>
                </a14:m>
                <a:r>
                  <a:rPr lang="es-CL" dirty="0"/>
                  <a:t> 1.0</a:t>
                </a:r>
              </a:p>
              <a:p>
                <a:r>
                  <a:rPr lang="es-CL" dirty="0"/>
                  <a:t>2.50000000e+00 </a:t>
                </a:r>
                <a14:m>
                  <m:oMath xmlns:m="http://schemas.openxmlformats.org/officeDocument/2006/math">
                    <m:r>
                      <a:rPr lang="es-CL" dirty="0" smtClean="0">
                        <a:latin typeface="Cambria Math" panose="02040503050406030204" pitchFamily="18" charset="0"/>
                      </a:rPr>
                      <m:t>≈</m:t>
                    </m:r>
                  </m:oMath>
                </a14:m>
                <a:r>
                  <a:rPr lang="es-CL" dirty="0"/>
                  <a:t> 2.5</a:t>
                </a:r>
              </a:p>
              <a:p>
                <a:r>
                  <a:rPr lang="es-CL" dirty="0"/>
                  <a:t>6.09228071e-10 </a:t>
                </a:r>
                <a14:m>
                  <m:oMath xmlns:m="http://schemas.openxmlformats.org/officeDocument/2006/math">
                    <m:r>
                      <a:rPr lang="es-CL" dirty="0" smtClean="0">
                        <a:latin typeface="Cambria Math" panose="02040503050406030204" pitchFamily="18" charset="0"/>
                      </a:rPr>
                      <m:t>≈</m:t>
                    </m:r>
                  </m:oMath>
                </a14:m>
                <a:r>
                  <a:rPr lang="es-CL" dirty="0"/>
                  <a:t> 0.0</a:t>
                </a:r>
              </a:p>
            </p:txBody>
          </p:sp>
        </mc:Choice>
        <mc:Fallback xmlns="">
          <p:sp>
            <p:nvSpPr>
              <p:cNvPr id="7" name="CuadroTexto 6">
                <a:extLst>
                  <a:ext uri="{FF2B5EF4-FFF2-40B4-BE49-F238E27FC236}">
                    <a16:creationId xmlns:a16="http://schemas.microsoft.com/office/drawing/2014/main" id="{856F50B9-A20F-4781-980F-A885B49C0F90}"/>
                  </a:ext>
                </a:extLst>
              </p:cNvPr>
              <p:cNvSpPr txBox="1">
                <a:spLocks noRot="1" noChangeAspect="1" noMove="1" noResize="1" noEditPoints="1" noAdjustHandles="1" noChangeArrowheads="1" noChangeShapeType="1" noTextEdit="1"/>
              </p:cNvSpPr>
              <p:nvPr/>
            </p:nvSpPr>
            <p:spPr>
              <a:xfrm>
                <a:off x="7125730" y="1674674"/>
                <a:ext cx="2414444" cy="1754326"/>
              </a:xfrm>
              <a:prstGeom prst="rect">
                <a:avLst/>
              </a:prstGeom>
              <a:blipFill>
                <a:blip r:embed="rId4"/>
                <a:stretch>
                  <a:fillRect l="-2273" t="-2083" r="-1263" b="-4514"/>
                </a:stretch>
              </a:blipFill>
            </p:spPr>
            <p:txBody>
              <a:bodyPr/>
              <a:lstStyle/>
              <a:p>
                <a:r>
                  <a:rPr lang="es-CL">
                    <a:noFill/>
                  </a:rPr>
                  <a:t> </a:t>
                </a:r>
              </a:p>
            </p:txBody>
          </p:sp>
        </mc:Fallback>
      </mc:AlternateContent>
      <p:pic>
        <p:nvPicPr>
          <p:cNvPr id="8" name="Imagen 7">
            <a:extLst>
              <a:ext uri="{FF2B5EF4-FFF2-40B4-BE49-F238E27FC236}">
                <a16:creationId xmlns:a16="http://schemas.microsoft.com/office/drawing/2014/main" id="{C6395E6C-103F-408D-81E8-243B7EA682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9508113" y="2798201"/>
            <a:ext cx="570912" cy="395010"/>
          </a:xfrm>
          <a:prstGeom prst="rect">
            <a:avLst/>
          </a:prstGeom>
        </p:spPr>
      </p:pic>
      <p:sp>
        <p:nvSpPr>
          <p:cNvPr id="9" name="CuadroTexto 8">
            <a:extLst>
              <a:ext uri="{FF2B5EF4-FFF2-40B4-BE49-F238E27FC236}">
                <a16:creationId xmlns:a16="http://schemas.microsoft.com/office/drawing/2014/main" id="{24C172CD-461E-4F6B-A9AF-97616A3322B1}"/>
              </a:ext>
            </a:extLst>
          </p:cNvPr>
          <p:cNvSpPr txBox="1"/>
          <p:nvPr/>
        </p:nvSpPr>
        <p:spPr>
          <a:xfrm>
            <a:off x="7529383" y="3806242"/>
            <a:ext cx="2074607" cy="369332"/>
          </a:xfrm>
          <a:prstGeom prst="rect">
            <a:avLst/>
          </a:prstGeom>
          <a:noFill/>
        </p:spPr>
        <p:txBody>
          <a:bodyPr wrap="none" rtlCol="0">
            <a:spAutoFit/>
          </a:bodyPr>
          <a:lstStyle/>
          <a:p>
            <a:r>
              <a:rPr lang="es-CL" dirty="0"/>
              <a:t>Ramificar por 2 y 3</a:t>
            </a:r>
          </a:p>
        </p:txBody>
      </p:sp>
      <p:pic>
        <p:nvPicPr>
          <p:cNvPr id="10" name="Imagen 9">
            <a:extLst>
              <a:ext uri="{FF2B5EF4-FFF2-40B4-BE49-F238E27FC236}">
                <a16:creationId xmlns:a16="http://schemas.microsoft.com/office/drawing/2014/main" id="{D9393950-B23B-441C-AC40-2BA78ECE38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714629">
            <a:off x="7243928" y="5592377"/>
            <a:ext cx="570912" cy="395010"/>
          </a:xfrm>
          <a:prstGeom prst="rect">
            <a:avLst/>
          </a:prstGeom>
        </p:spPr>
      </p:pic>
      <p:pic>
        <p:nvPicPr>
          <p:cNvPr id="11" name="Imagen 10">
            <a:extLst>
              <a:ext uri="{FF2B5EF4-FFF2-40B4-BE49-F238E27FC236}">
                <a16:creationId xmlns:a16="http://schemas.microsoft.com/office/drawing/2014/main" id="{40A6C810-FEAC-48EE-84CD-8619C0D8A1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031850">
            <a:off x="9180270" y="5592377"/>
            <a:ext cx="570912" cy="395010"/>
          </a:xfrm>
          <a:prstGeom prst="rect">
            <a:avLst/>
          </a:prstGeom>
        </p:spPr>
      </p:pic>
      <p:sp>
        <p:nvSpPr>
          <p:cNvPr id="3" name="CuadroTexto 2">
            <a:extLst>
              <a:ext uri="{FF2B5EF4-FFF2-40B4-BE49-F238E27FC236}">
                <a16:creationId xmlns:a16="http://schemas.microsoft.com/office/drawing/2014/main" id="{84C48550-22DA-4C8B-8BDE-3684E6F6580A}"/>
              </a:ext>
            </a:extLst>
          </p:cNvPr>
          <p:cNvSpPr txBox="1"/>
          <p:nvPr/>
        </p:nvSpPr>
        <p:spPr>
          <a:xfrm>
            <a:off x="7064461" y="6063734"/>
            <a:ext cx="958660" cy="369332"/>
          </a:xfrm>
          <a:prstGeom prst="rect">
            <a:avLst/>
          </a:prstGeom>
          <a:noFill/>
        </p:spPr>
        <p:txBody>
          <a:bodyPr wrap="none" rtlCol="0">
            <a:spAutoFit/>
          </a:bodyPr>
          <a:lstStyle/>
          <a:p>
            <a:r>
              <a:rPr lang="es-CL" dirty="0"/>
              <a:t>Factible</a:t>
            </a:r>
          </a:p>
        </p:txBody>
      </p:sp>
      <p:sp>
        <p:nvSpPr>
          <p:cNvPr id="5" name="CuadroTexto 4">
            <a:extLst>
              <a:ext uri="{FF2B5EF4-FFF2-40B4-BE49-F238E27FC236}">
                <a16:creationId xmlns:a16="http://schemas.microsoft.com/office/drawing/2014/main" id="{A573BB37-679B-471D-B4F3-998B6DFF6A8B}"/>
              </a:ext>
            </a:extLst>
          </p:cNvPr>
          <p:cNvSpPr txBox="1"/>
          <p:nvPr/>
        </p:nvSpPr>
        <p:spPr>
          <a:xfrm>
            <a:off x="8989382" y="6063734"/>
            <a:ext cx="1101584" cy="369332"/>
          </a:xfrm>
          <a:prstGeom prst="rect">
            <a:avLst/>
          </a:prstGeom>
          <a:noFill/>
        </p:spPr>
        <p:txBody>
          <a:bodyPr wrap="none" rtlCol="0">
            <a:spAutoFit/>
          </a:bodyPr>
          <a:lstStyle/>
          <a:p>
            <a:r>
              <a:rPr lang="es-CL" dirty="0"/>
              <a:t>Infactible</a:t>
            </a:r>
          </a:p>
        </p:txBody>
      </p:sp>
      <p:pic>
        <p:nvPicPr>
          <p:cNvPr id="12" name="Imagen 11">
            <a:extLst>
              <a:ext uri="{FF2B5EF4-FFF2-40B4-BE49-F238E27FC236}">
                <a16:creationId xmlns:a16="http://schemas.microsoft.com/office/drawing/2014/main" id="{CCCBE4FD-345B-4E92-BD8F-3E5CB7A083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424656">
            <a:off x="10098007" y="6111979"/>
            <a:ext cx="414408" cy="286726"/>
          </a:xfrm>
          <a:prstGeom prst="rect">
            <a:avLst/>
          </a:prstGeom>
        </p:spPr>
      </p:pic>
      <p:sp>
        <p:nvSpPr>
          <p:cNvPr id="13" name="CuadroTexto 12">
            <a:extLst>
              <a:ext uri="{FF2B5EF4-FFF2-40B4-BE49-F238E27FC236}">
                <a16:creationId xmlns:a16="http://schemas.microsoft.com/office/drawing/2014/main" id="{BC2A14E8-5CA3-4DD3-8273-8260255FB9CF}"/>
              </a:ext>
            </a:extLst>
          </p:cNvPr>
          <p:cNvSpPr txBox="1"/>
          <p:nvPr/>
        </p:nvSpPr>
        <p:spPr>
          <a:xfrm>
            <a:off x="10625504" y="6036809"/>
            <a:ext cx="1538883" cy="646331"/>
          </a:xfrm>
          <a:prstGeom prst="rect">
            <a:avLst/>
          </a:prstGeom>
          <a:noFill/>
        </p:spPr>
        <p:txBody>
          <a:bodyPr wrap="none" rtlCol="0">
            <a:spAutoFit/>
          </a:bodyPr>
          <a:lstStyle/>
          <a:p>
            <a:r>
              <a:rPr lang="es-CL" dirty="0"/>
              <a:t>Si z es mayor </a:t>
            </a:r>
          </a:p>
          <a:p>
            <a:r>
              <a:rPr lang="es-CL" dirty="0"/>
              <a:t>al padre</a:t>
            </a:r>
          </a:p>
        </p:txBody>
      </p:sp>
    </p:spTree>
    <p:extLst>
      <p:ext uri="{BB962C8B-B14F-4D97-AF65-F5344CB8AC3E}">
        <p14:creationId xmlns:p14="http://schemas.microsoft.com/office/powerpoint/2010/main" val="113048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5"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155A0-E526-40CD-9F0E-56E98041972C}"/>
              </a:ext>
            </a:extLst>
          </p:cNvPr>
          <p:cNvSpPr>
            <a:spLocks noGrp="1"/>
          </p:cNvSpPr>
          <p:nvPr>
            <p:ph type="title"/>
          </p:nvPr>
        </p:nvSpPr>
        <p:spPr/>
        <p:txBody>
          <a:bodyPr/>
          <a:lstStyle/>
          <a:p>
            <a:r>
              <a:rPr lang="es-CL" dirty="0"/>
              <a:t>Nuevo árbol con ramificación</a:t>
            </a:r>
          </a:p>
        </p:txBody>
      </p:sp>
      <p:pic>
        <p:nvPicPr>
          <p:cNvPr id="5" name="Marcador de contenido 4">
            <a:extLst>
              <a:ext uri="{FF2B5EF4-FFF2-40B4-BE49-F238E27FC236}">
                <a16:creationId xmlns:a16="http://schemas.microsoft.com/office/drawing/2014/main" id="{A8C29FC5-B40B-4C14-A9FD-B1444841E048}"/>
              </a:ext>
            </a:extLst>
          </p:cNvPr>
          <p:cNvPicPr>
            <a:picLocks noGrp="1" noChangeAspect="1"/>
          </p:cNvPicPr>
          <p:nvPr>
            <p:ph idx="1"/>
          </p:nvPr>
        </p:nvPicPr>
        <p:blipFill>
          <a:blip r:embed="rId2"/>
          <a:stretch>
            <a:fillRect/>
          </a:stretch>
        </p:blipFill>
        <p:spPr>
          <a:xfrm>
            <a:off x="3767715" y="1841263"/>
            <a:ext cx="4645922" cy="4246499"/>
          </a:xfrm>
        </p:spPr>
      </p:pic>
    </p:spTree>
    <p:extLst>
      <p:ext uri="{BB962C8B-B14F-4D97-AF65-F5344CB8AC3E}">
        <p14:creationId xmlns:p14="http://schemas.microsoft.com/office/powerpoint/2010/main" val="27948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A4C0-1C68-4A17-A53C-18E30A68A7D7}"/>
              </a:ext>
            </a:extLst>
          </p:cNvPr>
          <p:cNvSpPr>
            <a:spLocks noGrp="1"/>
          </p:cNvSpPr>
          <p:nvPr>
            <p:ph type="title"/>
          </p:nvPr>
        </p:nvSpPr>
        <p:spPr/>
        <p:txBody>
          <a:bodyPr/>
          <a:lstStyle/>
          <a:p>
            <a:r>
              <a:rPr lang="es-CL" dirty="0"/>
              <a:t>Recuperar extremos </a:t>
            </a:r>
          </a:p>
        </p:txBody>
      </p:sp>
      <p:sp>
        <p:nvSpPr>
          <p:cNvPr id="3" name="Marcador de contenido 2">
            <a:extLst>
              <a:ext uri="{FF2B5EF4-FFF2-40B4-BE49-F238E27FC236}">
                <a16:creationId xmlns:a16="http://schemas.microsoft.com/office/drawing/2014/main" id="{71576578-280E-4B9A-B601-FE6D6E66E8D7}"/>
              </a:ext>
            </a:extLst>
          </p:cNvPr>
          <p:cNvSpPr>
            <a:spLocks noGrp="1"/>
          </p:cNvSpPr>
          <p:nvPr>
            <p:ph idx="1"/>
          </p:nvPr>
        </p:nvSpPr>
        <p:spPr/>
        <p:txBody>
          <a:bodyPr/>
          <a:lstStyle/>
          <a:p>
            <a:r>
              <a:rPr lang="es-CL" dirty="0"/>
              <a:t>Recuperaremos los nodos izquierdos y derechos de la raíz si es que estos nodos recuperados no tienen derecha ni izquierda, de no ser el este caso iremos recuperando recursivamente sus nodos izquierdos y derechos</a:t>
            </a:r>
          </a:p>
        </p:txBody>
      </p:sp>
    </p:spTree>
    <p:extLst>
      <p:ext uri="{BB962C8B-B14F-4D97-AF65-F5344CB8AC3E}">
        <p14:creationId xmlns:p14="http://schemas.microsoft.com/office/powerpoint/2010/main" val="166522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CACE6-021A-43C0-AA38-9AE11862B15C}"/>
              </a:ext>
            </a:extLst>
          </p:cNvPr>
          <p:cNvSpPr>
            <a:spLocks noGrp="1"/>
          </p:cNvSpPr>
          <p:nvPr>
            <p:ph type="title"/>
          </p:nvPr>
        </p:nvSpPr>
        <p:spPr/>
        <p:txBody>
          <a:bodyPr/>
          <a:lstStyle/>
          <a:p>
            <a:r>
              <a:rPr lang="es-CL" dirty="0"/>
              <a:t>Ejemplo</a:t>
            </a:r>
          </a:p>
        </p:txBody>
      </p:sp>
      <p:pic>
        <p:nvPicPr>
          <p:cNvPr id="8" name="Marcador de contenido 7">
            <a:extLst>
              <a:ext uri="{FF2B5EF4-FFF2-40B4-BE49-F238E27FC236}">
                <a16:creationId xmlns:a16="http://schemas.microsoft.com/office/drawing/2014/main" id="{AEF2CF0D-D57A-4520-A3F6-2B47014CC0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773152"/>
            <a:ext cx="5415454" cy="4059237"/>
          </a:xfrm>
        </p:spPr>
      </p:pic>
      <p:sp>
        <p:nvSpPr>
          <p:cNvPr id="9" name="CuadroTexto 8">
            <a:extLst>
              <a:ext uri="{FF2B5EF4-FFF2-40B4-BE49-F238E27FC236}">
                <a16:creationId xmlns:a16="http://schemas.microsoft.com/office/drawing/2014/main" id="{4EB56AB4-9FAC-4CB9-B345-29039EE7646C}"/>
              </a:ext>
            </a:extLst>
          </p:cNvPr>
          <p:cNvSpPr txBox="1"/>
          <p:nvPr/>
        </p:nvSpPr>
        <p:spPr>
          <a:xfrm>
            <a:off x="6574154" y="3429000"/>
            <a:ext cx="5261377" cy="646331"/>
          </a:xfrm>
          <a:prstGeom prst="rect">
            <a:avLst/>
          </a:prstGeom>
          <a:noFill/>
        </p:spPr>
        <p:txBody>
          <a:bodyPr wrap="none" rtlCol="0">
            <a:spAutoFit/>
          </a:bodyPr>
          <a:lstStyle/>
          <a:p>
            <a:r>
              <a:rPr lang="es-CL" dirty="0"/>
              <a:t>Como la parte izquierda y derecha del 31 no es </a:t>
            </a:r>
            <a:r>
              <a:rPr lang="es-CL" dirty="0" err="1"/>
              <a:t>null</a:t>
            </a:r>
            <a:r>
              <a:rPr lang="es-CL" dirty="0"/>
              <a:t> </a:t>
            </a:r>
          </a:p>
          <a:p>
            <a:r>
              <a:rPr lang="es-CL" dirty="0"/>
              <a:t>Recuperamos su nodo izquierdo y derecho</a:t>
            </a:r>
          </a:p>
        </p:txBody>
      </p:sp>
    </p:spTree>
    <p:extLst>
      <p:ext uri="{BB962C8B-B14F-4D97-AF65-F5344CB8AC3E}">
        <p14:creationId xmlns:p14="http://schemas.microsoft.com/office/powerpoint/2010/main" val="82938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3A4421-7DCB-426D-9C21-216BA17AE0E1}"/>
              </a:ext>
            </a:extLst>
          </p:cNvPr>
          <p:cNvSpPr>
            <a:spLocks noGrp="1"/>
          </p:cNvSpPr>
          <p:nvPr>
            <p:ph type="title"/>
          </p:nvPr>
        </p:nvSpPr>
        <p:spPr/>
        <p:txBody>
          <a:bodyPr/>
          <a:lstStyle/>
          <a:p>
            <a:r>
              <a:rPr lang="es-CL" dirty="0"/>
              <a:t>Ejemplo</a:t>
            </a:r>
          </a:p>
        </p:txBody>
      </p:sp>
      <p:pic>
        <p:nvPicPr>
          <p:cNvPr id="5" name="Marcador de contenido 4">
            <a:extLst>
              <a:ext uri="{FF2B5EF4-FFF2-40B4-BE49-F238E27FC236}">
                <a16:creationId xmlns:a16="http://schemas.microsoft.com/office/drawing/2014/main" id="{B20C3C12-8069-4D23-A70A-9D78C6D30F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67" y="1808163"/>
            <a:ext cx="5415454" cy="4059237"/>
          </a:xfrm>
        </p:spPr>
      </p:pic>
      <p:sp>
        <p:nvSpPr>
          <p:cNvPr id="7" name="CuadroTexto 6">
            <a:extLst>
              <a:ext uri="{FF2B5EF4-FFF2-40B4-BE49-F238E27FC236}">
                <a16:creationId xmlns:a16="http://schemas.microsoft.com/office/drawing/2014/main" id="{F20F6A47-D905-44F1-9F21-72C08319347A}"/>
              </a:ext>
            </a:extLst>
          </p:cNvPr>
          <p:cNvSpPr txBox="1"/>
          <p:nvPr/>
        </p:nvSpPr>
        <p:spPr>
          <a:xfrm>
            <a:off x="6090676" y="2916364"/>
            <a:ext cx="6096000" cy="646331"/>
          </a:xfrm>
          <a:prstGeom prst="rect">
            <a:avLst/>
          </a:prstGeom>
          <a:noFill/>
        </p:spPr>
        <p:txBody>
          <a:bodyPr wrap="square">
            <a:spAutoFit/>
          </a:bodyPr>
          <a:lstStyle/>
          <a:p>
            <a:r>
              <a:rPr lang="es-CL" dirty="0"/>
              <a:t>Como la parte izquierda y derecha del 31 no es </a:t>
            </a:r>
            <a:r>
              <a:rPr lang="es-CL" dirty="0" err="1"/>
              <a:t>null</a:t>
            </a:r>
            <a:r>
              <a:rPr lang="es-CL" dirty="0"/>
              <a:t> </a:t>
            </a:r>
          </a:p>
          <a:p>
            <a:r>
              <a:rPr lang="es-CL" dirty="0"/>
              <a:t>Recuperamos su nodo izquierdo y derecho</a:t>
            </a:r>
          </a:p>
        </p:txBody>
      </p:sp>
      <p:sp>
        <p:nvSpPr>
          <p:cNvPr id="9" name="CuadroTexto 8">
            <a:extLst>
              <a:ext uri="{FF2B5EF4-FFF2-40B4-BE49-F238E27FC236}">
                <a16:creationId xmlns:a16="http://schemas.microsoft.com/office/drawing/2014/main" id="{B6111230-19BD-4A83-ADCF-2D3B7CCF9789}"/>
              </a:ext>
            </a:extLst>
          </p:cNvPr>
          <p:cNvSpPr txBox="1"/>
          <p:nvPr/>
        </p:nvSpPr>
        <p:spPr>
          <a:xfrm>
            <a:off x="6096000" y="4224290"/>
            <a:ext cx="6096000" cy="646331"/>
          </a:xfrm>
          <a:prstGeom prst="rect">
            <a:avLst/>
          </a:prstGeom>
          <a:noFill/>
        </p:spPr>
        <p:txBody>
          <a:bodyPr wrap="square">
            <a:spAutoFit/>
          </a:bodyPr>
          <a:lstStyle/>
          <a:p>
            <a:r>
              <a:rPr lang="es-CL" dirty="0"/>
              <a:t>Como la parte izquierda y derecha del 30.87 no es </a:t>
            </a:r>
            <a:r>
              <a:rPr lang="es-CL" dirty="0" err="1"/>
              <a:t>null</a:t>
            </a:r>
            <a:r>
              <a:rPr lang="es-CL" dirty="0"/>
              <a:t> </a:t>
            </a:r>
          </a:p>
          <a:p>
            <a:r>
              <a:rPr lang="es-CL" dirty="0"/>
              <a:t>Recuperamos su nodo izquierdo y derecho</a:t>
            </a:r>
          </a:p>
        </p:txBody>
      </p:sp>
    </p:spTree>
    <p:extLst>
      <p:ext uri="{BB962C8B-B14F-4D97-AF65-F5344CB8AC3E}">
        <p14:creationId xmlns:p14="http://schemas.microsoft.com/office/powerpoint/2010/main" val="2255957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53763-7245-4EB6-A879-EF250F4BB617}"/>
              </a:ext>
            </a:extLst>
          </p:cNvPr>
          <p:cNvSpPr>
            <a:spLocks noGrp="1"/>
          </p:cNvSpPr>
          <p:nvPr>
            <p:ph type="title"/>
          </p:nvPr>
        </p:nvSpPr>
        <p:spPr/>
        <p:txBody>
          <a:bodyPr/>
          <a:lstStyle/>
          <a:p>
            <a:r>
              <a:rPr lang="es-CL" dirty="0"/>
              <a:t>Ejemplo</a:t>
            </a:r>
          </a:p>
        </p:txBody>
      </p:sp>
      <p:pic>
        <p:nvPicPr>
          <p:cNvPr id="5" name="Marcador de contenido 4">
            <a:extLst>
              <a:ext uri="{FF2B5EF4-FFF2-40B4-BE49-F238E27FC236}">
                <a16:creationId xmlns:a16="http://schemas.microsoft.com/office/drawing/2014/main" id="{CAEBE1BC-D658-4A34-956D-46101EB67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597" y="1764914"/>
            <a:ext cx="5415454" cy="4059237"/>
          </a:xfrm>
        </p:spPr>
      </p:pic>
      <p:pic>
        <p:nvPicPr>
          <p:cNvPr id="7" name="Imagen 6">
            <a:extLst>
              <a:ext uri="{FF2B5EF4-FFF2-40B4-BE49-F238E27FC236}">
                <a16:creationId xmlns:a16="http://schemas.microsoft.com/office/drawing/2014/main" id="{5C1A5AF8-0C93-4E1E-BB34-DCE4A2396850}"/>
              </a:ext>
            </a:extLst>
          </p:cNvPr>
          <p:cNvPicPr>
            <a:picLocks noChangeAspect="1"/>
          </p:cNvPicPr>
          <p:nvPr/>
        </p:nvPicPr>
        <p:blipFill>
          <a:blip r:embed="rId3"/>
          <a:stretch>
            <a:fillRect/>
          </a:stretch>
        </p:blipFill>
        <p:spPr>
          <a:xfrm>
            <a:off x="6160951" y="1764914"/>
            <a:ext cx="4171950" cy="1095375"/>
          </a:xfrm>
          <a:prstGeom prst="rect">
            <a:avLst/>
          </a:prstGeom>
        </p:spPr>
      </p:pic>
      <p:pic>
        <p:nvPicPr>
          <p:cNvPr id="9" name="Imagen 8">
            <a:extLst>
              <a:ext uri="{FF2B5EF4-FFF2-40B4-BE49-F238E27FC236}">
                <a16:creationId xmlns:a16="http://schemas.microsoft.com/office/drawing/2014/main" id="{EA825B5E-88FB-49E6-80B3-BB07606ADB9D}"/>
              </a:ext>
            </a:extLst>
          </p:cNvPr>
          <p:cNvPicPr>
            <a:picLocks noChangeAspect="1"/>
          </p:cNvPicPr>
          <p:nvPr/>
        </p:nvPicPr>
        <p:blipFill>
          <a:blip r:embed="rId4"/>
          <a:stretch>
            <a:fillRect/>
          </a:stretch>
        </p:blipFill>
        <p:spPr>
          <a:xfrm>
            <a:off x="10332901" y="1764914"/>
            <a:ext cx="1143000" cy="1085850"/>
          </a:xfrm>
          <a:prstGeom prst="rect">
            <a:avLst/>
          </a:prstGeom>
        </p:spPr>
      </p:pic>
      <p:pic>
        <p:nvPicPr>
          <p:cNvPr id="12" name="Imagen 11">
            <a:extLst>
              <a:ext uri="{FF2B5EF4-FFF2-40B4-BE49-F238E27FC236}">
                <a16:creationId xmlns:a16="http://schemas.microsoft.com/office/drawing/2014/main" id="{0BA7DD24-D2F0-4798-B73C-8DD6B7DC26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994061">
            <a:off x="8478391" y="3300260"/>
            <a:ext cx="570912" cy="395010"/>
          </a:xfrm>
          <a:prstGeom prst="rect">
            <a:avLst/>
          </a:prstGeom>
        </p:spPr>
      </p:pic>
      <p:sp>
        <p:nvSpPr>
          <p:cNvPr id="13" name="CuadroTexto 12">
            <a:extLst>
              <a:ext uri="{FF2B5EF4-FFF2-40B4-BE49-F238E27FC236}">
                <a16:creationId xmlns:a16="http://schemas.microsoft.com/office/drawing/2014/main" id="{34201218-A24D-455E-B481-7379EEE2BBF6}"/>
              </a:ext>
            </a:extLst>
          </p:cNvPr>
          <p:cNvSpPr txBox="1"/>
          <p:nvPr/>
        </p:nvSpPr>
        <p:spPr>
          <a:xfrm>
            <a:off x="8246926" y="3880022"/>
            <a:ext cx="1124026" cy="369332"/>
          </a:xfrm>
          <a:prstGeom prst="rect">
            <a:avLst/>
          </a:prstGeom>
          <a:noFill/>
        </p:spPr>
        <p:txBody>
          <a:bodyPr wrap="none" rtlCol="0">
            <a:spAutoFit/>
          </a:bodyPr>
          <a:lstStyle/>
          <a:p>
            <a:r>
              <a:rPr lang="es-CL" dirty="0"/>
              <a:t>Extremos</a:t>
            </a:r>
          </a:p>
        </p:txBody>
      </p:sp>
    </p:spTree>
    <p:extLst>
      <p:ext uri="{BB962C8B-B14F-4D97-AF65-F5344CB8AC3E}">
        <p14:creationId xmlns:p14="http://schemas.microsoft.com/office/powerpoint/2010/main" val="396897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53763-7245-4EB6-A879-EF250F4BB617}"/>
              </a:ext>
            </a:extLst>
          </p:cNvPr>
          <p:cNvSpPr>
            <a:spLocks noGrp="1"/>
          </p:cNvSpPr>
          <p:nvPr>
            <p:ph type="title"/>
          </p:nvPr>
        </p:nvSpPr>
        <p:spPr/>
        <p:txBody>
          <a:bodyPr/>
          <a:lstStyle/>
          <a:p>
            <a:r>
              <a:rPr lang="es-CL" dirty="0"/>
              <a:t>Obtener cota</a:t>
            </a:r>
          </a:p>
        </p:txBody>
      </p:sp>
      <p:pic>
        <p:nvPicPr>
          <p:cNvPr id="7" name="Imagen 6">
            <a:extLst>
              <a:ext uri="{FF2B5EF4-FFF2-40B4-BE49-F238E27FC236}">
                <a16:creationId xmlns:a16="http://schemas.microsoft.com/office/drawing/2014/main" id="{5C1A5AF8-0C93-4E1E-BB34-DCE4A2396850}"/>
              </a:ext>
            </a:extLst>
          </p:cNvPr>
          <p:cNvPicPr>
            <a:picLocks noChangeAspect="1"/>
          </p:cNvPicPr>
          <p:nvPr/>
        </p:nvPicPr>
        <p:blipFill>
          <a:blip r:embed="rId2"/>
          <a:stretch>
            <a:fillRect/>
          </a:stretch>
        </p:blipFill>
        <p:spPr>
          <a:xfrm>
            <a:off x="3046033" y="2540169"/>
            <a:ext cx="4171950" cy="1095375"/>
          </a:xfrm>
          <a:prstGeom prst="rect">
            <a:avLst/>
          </a:prstGeom>
        </p:spPr>
      </p:pic>
      <p:pic>
        <p:nvPicPr>
          <p:cNvPr id="9" name="Imagen 8">
            <a:extLst>
              <a:ext uri="{FF2B5EF4-FFF2-40B4-BE49-F238E27FC236}">
                <a16:creationId xmlns:a16="http://schemas.microsoft.com/office/drawing/2014/main" id="{EA825B5E-88FB-49E6-80B3-BB07606ADB9D}"/>
              </a:ext>
            </a:extLst>
          </p:cNvPr>
          <p:cNvPicPr>
            <a:picLocks noChangeAspect="1"/>
          </p:cNvPicPr>
          <p:nvPr/>
        </p:nvPicPr>
        <p:blipFill>
          <a:blip r:embed="rId3"/>
          <a:stretch>
            <a:fillRect/>
          </a:stretch>
        </p:blipFill>
        <p:spPr>
          <a:xfrm>
            <a:off x="7217983" y="2540169"/>
            <a:ext cx="1143000" cy="1085850"/>
          </a:xfrm>
          <a:prstGeom prst="rect">
            <a:avLst/>
          </a:prstGeom>
        </p:spPr>
      </p:pic>
      <p:pic>
        <p:nvPicPr>
          <p:cNvPr id="10" name="Imagen 9">
            <a:extLst>
              <a:ext uri="{FF2B5EF4-FFF2-40B4-BE49-F238E27FC236}">
                <a16:creationId xmlns:a16="http://schemas.microsoft.com/office/drawing/2014/main" id="{38D11C4C-D5F9-447D-8F88-E54C79D3D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994061">
            <a:off x="6204748" y="3781693"/>
            <a:ext cx="570912" cy="395010"/>
          </a:xfrm>
          <a:prstGeom prst="rect">
            <a:avLst/>
          </a:prstGeom>
        </p:spPr>
      </p:pic>
      <p:sp>
        <p:nvSpPr>
          <p:cNvPr id="11" name="CuadroTexto 10">
            <a:extLst>
              <a:ext uri="{FF2B5EF4-FFF2-40B4-BE49-F238E27FC236}">
                <a16:creationId xmlns:a16="http://schemas.microsoft.com/office/drawing/2014/main" id="{755012F6-3872-4FE2-8CF5-C3687492E2E5}"/>
              </a:ext>
            </a:extLst>
          </p:cNvPr>
          <p:cNvSpPr txBox="1"/>
          <p:nvPr/>
        </p:nvSpPr>
        <p:spPr>
          <a:xfrm>
            <a:off x="6090676" y="4340698"/>
            <a:ext cx="659155" cy="369332"/>
          </a:xfrm>
          <a:prstGeom prst="rect">
            <a:avLst/>
          </a:prstGeom>
          <a:noFill/>
        </p:spPr>
        <p:txBody>
          <a:bodyPr wrap="none" rtlCol="0">
            <a:spAutoFit/>
          </a:bodyPr>
          <a:lstStyle/>
          <a:p>
            <a:r>
              <a:rPr lang="es-CL" dirty="0"/>
              <a:t>Cota</a:t>
            </a:r>
          </a:p>
        </p:txBody>
      </p:sp>
    </p:spTree>
    <p:extLst>
      <p:ext uri="{BB962C8B-B14F-4D97-AF65-F5344CB8AC3E}">
        <p14:creationId xmlns:p14="http://schemas.microsoft.com/office/powerpoint/2010/main" val="361272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B1B34-851C-4C65-B204-C62F153B999B}"/>
              </a:ext>
            </a:extLst>
          </p:cNvPr>
          <p:cNvSpPr>
            <a:spLocks noGrp="1"/>
          </p:cNvSpPr>
          <p:nvPr>
            <p:ph type="title"/>
          </p:nvPr>
        </p:nvSpPr>
        <p:spPr/>
        <p:txBody>
          <a:bodyPr>
            <a:normAutofit/>
          </a:bodyPr>
          <a:lstStyle/>
          <a:p>
            <a:r>
              <a:rPr lang="es-CL" sz="3200" dirty="0"/>
              <a:t>Problema de la mochila (</a:t>
            </a:r>
            <a:r>
              <a:rPr lang="es-CL" sz="3200" dirty="0" err="1"/>
              <a:t>Knapasack</a:t>
            </a:r>
            <a:r>
              <a:rPr lang="es-CL" sz="3200" dirty="0"/>
              <a:t> multidimensional)</a:t>
            </a:r>
          </a:p>
        </p:txBody>
      </p:sp>
      <p:sp>
        <p:nvSpPr>
          <p:cNvPr id="3" name="Marcador de contenido 2">
            <a:extLst>
              <a:ext uri="{FF2B5EF4-FFF2-40B4-BE49-F238E27FC236}">
                <a16:creationId xmlns:a16="http://schemas.microsoft.com/office/drawing/2014/main" id="{9C46863D-F7D3-49FC-B160-D5F139D2C90C}"/>
              </a:ext>
            </a:extLst>
          </p:cNvPr>
          <p:cNvSpPr>
            <a:spLocks noGrp="1"/>
          </p:cNvSpPr>
          <p:nvPr>
            <p:ph idx="1"/>
          </p:nvPr>
        </p:nvSpPr>
        <p:spPr/>
        <p:txBody>
          <a:bodyPr/>
          <a:lstStyle/>
          <a:p>
            <a:r>
              <a:rPr lang="es-CL" dirty="0"/>
              <a:t>Es un problema clásico de optimización, consiste en encontrar la mejor solución teniendo una cantidad finita de soluciones. En este caso consiste en obtener la mejor ganancia sujeto a unas restricciones, en este problema particular las restricciones son no exceder el peso ni el volumen soportado por la mochila.</a:t>
            </a:r>
          </a:p>
          <a:p>
            <a:r>
              <a:rPr lang="es-CL" dirty="0"/>
              <a:t>Pese a que hace mención a la mochila, es más exacto que se refiere a un contenedor con capacidades finitas, es decir un peso y volumen de carga soportable por el contenedor.</a:t>
            </a:r>
          </a:p>
        </p:txBody>
      </p:sp>
    </p:spTree>
    <p:extLst>
      <p:ext uri="{BB962C8B-B14F-4D97-AF65-F5344CB8AC3E}">
        <p14:creationId xmlns:p14="http://schemas.microsoft.com/office/powerpoint/2010/main" val="4247478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75BD0B-1DBB-407F-B075-2BF3A2D30139}"/>
              </a:ext>
            </a:extLst>
          </p:cNvPr>
          <p:cNvSpPr>
            <a:spLocks noGrp="1"/>
          </p:cNvSpPr>
          <p:nvPr>
            <p:ph type="title"/>
          </p:nvPr>
        </p:nvSpPr>
        <p:spPr/>
        <p:txBody>
          <a:bodyPr/>
          <a:lstStyle/>
          <a:p>
            <a:r>
              <a:rPr lang="es-CL" dirty="0"/>
              <a:t>Recuperar el nodo con la cota</a:t>
            </a:r>
          </a:p>
        </p:txBody>
      </p:sp>
      <p:sp>
        <p:nvSpPr>
          <p:cNvPr id="3" name="Marcador de contenido 2">
            <a:extLst>
              <a:ext uri="{FF2B5EF4-FFF2-40B4-BE49-F238E27FC236}">
                <a16:creationId xmlns:a16="http://schemas.microsoft.com/office/drawing/2014/main" id="{AAF24119-C1BA-4941-8A42-0D637DF85B74}"/>
              </a:ext>
            </a:extLst>
          </p:cNvPr>
          <p:cNvSpPr>
            <a:spLocks noGrp="1"/>
          </p:cNvSpPr>
          <p:nvPr>
            <p:ph idx="1"/>
          </p:nvPr>
        </p:nvSpPr>
        <p:spPr/>
        <p:txBody>
          <a:bodyPr/>
          <a:lstStyle/>
          <a:p>
            <a:r>
              <a:rPr lang="es-CL" dirty="0"/>
              <a:t>Usaremos la navegación del árbol para obtener el nodo con el mismo z y además no tenga izquierda y derecha</a:t>
            </a:r>
          </a:p>
        </p:txBody>
      </p:sp>
    </p:spTree>
    <p:extLst>
      <p:ext uri="{BB962C8B-B14F-4D97-AF65-F5344CB8AC3E}">
        <p14:creationId xmlns:p14="http://schemas.microsoft.com/office/powerpoint/2010/main" val="42011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47DFBF-8F93-442F-9F28-217DDFC472C4}"/>
              </a:ext>
            </a:extLst>
          </p:cNvPr>
          <p:cNvSpPr>
            <a:spLocks noGrp="1"/>
          </p:cNvSpPr>
          <p:nvPr>
            <p:ph type="title"/>
          </p:nvPr>
        </p:nvSpPr>
        <p:spPr/>
        <p:txBody>
          <a:bodyPr/>
          <a:lstStyle/>
          <a:p>
            <a:r>
              <a:rPr lang="es-CL" dirty="0"/>
              <a:t>Ejemplo</a:t>
            </a:r>
          </a:p>
        </p:txBody>
      </p:sp>
      <p:sp>
        <p:nvSpPr>
          <p:cNvPr id="10" name="CuadroTexto 9">
            <a:extLst>
              <a:ext uri="{FF2B5EF4-FFF2-40B4-BE49-F238E27FC236}">
                <a16:creationId xmlns:a16="http://schemas.microsoft.com/office/drawing/2014/main" id="{00C232A0-7846-4381-8D7B-25D6516B53DB}"/>
              </a:ext>
            </a:extLst>
          </p:cNvPr>
          <p:cNvSpPr txBox="1"/>
          <p:nvPr/>
        </p:nvSpPr>
        <p:spPr>
          <a:xfrm>
            <a:off x="7055665" y="3198480"/>
            <a:ext cx="4852354" cy="1477328"/>
          </a:xfrm>
          <a:prstGeom prst="rect">
            <a:avLst/>
          </a:prstGeom>
          <a:noFill/>
        </p:spPr>
        <p:txBody>
          <a:bodyPr wrap="none" rtlCol="0">
            <a:spAutoFit/>
          </a:bodyPr>
          <a:lstStyle/>
          <a:p>
            <a:r>
              <a:rPr lang="es-CL" dirty="0"/>
              <a:t>No hay izquierda ni derecha, entonces llegamos</a:t>
            </a:r>
          </a:p>
          <a:p>
            <a:r>
              <a:rPr lang="es-CL" dirty="0"/>
              <a:t> al nodo</a:t>
            </a:r>
          </a:p>
          <a:p>
            <a:endParaRPr lang="es-CL" dirty="0"/>
          </a:p>
          <a:p>
            <a:endParaRPr lang="es-CL" dirty="0"/>
          </a:p>
          <a:p>
            <a:endParaRPr lang="es-CL" dirty="0"/>
          </a:p>
        </p:txBody>
      </p:sp>
      <p:pic>
        <p:nvPicPr>
          <p:cNvPr id="6" name="Marcador de contenido 5">
            <a:extLst>
              <a:ext uri="{FF2B5EF4-FFF2-40B4-BE49-F238E27FC236}">
                <a16:creationId xmlns:a16="http://schemas.microsoft.com/office/drawing/2014/main" id="{037CF924-48E7-46E3-A4A9-9FC21C0824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145" y="1723725"/>
            <a:ext cx="5417838" cy="4059237"/>
          </a:xfrm>
        </p:spPr>
      </p:pic>
    </p:spTree>
    <p:extLst>
      <p:ext uri="{BB962C8B-B14F-4D97-AF65-F5344CB8AC3E}">
        <p14:creationId xmlns:p14="http://schemas.microsoft.com/office/powerpoint/2010/main" val="1405486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ECFA6-430C-4080-AB9A-9C87837C025A}"/>
              </a:ext>
            </a:extLst>
          </p:cNvPr>
          <p:cNvSpPr>
            <a:spLocks noGrp="1"/>
          </p:cNvSpPr>
          <p:nvPr>
            <p:ph type="title"/>
          </p:nvPr>
        </p:nvSpPr>
        <p:spPr/>
        <p:txBody>
          <a:bodyPr/>
          <a:lstStyle/>
          <a:p>
            <a:r>
              <a:rPr lang="es-CL" dirty="0"/>
              <a:t>Ejemplo</a:t>
            </a:r>
          </a:p>
        </p:txBody>
      </p:sp>
      <p:pic>
        <p:nvPicPr>
          <p:cNvPr id="5" name="Marcador de contenido 4">
            <a:extLst>
              <a:ext uri="{FF2B5EF4-FFF2-40B4-BE49-F238E27FC236}">
                <a16:creationId xmlns:a16="http://schemas.microsoft.com/office/drawing/2014/main" id="{8534E07D-2C75-400E-B390-DBB7D5949A92}"/>
              </a:ext>
            </a:extLst>
          </p:cNvPr>
          <p:cNvPicPr>
            <a:picLocks noGrp="1" noChangeAspect="1"/>
          </p:cNvPicPr>
          <p:nvPr>
            <p:ph idx="1"/>
          </p:nvPr>
        </p:nvPicPr>
        <p:blipFill>
          <a:blip r:embed="rId2"/>
          <a:stretch>
            <a:fillRect/>
          </a:stretch>
        </p:blipFill>
        <p:spPr>
          <a:xfrm>
            <a:off x="5066272" y="2483972"/>
            <a:ext cx="1578318" cy="1450346"/>
          </a:xfrm>
        </p:spPr>
      </p:pic>
      <p:pic>
        <p:nvPicPr>
          <p:cNvPr id="6" name="Imagen 5">
            <a:extLst>
              <a:ext uri="{FF2B5EF4-FFF2-40B4-BE49-F238E27FC236}">
                <a16:creationId xmlns:a16="http://schemas.microsoft.com/office/drawing/2014/main" id="{67FF7BA6-FB08-40E3-9C78-538C032DE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168575" y="3011640"/>
            <a:ext cx="570912" cy="395010"/>
          </a:xfrm>
          <a:prstGeom prst="rect">
            <a:avLst/>
          </a:prstGeom>
        </p:spPr>
      </p:pic>
      <p:sp>
        <p:nvSpPr>
          <p:cNvPr id="7" name="CuadroTexto 6">
            <a:extLst>
              <a:ext uri="{FF2B5EF4-FFF2-40B4-BE49-F238E27FC236}">
                <a16:creationId xmlns:a16="http://schemas.microsoft.com/office/drawing/2014/main" id="{94EA87CB-2E47-42B0-86C9-7EBE2A736146}"/>
              </a:ext>
            </a:extLst>
          </p:cNvPr>
          <p:cNvSpPr txBox="1"/>
          <p:nvPr/>
        </p:nvSpPr>
        <p:spPr>
          <a:xfrm>
            <a:off x="7756659" y="3037318"/>
            <a:ext cx="3510898" cy="369332"/>
          </a:xfrm>
          <a:prstGeom prst="rect">
            <a:avLst/>
          </a:prstGeom>
          <a:noFill/>
        </p:spPr>
        <p:txBody>
          <a:bodyPr wrap="none" rtlCol="0">
            <a:spAutoFit/>
          </a:bodyPr>
          <a:lstStyle/>
          <a:p>
            <a:r>
              <a:rPr lang="es-CL" dirty="0"/>
              <a:t>Nodo a ramificar de ser necesario </a:t>
            </a:r>
          </a:p>
        </p:txBody>
      </p:sp>
    </p:spTree>
    <p:extLst>
      <p:ext uri="{BB962C8B-B14F-4D97-AF65-F5344CB8AC3E}">
        <p14:creationId xmlns:p14="http://schemas.microsoft.com/office/powerpoint/2010/main" val="1926526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3C084-3799-458C-AF67-4C6682B0372E}"/>
              </a:ext>
            </a:extLst>
          </p:cNvPr>
          <p:cNvSpPr>
            <a:spLocks noGrp="1"/>
          </p:cNvSpPr>
          <p:nvPr>
            <p:ph type="title"/>
          </p:nvPr>
        </p:nvSpPr>
        <p:spPr/>
        <p:txBody>
          <a:bodyPr/>
          <a:lstStyle/>
          <a:p>
            <a:r>
              <a:rPr lang="es-CL" dirty="0"/>
              <a:t>Verificar</a:t>
            </a:r>
          </a:p>
        </p:txBody>
      </p:sp>
      <p:sp>
        <p:nvSpPr>
          <p:cNvPr id="3" name="Marcador de contenido 2">
            <a:extLst>
              <a:ext uri="{FF2B5EF4-FFF2-40B4-BE49-F238E27FC236}">
                <a16:creationId xmlns:a16="http://schemas.microsoft.com/office/drawing/2014/main" id="{7C1D4565-FFE9-42D1-905F-34AB4050F7CB}"/>
              </a:ext>
            </a:extLst>
          </p:cNvPr>
          <p:cNvSpPr>
            <a:spLocks noGrp="1"/>
          </p:cNvSpPr>
          <p:nvPr>
            <p:ph idx="1"/>
          </p:nvPr>
        </p:nvSpPr>
        <p:spPr/>
        <p:txBody>
          <a:bodyPr/>
          <a:lstStyle/>
          <a:p>
            <a:r>
              <a:rPr lang="es-CL" dirty="0"/>
              <a:t>Para verificar terminaremos si el numero z es entero y además sus soluciones son enteras</a:t>
            </a:r>
          </a:p>
        </p:txBody>
      </p:sp>
    </p:spTree>
    <p:extLst>
      <p:ext uri="{BB962C8B-B14F-4D97-AF65-F5344CB8AC3E}">
        <p14:creationId xmlns:p14="http://schemas.microsoft.com/office/powerpoint/2010/main" val="730587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A1568-0021-434B-893E-2E6861C07F65}"/>
              </a:ext>
            </a:extLst>
          </p:cNvPr>
          <p:cNvSpPr>
            <a:spLocks noGrp="1"/>
          </p:cNvSpPr>
          <p:nvPr>
            <p:ph type="title"/>
          </p:nvPr>
        </p:nvSpPr>
        <p:spPr/>
        <p:txBody>
          <a:bodyPr/>
          <a:lstStyle/>
          <a:p>
            <a:r>
              <a:rPr lang="es-CL" dirty="0"/>
              <a:t>Ejemplo</a:t>
            </a:r>
          </a:p>
        </p:txBody>
      </p:sp>
      <p:pic>
        <p:nvPicPr>
          <p:cNvPr id="5" name="Marcador de contenido 4">
            <a:extLst>
              <a:ext uri="{FF2B5EF4-FFF2-40B4-BE49-F238E27FC236}">
                <a16:creationId xmlns:a16="http://schemas.microsoft.com/office/drawing/2014/main" id="{D30CBA28-38FE-4DC3-9520-EBC8ADF4084E}"/>
              </a:ext>
            </a:extLst>
          </p:cNvPr>
          <p:cNvPicPr>
            <a:picLocks noGrp="1" noChangeAspect="1"/>
          </p:cNvPicPr>
          <p:nvPr>
            <p:ph idx="1"/>
          </p:nvPr>
        </p:nvPicPr>
        <p:blipFill>
          <a:blip r:embed="rId2"/>
          <a:stretch>
            <a:fillRect/>
          </a:stretch>
        </p:blipFill>
        <p:spPr>
          <a:xfrm>
            <a:off x="2934472" y="2201928"/>
            <a:ext cx="1304925" cy="1076325"/>
          </a:xfrm>
        </p:spPr>
      </p:pic>
      <p:sp>
        <p:nvSpPr>
          <p:cNvPr id="6" name="CuadroTexto 5">
            <a:extLst>
              <a:ext uri="{FF2B5EF4-FFF2-40B4-BE49-F238E27FC236}">
                <a16:creationId xmlns:a16="http://schemas.microsoft.com/office/drawing/2014/main" id="{3142518E-9E77-4217-9336-8091AA3A3153}"/>
              </a:ext>
            </a:extLst>
          </p:cNvPr>
          <p:cNvSpPr txBox="1"/>
          <p:nvPr/>
        </p:nvSpPr>
        <p:spPr>
          <a:xfrm>
            <a:off x="6441989" y="2463114"/>
            <a:ext cx="1768433" cy="369332"/>
          </a:xfrm>
          <a:prstGeom prst="rect">
            <a:avLst/>
          </a:prstGeom>
          <a:noFill/>
        </p:spPr>
        <p:txBody>
          <a:bodyPr wrap="none" rtlCol="0">
            <a:spAutoFit/>
          </a:bodyPr>
          <a:lstStyle/>
          <a:p>
            <a:r>
              <a:rPr lang="es-CL" dirty="0"/>
              <a:t>Z = 29 es entero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6F9A783-438A-4BA0-820A-3FAEF649ED01}"/>
                  </a:ext>
                </a:extLst>
              </p:cNvPr>
              <p:cNvSpPr txBox="1"/>
              <p:nvPr/>
            </p:nvSpPr>
            <p:spPr>
              <a:xfrm>
                <a:off x="6441989" y="3089189"/>
                <a:ext cx="3316357" cy="2308324"/>
              </a:xfrm>
              <a:prstGeom prst="rect">
                <a:avLst/>
              </a:prstGeom>
              <a:noFill/>
            </p:spPr>
            <p:txBody>
              <a:bodyPr wrap="none" rtlCol="0">
                <a:spAutoFit/>
              </a:bodyPr>
              <a:lstStyle/>
              <a:p>
                <a:r>
                  <a:rPr lang="es-CL" dirty="0"/>
                  <a:t>Soluciones</a:t>
                </a:r>
              </a:p>
              <a:p>
                <a:r>
                  <a:rPr lang="es-CL" dirty="0"/>
                  <a:t>3.00000000e+00 </a:t>
                </a:r>
                <a14:m>
                  <m:oMath xmlns:m="http://schemas.openxmlformats.org/officeDocument/2006/math">
                    <m:r>
                      <a:rPr lang="es-CL" dirty="0" smtClean="0">
                        <a:latin typeface="Cambria Math" panose="02040503050406030204" pitchFamily="18" charset="0"/>
                      </a:rPr>
                      <m:t>≈</m:t>
                    </m:r>
                  </m:oMath>
                </a14:m>
                <a:r>
                  <a:rPr lang="es-CL" dirty="0"/>
                  <a:t> 3.0</a:t>
                </a:r>
              </a:p>
              <a:p>
                <a:r>
                  <a:rPr lang="es-CL" dirty="0"/>
                  <a:t>6.05244445e-12 </a:t>
                </a:r>
                <a14:m>
                  <m:oMath xmlns:m="http://schemas.openxmlformats.org/officeDocument/2006/math">
                    <m:r>
                      <a:rPr lang="es-CL" dirty="0" smtClean="0">
                        <a:latin typeface="Cambria Math" panose="02040503050406030204" pitchFamily="18" charset="0"/>
                      </a:rPr>
                      <m:t>≈</m:t>
                    </m:r>
                  </m:oMath>
                </a14:m>
                <a:r>
                  <a:rPr lang="es-CL" dirty="0"/>
                  <a:t> 0.0</a:t>
                </a:r>
              </a:p>
              <a:p>
                <a:r>
                  <a:rPr lang="es-CL" dirty="0"/>
                  <a:t>2.00000000e+00 </a:t>
                </a:r>
                <a14:m>
                  <m:oMath xmlns:m="http://schemas.openxmlformats.org/officeDocument/2006/math">
                    <m:r>
                      <a:rPr lang="es-CL" dirty="0" smtClean="0">
                        <a:latin typeface="Cambria Math" panose="02040503050406030204" pitchFamily="18" charset="0"/>
                      </a:rPr>
                      <m:t>≈</m:t>
                    </m:r>
                  </m:oMath>
                </a14:m>
                <a:r>
                  <a:rPr lang="es-CL" dirty="0"/>
                  <a:t> 2.0</a:t>
                </a:r>
              </a:p>
              <a:p>
                <a:r>
                  <a:rPr lang="es-CL" dirty="0"/>
                  <a:t>1.00000000e+00 </a:t>
                </a:r>
                <a14:m>
                  <m:oMath xmlns:m="http://schemas.openxmlformats.org/officeDocument/2006/math">
                    <m:r>
                      <a:rPr lang="es-CL" dirty="0" smtClean="0">
                        <a:latin typeface="Cambria Math" panose="02040503050406030204" pitchFamily="18" charset="0"/>
                      </a:rPr>
                      <m:t>≈</m:t>
                    </m:r>
                  </m:oMath>
                </a14:m>
                <a:r>
                  <a:rPr lang="es-CL" dirty="0"/>
                  <a:t> 1.0</a:t>
                </a:r>
              </a:p>
              <a:p>
                <a:r>
                  <a:rPr lang="es-CL" dirty="0"/>
                  <a:t> 2.01180783e-12 </a:t>
                </a:r>
                <a14:m>
                  <m:oMath xmlns:m="http://schemas.openxmlformats.org/officeDocument/2006/math">
                    <m:r>
                      <a:rPr lang="es-CL" dirty="0" smtClean="0">
                        <a:latin typeface="Cambria Math" panose="02040503050406030204" pitchFamily="18" charset="0"/>
                      </a:rPr>
                      <m:t>≈</m:t>
                    </m:r>
                  </m:oMath>
                </a14:m>
                <a:r>
                  <a:rPr lang="es-CL" dirty="0"/>
                  <a:t> 0.0</a:t>
                </a:r>
              </a:p>
              <a:p>
                <a:endParaRPr lang="es-CL" dirty="0"/>
              </a:p>
              <a:p>
                <a:r>
                  <a:rPr lang="es-CL" dirty="0"/>
                  <a:t>Todas las soluciones son enteras</a:t>
                </a:r>
              </a:p>
            </p:txBody>
          </p:sp>
        </mc:Choice>
        <mc:Fallback xmlns="">
          <p:sp>
            <p:nvSpPr>
              <p:cNvPr id="7" name="CuadroTexto 6">
                <a:extLst>
                  <a:ext uri="{FF2B5EF4-FFF2-40B4-BE49-F238E27FC236}">
                    <a16:creationId xmlns:a16="http://schemas.microsoft.com/office/drawing/2014/main" id="{B6F9A783-438A-4BA0-820A-3FAEF649ED01}"/>
                  </a:ext>
                </a:extLst>
              </p:cNvPr>
              <p:cNvSpPr txBox="1">
                <a:spLocks noRot="1" noChangeAspect="1" noMove="1" noResize="1" noEditPoints="1" noAdjustHandles="1" noChangeArrowheads="1" noChangeShapeType="1" noTextEdit="1"/>
              </p:cNvSpPr>
              <p:nvPr/>
            </p:nvSpPr>
            <p:spPr>
              <a:xfrm>
                <a:off x="6441989" y="3089189"/>
                <a:ext cx="3316357" cy="2308324"/>
              </a:xfrm>
              <a:prstGeom prst="rect">
                <a:avLst/>
              </a:prstGeom>
              <a:blipFill>
                <a:blip r:embed="rId3"/>
                <a:stretch>
                  <a:fillRect l="-1654" t="-1587" r="-735" b="-3439"/>
                </a:stretch>
              </a:blipFill>
            </p:spPr>
            <p:txBody>
              <a:bodyPr/>
              <a:lstStyle/>
              <a:p>
                <a:r>
                  <a:rPr lang="es-CL">
                    <a:noFill/>
                  </a:rPr>
                  <a:t> </a:t>
                </a:r>
              </a:p>
            </p:txBody>
          </p:sp>
        </mc:Fallback>
      </mc:AlternateContent>
    </p:spTree>
    <p:extLst>
      <p:ext uri="{BB962C8B-B14F-4D97-AF65-F5344CB8AC3E}">
        <p14:creationId xmlns:p14="http://schemas.microsoft.com/office/powerpoint/2010/main" val="3692605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34349-0114-41CB-968C-06CC9186BC0F}"/>
              </a:ext>
            </a:extLst>
          </p:cNvPr>
          <p:cNvSpPr>
            <a:spLocks noGrp="1"/>
          </p:cNvSpPr>
          <p:nvPr>
            <p:ph type="title"/>
          </p:nvPr>
        </p:nvSpPr>
        <p:spPr/>
        <p:txBody>
          <a:bodyPr/>
          <a:lstStyle/>
          <a:p>
            <a:r>
              <a:rPr lang="es-CL" dirty="0"/>
              <a:t>Salida del programa</a:t>
            </a:r>
          </a:p>
        </p:txBody>
      </p:sp>
      <p:sp>
        <p:nvSpPr>
          <p:cNvPr id="3" name="Marcador de contenido 2">
            <a:extLst>
              <a:ext uri="{FF2B5EF4-FFF2-40B4-BE49-F238E27FC236}">
                <a16:creationId xmlns:a16="http://schemas.microsoft.com/office/drawing/2014/main" id="{09E91280-1504-4296-8612-AFB9BAC6D90E}"/>
              </a:ext>
            </a:extLst>
          </p:cNvPr>
          <p:cNvSpPr>
            <a:spLocks noGrp="1"/>
          </p:cNvSpPr>
          <p:nvPr>
            <p:ph idx="1"/>
          </p:nvPr>
        </p:nvSpPr>
        <p:spPr/>
        <p:txBody>
          <a:bodyPr/>
          <a:lstStyle/>
          <a:p>
            <a:r>
              <a:rPr lang="es-CL" dirty="0"/>
              <a:t>Proceso</a:t>
            </a:r>
          </a:p>
          <a:p>
            <a:endParaRPr lang="es-CL" dirty="0"/>
          </a:p>
          <a:p>
            <a:endParaRPr lang="es-CL" dirty="0"/>
          </a:p>
          <a:p>
            <a:endParaRPr lang="es-CL" dirty="0"/>
          </a:p>
          <a:p>
            <a:endParaRPr lang="es-CL" dirty="0"/>
          </a:p>
          <a:p>
            <a:endParaRPr lang="es-CL" dirty="0"/>
          </a:p>
          <a:p>
            <a:r>
              <a:rPr lang="es-CL" dirty="0"/>
              <a:t>Final</a:t>
            </a:r>
          </a:p>
        </p:txBody>
      </p:sp>
      <p:pic>
        <p:nvPicPr>
          <p:cNvPr id="5" name="Imagen 4">
            <a:extLst>
              <a:ext uri="{FF2B5EF4-FFF2-40B4-BE49-F238E27FC236}">
                <a16:creationId xmlns:a16="http://schemas.microsoft.com/office/drawing/2014/main" id="{5A02CEBB-691B-4C37-9073-4D72C2288DCE}"/>
              </a:ext>
            </a:extLst>
          </p:cNvPr>
          <p:cNvPicPr>
            <a:picLocks noChangeAspect="1"/>
          </p:cNvPicPr>
          <p:nvPr/>
        </p:nvPicPr>
        <p:blipFill>
          <a:blip r:embed="rId2"/>
          <a:stretch>
            <a:fillRect/>
          </a:stretch>
        </p:blipFill>
        <p:spPr>
          <a:xfrm>
            <a:off x="1219199" y="2173839"/>
            <a:ext cx="8883303" cy="2031186"/>
          </a:xfrm>
          <a:prstGeom prst="rect">
            <a:avLst/>
          </a:prstGeom>
        </p:spPr>
      </p:pic>
      <p:pic>
        <p:nvPicPr>
          <p:cNvPr id="7" name="Imagen 6">
            <a:extLst>
              <a:ext uri="{FF2B5EF4-FFF2-40B4-BE49-F238E27FC236}">
                <a16:creationId xmlns:a16="http://schemas.microsoft.com/office/drawing/2014/main" id="{60FC6AE9-381A-45F8-904D-87DEE70BE044}"/>
              </a:ext>
            </a:extLst>
          </p:cNvPr>
          <p:cNvPicPr>
            <a:picLocks noChangeAspect="1"/>
          </p:cNvPicPr>
          <p:nvPr/>
        </p:nvPicPr>
        <p:blipFill>
          <a:blip r:embed="rId3"/>
          <a:stretch>
            <a:fillRect/>
          </a:stretch>
        </p:blipFill>
        <p:spPr>
          <a:xfrm>
            <a:off x="550730" y="5025337"/>
            <a:ext cx="11079892" cy="1039300"/>
          </a:xfrm>
          <a:prstGeom prst="rect">
            <a:avLst/>
          </a:prstGeom>
        </p:spPr>
      </p:pic>
    </p:spTree>
    <p:extLst>
      <p:ext uri="{BB962C8B-B14F-4D97-AF65-F5344CB8AC3E}">
        <p14:creationId xmlns:p14="http://schemas.microsoft.com/office/powerpoint/2010/main" val="257497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07B19-8354-448F-B3D7-C31D4AA8B626}"/>
              </a:ext>
            </a:extLst>
          </p:cNvPr>
          <p:cNvSpPr>
            <a:spLocks noGrp="1"/>
          </p:cNvSpPr>
          <p:nvPr>
            <p:ph type="title"/>
          </p:nvPr>
        </p:nvSpPr>
        <p:spPr/>
        <p:txBody>
          <a:bodyPr/>
          <a:lstStyle/>
          <a:p>
            <a:r>
              <a:rPr lang="es-CL" dirty="0"/>
              <a:t>Simplex</a:t>
            </a:r>
          </a:p>
        </p:txBody>
      </p:sp>
      <p:sp>
        <p:nvSpPr>
          <p:cNvPr id="3" name="Marcador de contenido 2">
            <a:extLst>
              <a:ext uri="{FF2B5EF4-FFF2-40B4-BE49-F238E27FC236}">
                <a16:creationId xmlns:a16="http://schemas.microsoft.com/office/drawing/2014/main" id="{16FD7FA4-8904-4623-89CC-313F64DA9D25}"/>
              </a:ext>
            </a:extLst>
          </p:cNvPr>
          <p:cNvSpPr>
            <a:spLocks noGrp="1"/>
          </p:cNvSpPr>
          <p:nvPr>
            <p:ph idx="1"/>
          </p:nvPr>
        </p:nvSpPr>
        <p:spPr/>
        <p:txBody>
          <a:bodyPr>
            <a:normAutofit/>
          </a:bodyPr>
          <a:lstStyle/>
          <a:p>
            <a:r>
              <a:rPr lang="es-CL" dirty="0"/>
              <a:t>Se uso la biblioteca </a:t>
            </a:r>
            <a:r>
              <a:rPr lang="es-CL" dirty="0" err="1"/>
              <a:t>scipy</a:t>
            </a:r>
            <a:r>
              <a:rPr lang="es-CL" dirty="0"/>
              <a:t>, una biblioteca de optimización capaz de realizar el método simplex. Para poder hacer uso de esta herramienta se implemento la función </a:t>
            </a:r>
            <a:r>
              <a:rPr lang="es-CL" dirty="0" err="1"/>
              <a:t>linprog</a:t>
            </a:r>
            <a:endParaRPr lang="es-CL" dirty="0"/>
          </a:p>
          <a:p>
            <a:r>
              <a:rPr lang="es-CL" dirty="0" err="1"/>
              <a:t>Linprog</a:t>
            </a:r>
            <a:r>
              <a:rPr lang="es-CL" dirty="0"/>
              <a:t> permite obtener la minimización de una función objetivo dando las restricciones de esta función</a:t>
            </a:r>
          </a:p>
          <a:p>
            <a:r>
              <a:rPr lang="es-CL" dirty="0"/>
              <a:t>Como usar </a:t>
            </a:r>
            <a:r>
              <a:rPr lang="es-CL" dirty="0" err="1"/>
              <a:t>linprog</a:t>
            </a:r>
            <a:r>
              <a:rPr lang="es-CL" dirty="0"/>
              <a:t> para obtener maximización de una función, si obtenemos el mínimo de la función con signo opuesto equivale al máximo de la función original. Por lo tanto para obtener la maximización con </a:t>
            </a:r>
            <a:r>
              <a:rPr lang="es-CL" dirty="0" err="1"/>
              <a:t>linprog</a:t>
            </a:r>
            <a:r>
              <a:rPr lang="es-CL" dirty="0"/>
              <a:t> debemos dar la función objetivo multiplicado por menos uno.</a:t>
            </a:r>
          </a:p>
          <a:p>
            <a:r>
              <a:rPr lang="es-CL" dirty="0"/>
              <a:t>Las restricciones deben ser dadas de la forma menor igual, en caso de existir una restricción mayor o igual deberemos multiplicar la restricción por menos uno para ahora tener la desigualdad como menor igual</a:t>
            </a:r>
          </a:p>
        </p:txBody>
      </p:sp>
    </p:spTree>
    <p:extLst>
      <p:ext uri="{BB962C8B-B14F-4D97-AF65-F5344CB8AC3E}">
        <p14:creationId xmlns:p14="http://schemas.microsoft.com/office/powerpoint/2010/main" val="321149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F2449-1273-4BE8-BA2B-26476B17AACD}"/>
              </a:ext>
            </a:extLst>
          </p:cNvPr>
          <p:cNvSpPr>
            <a:spLocks noGrp="1"/>
          </p:cNvSpPr>
          <p:nvPr>
            <p:ph type="title"/>
          </p:nvPr>
        </p:nvSpPr>
        <p:spPr/>
        <p:txBody>
          <a:bodyPr/>
          <a:lstStyle/>
          <a:p>
            <a:r>
              <a:rPr lang="es-CL" dirty="0"/>
              <a:t>Formulación matemática</a:t>
            </a:r>
          </a:p>
        </p:txBody>
      </p:sp>
      <p:sp>
        <p:nvSpPr>
          <p:cNvPr id="3" name="Marcador de contenido 2">
            <a:extLst>
              <a:ext uri="{FF2B5EF4-FFF2-40B4-BE49-F238E27FC236}">
                <a16:creationId xmlns:a16="http://schemas.microsoft.com/office/drawing/2014/main" id="{2C4C0E8D-8583-4976-A2E0-B9F6CFA35CDB}"/>
              </a:ext>
            </a:extLst>
          </p:cNvPr>
          <p:cNvSpPr>
            <a:spLocks noGrp="1"/>
          </p:cNvSpPr>
          <p:nvPr>
            <p:ph idx="1"/>
          </p:nvPr>
        </p:nvSpPr>
        <p:spPr/>
        <p:txBody>
          <a:bodyPr/>
          <a:lstStyle/>
          <a:p>
            <a:r>
              <a:rPr lang="es-CL" dirty="0"/>
              <a:t>El problema planteado a resolver por el programa o la formulación será capturada a través de un archivo </a:t>
            </a:r>
            <a:r>
              <a:rPr lang="es-CL" dirty="0" err="1"/>
              <a:t>csv</a:t>
            </a:r>
            <a:r>
              <a:rPr lang="es-CL" dirty="0"/>
              <a:t> para evitar ingresar demasiadas cosas por consola</a:t>
            </a:r>
          </a:p>
          <a:p>
            <a:r>
              <a:rPr lang="es-CL" dirty="0"/>
              <a:t>El archivo contendrá la función objetivo a original, es decir sin multiplicar por menor uno. Las restricciones de esta función objetivo en forma de menor igual y por ultimo la cantidad de cifras que se desean para redondear las soluciones obtenidas por el problema</a:t>
            </a:r>
          </a:p>
        </p:txBody>
      </p:sp>
      <p:pic>
        <p:nvPicPr>
          <p:cNvPr id="5" name="Imagen 4">
            <a:extLst>
              <a:ext uri="{FF2B5EF4-FFF2-40B4-BE49-F238E27FC236}">
                <a16:creationId xmlns:a16="http://schemas.microsoft.com/office/drawing/2014/main" id="{9C7E9CB9-D15D-4162-A973-722509DC4530}"/>
              </a:ext>
            </a:extLst>
          </p:cNvPr>
          <p:cNvPicPr>
            <a:picLocks noChangeAspect="1"/>
          </p:cNvPicPr>
          <p:nvPr/>
        </p:nvPicPr>
        <p:blipFill>
          <a:blip r:embed="rId2"/>
          <a:stretch>
            <a:fillRect/>
          </a:stretch>
        </p:blipFill>
        <p:spPr>
          <a:xfrm>
            <a:off x="769807" y="3853248"/>
            <a:ext cx="3198256" cy="1633152"/>
          </a:xfrm>
          <a:prstGeom prst="rect">
            <a:avLst/>
          </a:prstGeom>
        </p:spPr>
      </p:pic>
      <p:pic>
        <p:nvPicPr>
          <p:cNvPr id="6" name="Imagen 5">
            <a:extLst>
              <a:ext uri="{FF2B5EF4-FFF2-40B4-BE49-F238E27FC236}">
                <a16:creationId xmlns:a16="http://schemas.microsoft.com/office/drawing/2014/main" id="{A303090B-C310-496D-AB98-C9329D0AB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278" y="4270518"/>
            <a:ext cx="911985" cy="630996"/>
          </a:xfrm>
          <a:prstGeom prst="rect">
            <a:avLst/>
          </a:prstGeom>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74600BC6-89C0-4F71-8988-98C2EA94911B}"/>
                  </a:ext>
                </a:extLst>
              </p:cNvPr>
              <p:cNvSpPr txBox="1"/>
              <p:nvPr/>
            </p:nvSpPr>
            <p:spPr>
              <a:xfrm>
                <a:off x="6060140" y="3845010"/>
                <a:ext cx="4777949" cy="1754326"/>
              </a:xfrm>
              <a:prstGeom prst="rect">
                <a:avLst/>
              </a:prstGeom>
              <a:noFill/>
            </p:spPr>
            <p:txBody>
              <a:bodyPr wrap="square" rtlCol="0">
                <a:spAutoFit/>
              </a:bodyPr>
              <a:lstStyle/>
              <a:p>
                <a14:m>
                  <m:oMath xmlns:m="http://schemas.openxmlformats.org/officeDocument/2006/math">
                    <m:r>
                      <m:rPr>
                        <m:sty m:val="p"/>
                      </m:rPr>
                      <a:rPr lang="es-CL" b="0" i="0" dirty="0" smtClean="0">
                        <a:latin typeface="Cambria Math" panose="02040503050406030204" pitchFamily="18" charset="0"/>
                      </a:rPr>
                      <m:t>max</m:t>
                    </m:r>
                    <m:r>
                      <a:rPr lang="es-CL" b="0" i="0" dirty="0" smtClean="0">
                        <a:latin typeface="Cambria Math" panose="02040503050406030204" pitchFamily="18" charset="0"/>
                      </a:rPr>
                      <m:t>  4</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b="0" i="0" dirty="0" smtClean="0">
                            <a:latin typeface="Cambria Math" panose="02040503050406030204" pitchFamily="18" charset="0"/>
                          </a:rPr>
                          <m:t>1</m:t>
                        </m:r>
                      </m:sub>
                    </m:sSub>
                    <m:r>
                      <a:rPr lang="es-CL" i="1" dirty="0">
                        <a:latin typeface="Cambria Math" panose="02040503050406030204" pitchFamily="18" charset="0"/>
                      </a:rPr>
                      <m:t> </m:t>
                    </m:r>
                    <m:r>
                      <a:rPr lang="es-CL" i="0" dirty="0">
                        <a:latin typeface="Cambria Math" panose="02040503050406030204" pitchFamily="18" charset="0"/>
                      </a:rPr>
                      <m:t>+7</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i="0" dirty="0">
                            <a:latin typeface="Cambria Math" panose="02040503050406030204" pitchFamily="18" charset="0"/>
                          </a:rPr>
                          <m:t>2</m:t>
                        </m:r>
                      </m:sub>
                    </m:sSub>
                  </m:oMath>
                </a14:m>
                <a:r>
                  <a:rPr lang="es-CL" dirty="0"/>
                  <a:t> + </a:t>
                </a:r>
                <a14:m>
                  <m:oMath xmlns:m="http://schemas.openxmlformats.org/officeDocument/2006/math">
                    <m:r>
                      <a:rPr lang="es-CL" dirty="0" smtClean="0">
                        <a:latin typeface="Cambria Math" panose="02040503050406030204" pitchFamily="18" charset="0"/>
                      </a:rPr>
                      <m:t>6</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b="0" i="0" dirty="0" smtClean="0">
                            <a:latin typeface="Cambria Math" panose="02040503050406030204" pitchFamily="18" charset="0"/>
                          </a:rPr>
                          <m:t>3</m:t>
                        </m:r>
                      </m:sub>
                    </m:sSub>
                    <m:r>
                      <a:rPr lang="es-CL" b="0" i="1" dirty="0" smtClean="0">
                        <a:latin typeface="Cambria Math" panose="02040503050406030204" pitchFamily="18" charset="0"/>
                      </a:rPr>
                      <m:t>+</m:t>
                    </m:r>
                    <m:r>
                      <a:rPr lang="es-CL" b="0" i="0" dirty="0" smtClean="0">
                        <a:latin typeface="Cambria Math" panose="02040503050406030204" pitchFamily="18" charset="0"/>
                      </a:rPr>
                      <m:t>5</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b="0" i="0" dirty="0" smtClean="0">
                            <a:latin typeface="Cambria Math" panose="02040503050406030204" pitchFamily="18" charset="0"/>
                          </a:rPr>
                          <m:t>4</m:t>
                        </m:r>
                      </m:sub>
                    </m:sSub>
                    <m:r>
                      <a:rPr lang="es-CL" b="0" i="1" dirty="0" smtClean="0">
                        <a:latin typeface="Cambria Math" panose="02040503050406030204" pitchFamily="18" charset="0"/>
                      </a:rPr>
                      <m:t>+</m:t>
                    </m:r>
                    <m:r>
                      <a:rPr lang="es-CL" b="0" i="0" dirty="0" smtClean="0">
                        <a:latin typeface="Cambria Math" panose="02040503050406030204" pitchFamily="18" charset="0"/>
                      </a:rPr>
                      <m:t>4</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b="0" i="0" dirty="0" smtClean="0">
                            <a:latin typeface="Cambria Math" panose="02040503050406030204" pitchFamily="18" charset="0"/>
                          </a:rPr>
                          <m:t>5</m:t>
                        </m:r>
                      </m:sub>
                    </m:sSub>
                  </m:oMath>
                </a14:m>
                <a:endParaRPr lang="es-CL" dirty="0"/>
              </a:p>
              <a:p>
                <a14:m>
                  <m:oMath xmlns:m="http://schemas.openxmlformats.org/officeDocument/2006/math">
                    <m:r>
                      <a:rPr lang="es-CL" dirty="0" smtClean="0">
                        <a:latin typeface="Cambria Math" panose="02040503050406030204" pitchFamily="18" charset="0"/>
                      </a:rPr>
                      <m:t>5</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dirty="0">
                            <a:latin typeface="Cambria Math" panose="02040503050406030204" pitchFamily="18" charset="0"/>
                          </a:rPr>
                          <m:t>1</m:t>
                        </m:r>
                      </m:sub>
                    </m:sSub>
                    <m:r>
                      <a:rPr lang="es-CL" i="1" dirty="0">
                        <a:latin typeface="Cambria Math" panose="02040503050406030204" pitchFamily="18" charset="0"/>
                      </a:rPr>
                      <m:t> </m:t>
                    </m:r>
                    <m:r>
                      <a:rPr lang="es-CL" dirty="0">
                        <a:latin typeface="Cambria Math" panose="02040503050406030204" pitchFamily="18" charset="0"/>
                      </a:rPr>
                      <m:t>+</m:t>
                    </m:r>
                    <m:r>
                      <a:rPr lang="es-CL" b="0" i="1" dirty="0" smtClean="0">
                        <a:latin typeface="Cambria Math" panose="02040503050406030204" pitchFamily="18" charset="0"/>
                      </a:rPr>
                      <m:t>8</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dirty="0">
                            <a:latin typeface="Cambria Math" panose="02040503050406030204" pitchFamily="18" charset="0"/>
                          </a:rPr>
                          <m:t>2</m:t>
                        </m:r>
                      </m:sub>
                    </m:sSub>
                  </m:oMath>
                </a14:m>
                <a:r>
                  <a:rPr lang="es-CL" dirty="0"/>
                  <a:t> + </a:t>
                </a:r>
                <a14:m>
                  <m:oMath xmlns:m="http://schemas.openxmlformats.org/officeDocument/2006/math">
                    <m:r>
                      <a:rPr lang="es-CL" dirty="0" smtClean="0">
                        <a:latin typeface="Cambria Math" panose="02040503050406030204" pitchFamily="18" charset="0"/>
                      </a:rPr>
                      <m:t>3</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dirty="0">
                            <a:latin typeface="Cambria Math" panose="02040503050406030204" pitchFamily="18" charset="0"/>
                          </a:rPr>
                          <m:t>3</m:t>
                        </m:r>
                      </m:sub>
                    </m:sSub>
                    <m:r>
                      <a:rPr lang="es-CL" i="1" dirty="0">
                        <a:latin typeface="Cambria Math" panose="02040503050406030204" pitchFamily="18" charset="0"/>
                      </a:rPr>
                      <m:t>+</m:t>
                    </m:r>
                    <m:r>
                      <a:rPr lang="es-CL" b="0" i="0" dirty="0" smtClean="0">
                        <a:latin typeface="Cambria Math" panose="02040503050406030204" pitchFamily="18" charset="0"/>
                      </a:rPr>
                      <m:t>2</m:t>
                    </m:r>
                    <m:sSub>
                      <m:sSubPr>
                        <m:ctrlPr>
                          <a:rPr lang="es-CL" i="1" dirty="0" smtClean="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dirty="0">
                            <a:latin typeface="Cambria Math" panose="02040503050406030204" pitchFamily="18" charset="0"/>
                          </a:rPr>
                          <m:t>4</m:t>
                        </m:r>
                      </m:sub>
                    </m:sSub>
                    <m:r>
                      <a:rPr lang="es-CL" i="1" dirty="0">
                        <a:latin typeface="Cambria Math" panose="02040503050406030204" pitchFamily="18" charset="0"/>
                      </a:rPr>
                      <m:t>+</m:t>
                    </m:r>
                    <m:r>
                      <a:rPr lang="es-CL" b="0" i="0" dirty="0" smtClean="0">
                        <a:latin typeface="Cambria Math" panose="02040503050406030204" pitchFamily="18" charset="0"/>
                      </a:rPr>
                      <m:t>7</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dirty="0">
                            <a:latin typeface="Cambria Math" panose="02040503050406030204" pitchFamily="18" charset="0"/>
                          </a:rPr>
                          <m:t>5</m:t>
                        </m:r>
                      </m:sub>
                    </m:sSub>
                    <m:r>
                      <a:rPr lang="es-CL" i="0" dirty="0">
                        <a:latin typeface="Cambria Math" panose="02040503050406030204" pitchFamily="18" charset="0"/>
                      </a:rPr>
                      <m:t>≤</m:t>
                    </m:r>
                    <m:r>
                      <a:rPr lang="es-CL" b="0" i="0" dirty="0" smtClean="0">
                        <a:latin typeface="Cambria Math" panose="02040503050406030204" pitchFamily="18" charset="0"/>
                      </a:rPr>
                      <m:t>23</m:t>
                    </m:r>
                  </m:oMath>
                </a14:m>
                <a:endParaRPr lang="es-CL" b="0" dirty="0"/>
              </a:p>
              <a:p>
                <a14:m>
                  <m:oMath xmlns:m="http://schemas.openxmlformats.org/officeDocument/2006/math">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dirty="0">
                            <a:latin typeface="Cambria Math" panose="02040503050406030204" pitchFamily="18" charset="0"/>
                          </a:rPr>
                          <m:t>1</m:t>
                        </m:r>
                      </m:sub>
                    </m:sSub>
                    <m:r>
                      <a:rPr lang="es-CL" i="1" dirty="0">
                        <a:latin typeface="Cambria Math" panose="02040503050406030204" pitchFamily="18" charset="0"/>
                      </a:rPr>
                      <m:t> </m:t>
                    </m:r>
                    <m:r>
                      <a:rPr lang="es-CL" dirty="0">
                        <a:latin typeface="Cambria Math" panose="02040503050406030204" pitchFamily="18" charset="0"/>
                      </a:rPr>
                      <m:t>+</m:t>
                    </m:r>
                    <m:r>
                      <a:rPr lang="es-CL" b="0" i="1" dirty="0" smtClean="0">
                        <a:latin typeface="Cambria Math" panose="02040503050406030204" pitchFamily="18" charset="0"/>
                      </a:rPr>
                      <m:t>8</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dirty="0">
                            <a:latin typeface="Cambria Math" panose="02040503050406030204" pitchFamily="18" charset="0"/>
                          </a:rPr>
                          <m:t>2</m:t>
                        </m:r>
                      </m:sub>
                    </m:sSub>
                  </m:oMath>
                </a14:m>
                <a:r>
                  <a:rPr lang="es-CL" dirty="0"/>
                  <a:t> + </a:t>
                </a:r>
                <a14:m>
                  <m:oMath xmlns:m="http://schemas.openxmlformats.org/officeDocument/2006/math">
                    <m:r>
                      <a:rPr lang="es-CL" dirty="0">
                        <a:latin typeface="Cambria Math" panose="02040503050406030204" pitchFamily="18" charset="0"/>
                      </a:rPr>
                      <m:t>6</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dirty="0">
                            <a:latin typeface="Cambria Math" panose="02040503050406030204" pitchFamily="18" charset="0"/>
                          </a:rPr>
                          <m:t>3</m:t>
                        </m:r>
                      </m:sub>
                    </m:sSub>
                    <m:r>
                      <a:rPr lang="es-CL" i="1" dirty="0">
                        <a:latin typeface="Cambria Math" panose="02040503050406030204" pitchFamily="18" charset="0"/>
                      </a:rPr>
                      <m:t>+</m:t>
                    </m:r>
                    <m:r>
                      <a:rPr lang="es-CL" b="0" i="0" dirty="0" smtClean="0">
                        <a:latin typeface="Cambria Math" panose="02040503050406030204" pitchFamily="18" charset="0"/>
                      </a:rPr>
                      <m:t>5</m:t>
                    </m:r>
                    <m:sSub>
                      <m:sSubPr>
                        <m:ctrlPr>
                          <a:rPr lang="es-CL" i="1" dirty="0" smtClean="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dirty="0">
                            <a:latin typeface="Cambria Math" panose="02040503050406030204" pitchFamily="18" charset="0"/>
                          </a:rPr>
                          <m:t>4</m:t>
                        </m:r>
                      </m:sub>
                    </m:sSub>
                    <m:r>
                      <a:rPr lang="es-CL" i="1" dirty="0">
                        <a:latin typeface="Cambria Math" panose="02040503050406030204" pitchFamily="18" charset="0"/>
                      </a:rPr>
                      <m:t>+</m:t>
                    </m:r>
                    <m:r>
                      <a:rPr lang="es-CL" b="0" i="0" dirty="0" smtClean="0">
                        <a:latin typeface="Cambria Math" panose="02040503050406030204" pitchFamily="18" charset="0"/>
                      </a:rPr>
                      <m:t>4</m:t>
                    </m:r>
                    <m:sSub>
                      <m:sSubPr>
                        <m:ctrlPr>
                          <a:rPr lang="es-CL" i="1" dirty="0">
                            <a:solidFill>
                              <a:srgbClr val="836967"/>
                            </a:solidFill>
                            <a:latin typeface="Cambria Math" panose="02040503050406030204" pitchFamily="18" charset="0"/>
                          </a:rPr>
                        </m:ctrlPr>
                      </m:sSubPr>
                      <m:e>
                        <m:r>
                          <a:rPr lang="es-CL" i="1" dirty="0">
                            <a:latin typeface="Cambria Math" panose="02040503050406030204" pitchFamily="18" charset="0"/>
                          </a:rPr>
                          <m:t>𝑥</m:t>
                        </m:r>
                      </m:e>
                      <m:sub>
                        <m:r>
                          <a:rPr lang="es-CL" dirty="0">
                            <a:latin typeface="Cambria Math" panose="02040503050406030204" pitchFamily="18" charset="0"/>
                          </a:rPr>
                          <m:t>5</m:t>
                        </m:r>
                      </m:sub>
                    </m:sSub>
                    <m:r>
                      <a:rPr lang="es-CL" i="0" dirty="0">
                        <a:latin typeface="Cambria Math" panose="02040503050406030204" pitchFamily="18" charset="0"/>
                      </a:rPr>
                      <m:t>≤</m:t>
                    </m:r>
                    <m:r>
                      <a:rPr lang="es-CL" b="0" i="0" dirty="0" smtClean="0">
                        <a:latin typeface="Cambria Math" panose="02040503050406030204" pitchFamily="18" charset="0"/>
                      </a:rPr>
                      <m:t>22</m:t>
                    </m:r>
                  </m:oMath>
                </a14:m>
                <a:endParaRPr lang="es-CL" dirty="0"/>
              </a:p>
              <a:p>
                <a:endParaRPr lang="es-CL" dirty="0"/>
              </a:p>
              <a:p>
                <a:r>
                  <a:rPr lang="es-CL" dirty="0"/>
                  <a:t>Considerando 3 decimales como aproximación</a:t>
                </a:r>
              </a:p>
              <a:p>
                <a:endParaRPr lang="es-CL" dirty="0"/>
              </a:p>
            </p:txBody>
          </p:sp>
        </mc:Choice>
        <mc:Fallback xmlns="">
          <p:sp>
            <p:nvSpPr>
              <p:cNvPr id="8" name="CuadroTexto 7">
                <a:extLst>
                  <a:ext uri="{FF2B5EF4-FFF2-40B4-BE49-F238E27FC236}">
                    <a16:creationId xmlns:a16="http://schemas.microsoft.com/office/drawing/2014/main" id="{74600BC6-89C0-4F71-8988-98C2EA94911B}"/>
                  </a:ext>
                </a:extLst>
              </p:cNvPr>
              <p:cNvSpPr txBox="1">
                <a:spLocks noRot="1" noChangeAspect="1" noMove="1" noResize="1" noEditPoints="1" noAdjustHandles="1" noChangeArrowheads="1" noChangeShapeType="1" noTextEdit="1"/>
              </p:cNvSpPr>
              <p:nvPr/>
            </p:nvSpPr>
            <p:spPr>
              <a:xfrm>
                <a:off x="6060140" y="3845010"/>
                <a:ext cx="4777949" cy="1754326"/>
              </a:xfrm>
              <a:prstGeom prst="rect">
                <a:avLst/>
              </a:prstGeom>
              <a:blipFill>
                <a:blip r:embed="rId4"/>
                <a:stretch>
                  <a:fillRect l="-1020" t="-2083" r="-510"/>
                </a:stretch>
              </a:blipFill>
            </p:spPr>
            <p:txBody>
              <a:bodyPr/>
              <a:lstStyle/>
              <a:p>
                <a:r>
                  <a:rPr lang="es-CL">
                    <a:noFill/>
                  </a:rPr>
                  <a:t> </a:t>
                </a:r>
              </a:p>
            </p:txBody>
          </p:sp>
        </mc:Fallback>
      </mc:AlternateContent>
    </p:spTree>
    <p:extLst>
      <p:ext uri="{BB962C8B-B14F-4D97-AF65-F5344CB8AC3E}">
        <p14:creationId xmlns:p14="http://schemas.microsoft.com/office/powerpoint/2010/main" val="15626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88785-82FC-4BE1-8B8E-DC07069BBBA4}"/>
              </a:ext>
            </a:extLst>
          </p:cNvPr>
          <p:cNvSpPr>
            <a:spLocks noGrp="1"/>
          </p:cNvSpPr>
          <p:nvPr>
            <p:ph type="title"/>
          </p:nvPr>
        </p:nvSpPr>
        <p:spPr/>
        <p:txBody>
          <a:bodyPr>
            <a:normAutofit fontScale="90000"/>
          </a:bodyPr>
          <a:lstStyle/>
          <a:p>
            <a:r>
              <a:rPr lang="es-CL" dirty="0"/>
              <a:t>Implementación </a:t>
            </a:r>
            <a:r>
              <a:rPr lang="es-CL" b="0" i="0" dirty="0">
                <a:effectLst/>
                <a:latin typeface="Calisto MT (Títulos)"/>
              </a:rPr>
              <a:t>Branch and </a:t>
            </a:r>
            <a:r>
              <a:rPr lang="es-CL" b="0" i="0" dirty="0" err="1">
                <a:effectLst/>
                <a:latin typeface="Calisto MT (Títulos)"/>
              </a:rPr>
              <a:t>Bound</a:t>
            </a:r>
            <a:br>
              <a:rPr lang="es-CL" b="0" i="0" dirty="0">
                <a:effectLst/>
                <a:latin typeface="Roboto"/>
              </a:rPr>
            </a:br>
            <a:endParaRPr lang="es-CL" dirty="0"/>
          </a:p>
        </p:txBody>
      </p:sp>
      <p:sp>
        <p:nvSpPr>
          <p:cNvPr id="3" name="Marcador de contenido 2">
            <a:extLst>
              <a:ext uri="{FF2B5EF4-FFF2-40B4-BE49-F238E27FC236}">
                <a16:creationId xmlns:a16="http://schemas.microsoft.com/office/drawing/2014/main" id="{C86CF9FC-0106-4A47-9F87-6FDA959B879C}"/>
              </a:ext>
            </a:extLst>
          </p:cNvPr>
          <p:cNvSpPr>
            <a:spLocks noGrp="1"/>
          </p:cNvSpPr>
          <p:nvPr>
            <p:ph idx="1"/>
          </p:nvPr>
        </p:nvSpPr>
        <p:spPr/>
        <p:txBody>
          <a:bodyPr>
            <a:normAutofit/>
          </a:bodyPr>
          <a:lstStyle/>
          <a:p>
            <a:r>
              <a:rPr lang="es-CL" dirty="0"/>
              <a:t>El algoritmo B &amp; B consiste en encontrar una solución donde solo existan soluciones enteras. Por lo tanto este será la base de el programa, de no cumplir esto se realizaran los siguientes pasos hasta cumplir el esa condición.</a:t>
            </a:r>
          </a:p>
          <a:p>
            <a:r>
              <a:rPr lang="es-CL" dirty="0"/>
              <a:t>Paso 1: Navegaremos a través del árbol hasta el nodo con la cota</a:t>
            </a:r>
          </a:p>
          <a:p>
            <a:r>
              <a:rPr lang="es-CL" dirty="0"/>
              <a:t>Paso 2: Ramificaremos por el primer decimal encontrado en el nodo con la cota</a:t>
            </a:r>
          </a:p>
          <a:p>
            <a:r>
              <a:rPr lang="es-CL" dirty="0"/>
              <a:t>Paso 3: Recuperaremos los extremos</a:t>
            </a:r>
          </a:p>
          <a:p>
            <a:r>
              <a:rPr lang="es-CL" dirty="0"/>
              <a:t>Paso 4: Obtendremos la cota de los extremos</a:t>
            </a:r>
          </a:p>
          <a:p>
            <a:r>
              <a:rPr lang="es-CL" dirty="0"/>
              <a:t>Paso 5: Recuperaremos el extremo con esa cota</a:t>
            </a:r>
          </a:p>
          <a:p>
            <a:r>
              <a:rPr lang="es-CL" dirty="0"/>
              <a:t>Paso 6: Verificar si la función objetivo y sus soluciones son enteras</a:t>
            </a:r>
          </a:p>
        </p:txBody>
      </p:sp>
    </p:spTree>
    <p:extLst>
      <p:ext uri="{BB962C8B-B14F-4D97-AF65-F5344CB8AC3E}">
        <p14:creationId xmlns:p14="http://schemas.microsoft.com/office/powerpoint/2010/main" val="335592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59B3A-E637-445A-98A2-11296BF1E9A3}"/>
              </a:ext>
            </a:extLst>
          </p:cNvPr>
          <p:cNvSpPr>
            <a:spLocks noGrp="1"/>
          </p:cNvSpPr>
          <p:nvPr>
            <p:ph type="title"/>
          </p:nvPr>
        </p:nvSpPr>
        <p:spPr/>
        <p:txBody>
          <a:bodyPr/>
          <a:lstStyle/>
          <a:p>
            <a:r>
              <a:rPr lang="es-CL" dirty="0"/>
              <a:t>Navegación por el árbol</a:t>
            </a:r>
          </a:p>
        </p:txBody>
      </p:sp>
      <p:sp>
        <p:nvSpPr>
          <p:cNvPr id="3" name="Marcador de contenido 2">
            <a:extLst>
              <a:ext uri="{FF2B5EF4-FFF2-40B4-BE49-F238E27FC236}">
                <a16:creationId xmlns:a16="http://schemas.microsoft.com/office/drawing/2014/main" id="{1D00424D-260B-4783-86D2-C6156FF0ED19}"/>
              </a:ext>
            </a:extLst>
          </p:cNvPr>
          <p:cNvSpPr>
            <a:spLocks noGrp="1"/>
          </p:cNvSpPr>
          <p:nvPr>
            <p:ph idx="1"/>
          </p:nvPr>
        </p:nvSpPr>
        <p:spPr/>
        <p:txBody>
          <a:bodyPr/>
          <a:lstStyle/>
          <a:p>
            <a:r>
              <a:rPr lang="es-CL" dirty="0"/>
              <a:t>Para navegar por el árbol primero ya debemos saber cual es la cota, para buscar la cota en el árbol se usaron los siguientes dos criterios</a:t>
            </a:r>
          </a:p>
          <a:p>
            <a:r>
              <a:rPr lang="es-CL" dirty="0"/>
              <a:t>La distancia de la cota con los nodo</a:t>
            </a:r>
          </a:p>
          <a:p>
            <a:r>
              <a:rPr lang="es-CL" dirty="0"/>
              <a:t>Si el nodo con menor distancia es mayor o igual a la cota, de no cumplir esto se ira por el nodo opuesto</a:t>
            </a:r>
          </a:p>
          <a:p>
            <a:endParaRPr lang="es-CL" dirty="0"/>
          </a:p>
        </p:txBody>
      </p:sp>
    </p:spTree>
    <p:extLst>
      <p:ext uri="{BB962C8B-B14F-4D97-AF65-F5344CB8AC3E}">
        <p14:creationId xmlns:p14="http://schemas.microsoft.com/office/powerpoint/2010/main" val="298135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47DFBF-8F93-442F-9F28-217DDFC472C4}"/>
              </a:ext>
            </a:extLst>
          </p:cNvPr>
          <p:cNvSpPr>
            <a:spLocks noGrp="1"/>
          </p:cNvSpPr>
          <p:nvPr>
            <p:ph type="title"/>
          </p:nvPr>
        </p:nvSpPr>
        <p:spPr/>
        <p:txBody>
          <a:bodyPr/>
          <a:lstStyle/>
          <a:p>
            <a:r>
              <a:rPr lang="es-CL" dirty="0"/>
              <a:t>Ejemplo</a:t>
            </a:r>
          </a:p>
        </p:txBody>
      </p:sp>
      <p:sp>
        <p:nvSpPr>
          <p:cNvPr id="6" name="CuadroTexto 5">
            <a:extLst>
              <a:ext uri="{FF2B5EF4-FFF2-40B4-BE49-F238E27FC236}">
                <a16:creationId xmlns:a16="http://schemas.microsoft.com/office/drawing/2014/main" id="{E16EC337-05BA-42E4-B9EE-DBA8772376B9}"/>
              </a:ext>
            </a:extLst>
          </p:cNvPr>
          <p:cNvSpPr txBox="1"/>
          <p:nvPr/>
        </p:nvSpPr>
        <p:spPr>
          <a:xfrm>
            <a:off x="7652951" y="1764716"/>
            <a:ext cx="1165704" cy="369332"/>
          </a:xfrm>
          <a:prstGeom prst="rect">
            <a:avLst/>
          </a:prstGeom>
          <a:noFill/>
        </p:spPr>
        <p:txBody>
          <a:bodyPr wrap="none" rtlCol="0">
            <a:spAutoFit/>
          </a:bodyPr>
          <a:lstStyle/>
          <a:p>
            <a:r>
              <a:rPr lang="es-CL" dirty="0"/>
              <a:t>Cota = 29</a:t>
            </a:r>
          </a:p>
        </p:txBody>
      </p:sp>
      <p:sp>
        <p:nvSpPr>
          <p:cNvPr id="7" name="CuadroTexto 6">
            <a:extLst>
              <a:ext uri="{FF2B5EF4-FFF2-40B4-BE49-F238E27FC236}">
                <a16:creationId xmlns:a16="http://schemas.microsoft.com/office/drawing/2014/main" id="{9360F726-BF3A-49F3-86E4-76428C13B158}"/>
              </a:ext>
            </a:extLst>
          </p:cNvPr>
          <p:cNvSpPr txBox="1"/>
          <p:nvPr/>
        </p:nvSpPr>
        <p:spPr>
          <a:xfrm>
            <a:off x="7652951" y="2553730"/>
            <a:ext cx="3262432" cy="646331"/>
          </a:xfrm>
          <a:prstGeom prst="rect">
            <a:avLst/>
          </a:prstGeom>
          <a:noFill/>
        </p:spPr>
        <p:txBody>
          <a:bodyPr wrap="none" rtlCol="0">
            <a:spAutoFit/>
          </a:bodyPr>
          <a:lstStyle/>
          <a:p>
            <a:r>
              <a:rPr lang="es-CL" dirty="0"/>
              <a:t>Distancia 1 = |31 – 29| = 2</a:t>
            </a:r>
          </a:p>
          <a:p>
            <a:r>
              <a:rPr lang="es-CL" dirty="0"/>
              <a:t>Distancia 2 = |23.5 – 29| = 5.5</a:t>
            </a:r>
          </a:p>
        </p:txBody>
      </p:sp>
      <p:sp>
        <p:nvSpPr>
          <p:cNvPr id="8" name="CuadroTexto 7">
            <a:extLst>
              <a:ext uri="{FF2B5EF4-FFF2-40B4-BE49-F238E27FC236}">
                <a16:creationId xmlns:a16="http://schemas.microsoft.com/office/drawing/2014/main" id="{8BD576E7-247B-4D49-87EE-FA40EDB1386A}"/>
              </a:ext>
            </a:extLst>
          </p:cNvPr>
          <p:cNvSpPr txBox="1"/>
          <p:nvPr/>
        </p:nvSpPr>
        <p:spPr>
          <a:xfrm>
            <a:off x="7652951" y="3431059"/>
            <a:ext cx="1482811" cy="369332"/>
          </a:xfrm>
          <a:prstGeom prst="rect">
            <a:avLst/>
          </a:prstGeom>
          <a:noFill/>
        </p:spPr>
        <p:txBody>
          <a:bodyPr wrap="square" rtlCol="0">
            <a:spAutoFit/>
          </a:bodyPr>
          <a:lstStyle/>
          <a:p>
            <a:r>
              <a:rPr lang="es-CL" dirty="0"/>
              <a:t>Elegido es 31</a:t>
            </a:r>
          </a:p>
        </p:txBody>
      </p:sp>
      <p:sp>
        <p:nvSpPr>
          <p:cNvPr id="9" name="CuadroTexto 8">
            <a:extLst>
              <a:ext uri="{FF2B5EF4-FFF2-40B4-BE49-F238E27FC236}">
                <a16:creationId xmlns:a16="http://schemas.microsoft.com/office/drawing/2014/main" id="{ADEF5411-8098-42D0-B2E9-36BEF92B6EAB}"/>
              </a:ext>
            </a:extLst>
          </p:cNvPr>
          <p:cNvSpPr txBox="1"/>
          <p:nvPr/>
        </p:nvSpPr>
        <p:spPr>
          <a:xfrm>
            <a:off x="7652951" y="3989075"/>
            <a:ext cx="2543966" cy="369332"/>
          </a:xfrm>
          <a:prstGeom prst="rect">
            <a:avLst/>
          </a:prstGeom>
          <a:noFill/>
        </p:spPr>
        <p:txBody>
          <a:bodyPr wrap="none" rtlCol="0">
            <a:spAutoFit/>
          </a:bodyPr>
          <a:lstStyle/>
          <a:p>
            <a:r>
              <a:rPr lang="es-CL" dirty="0"/>
              <a:t>31 es mayor o igual a 29</a:t>
            </a:r>
          </a:p>
        </p:txBody>
      </p:sp>
      <p:pic>
        <p:nvPicPr>
          <p:cNvPr id="10" name="Marcador de contenido 9">
            <a:extLst>
              <a:ext uri="{FF2B5EF4-FFF2-40B4-BE49-F238E27FC236}">
                <a16:creationId xmlns:a16="http://schemas.microsoft.com/office/drawing/2014/main" id="{5F415E64-312C-4547-B142-41D6590D93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429" y="1725684"/>
            <a:ext cx="3617303" cy="4059237"/>
          </a:xfrm>
        </p:spPr>
      </p:pic>
    </p:spTree>
    <p:extLst>
      <p:ext uri="{BB962C8B-B14F-4D97-AF65-F5344CB8AC3E}">
        <p14:creationId xmlns:p14="http://schemas.microsoft.com/office/powerpoint/2010/main" val="102154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47DFBF-8F93-442F-9F28-217DDFC472C4}"/>
              </a:ext>
            </a:extLst>
          </p:cNvPr>
          <p:cNvSpPr>
            <a:spLocks noGrp="1"/>
          </p:cNvSpPr>
          <p:nvPr>
            <p:ph type="title"/>
          </p:nvPr>
        </p:nvSpPr>
        <p:spPr/>
        <p:txBody>
          <a:bodyPr/>
          <a:lstStyle/>
          <a:p>
            <a:r>
              <a:rPr lang="es-CL" dirty="0"/>
              <a:t>Ejemplo</a:t>
            </a:r>
          </a:p>
        </p:txBody>
      </p:sp>
      <p:sp>
        <p:nvSpPr>
          <p:cNvPr id="11" name="CuadroTexto 10">
            <a:extLst>
              <a:ext uri="{FF2B5EF4-FFF2-40B4-BE49-F238E27FC236}">
                <a16:creationId xmlns:a16="http://schemas.microsoft.com/office/drawing/2014/main" id="{5A05C3E6-8FAF-4DB2-9080-FC124FBAA4A6}"/>
              </a:ext>
            </a:extLst>
          </p:cNvPr>
          <p:cNvSpPr txBox="1"/>
          <p:nvPr/>
        </p:nvSpPr>
        <p:spPr>
          <a:xfrm>
            <a:off x="7352227" y="2142767"/>
            <a:ext cx="3496470" cy="3416320"/>
          </a:xfrm>
          <a:prstGeom prst="rect">
            <a:avLst/>
          </a:prstGeom>
          <a:noFill/>
        </p:spPr>
        <p:txBody>
          <a:bodyPr wrap="none" rtlCol="0">
            <a:spAutoFit/>
          </a:bodyPr>
          <a:lstStyle/>
          <a:p>
            <a:r>
              <a:rPr lang="es-CL" dirty="0"/>
              <a:t>Cota = 29</a:t>
            </a:r>
          </a:p>
          <a:p>
            <a:endParaRPr lang="es-CL" dirty="0"/>
          </a:p>
          <a:p>
            <a:endParaRPr lang="es-CL" dirty="0"/>
          </a:p>
          <a:p>
            <a:r>
              <a:rPr lang="es-CL" dirty="0"/>
              <a:t>Distancia 1 = |31 – 29| = 2</a:t>
            </a:r>
          </a:p>
          <a:p>
            <a:r>
              <a:rPr lang="es-CL" dirty="0"/>
              <a:t>Distancia 2 = |30.87 – 29| = 1.87</a:t>
            </a:r>
          </a:p>
          <a:p>
            <a:endParaRPr lang="es-CL" dirty="0"/>
          </a:p>
          <a:p>
            <a:r>
              <a:rPr lang="es-CL" dirty="0"/>
              <a:t>Elegido es 30.87</a:t>
            </a:r>
          </a:p>
          <a:p>
            <a:endParaRPr lang="es-CL" dirty="0"/>
          </a:p>
          <a:p>
            <a:r>
              <a:rPr lang="es-CL" dirty="0"/>
              <a:t>30.87 es mayor o igual a 29</a:t>
            </a:r>
          </a:p>
          <a:p>
            <a:endParaRPr lang="es-CL" dirty="0"/>
          </a:p>
          <a:p>
            <a:endParaRPr lang="es-CL" dirty="0"/>
          </a:p>
          <a:p>
            <a:endParaRPr lang="es-CL" dirty="0"/>
          </a:p>
        </p:txBody>
      </p:sp>
      <p:pic>
        <p:nvPicPr>
          <p:cNvPr id="6" name="Marcador de contenido 5">
            <a:extLst>
              <a:ext uri="{FF2B5EF4-FFF2-40B4-BE49-F238E27FC236}">
                <a16:creationId xmlns:a16="http://schemas.microsoft.com/office/drawing/2014/main" id="{2F538BBF-EF4A-453B-A31D-0269B41A23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434" y="2142767"/>
            <a:ext cx="3617303" cy="4059237"/>
          </a:xfrm>
        </p:spPr>
      </p:pic>
    </p:spTree>
    <p:extLst>
      <p:ext uri="{BB962C8B-B14F-4D97-AF65-F5344CB8AC3E}">
        <p14:creationId xmlns:p14="http://schemas.microsoft.com/office/powerpoint/2010/main" val="511134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47DFBF-8F93-442F-9F28-217DDFC472C4}"/>
              </a:ext>
            </a:extLst>
          </p:cNvPr>
          <p:cNvSpPr>
            <a:spLocks noGrp="1"/>
          </p:cNvSpPr>
          <p:nvPr>
            <p:ph type="title"/>
          </p:nvPr>
        </p:nvSpPr>
        <p:spPr/>
        <p:txBody>
          <a:bodyPr/>
          <a:lstStyle/>
          <a:p>
            <a:r>
              <a:rPr lang="es-CL" dirty="0"/>
              <a:t>Ejemplo</a:t>
            </a:r>
          </a:p>
        </p:txBody>
      </p:sp>
      <p:sp>
        <p:nvSpPr>
          <p:cNvPr id="10" name="CuadroTexto 9">
            <a:extLst>
              <a:ext uri="{FF2B5EF4-FFF2-40B4-BE49-F238E27FC236}">
                <a16:creationId xmlns:a16="http://schemas.microsoft.com/office/drawing/2014/main" id="{00C232A0-7846-4381-8D7B-25D6516B53DB}"/>
              </a:ext>
            </a:extLst>
          </p:cNvPr>
          <p:cNvSpPr txBox="1"/>
          <p:nvPr/>
        </p:nvSpPr>
        <p:spPr>
          <a:xfrm>
            <a:off x="7294563" y="1971042"/>
            <a:ext cx="3262432" cy="3139321"/>
          </a:xfrm>
          <a:prstGeom prst="rect">
            <a:avLst/>
          </a:prstGeom>
          <a:noFill/>
        </p:spPr>
        <p:txBody>
          <a:bodyPr wrap="none" rtlCol="0">
            <a:spAutoFit/>
          </a:bodyPr>
          <a:lstStyle/>
          <a:p>
            <a:r>
              <a:rPr lang="es-CL" dirty="0"/>
              <a:t>Cota = 29</a:t>
            </a:r>
          </a:p>
          <a:p>
            <a:endParaRPr lang="es-CL" dirty="0"/>
          </a:p>
          <a:p>
            <a:endParaRPr lang="es-CL" dirty="0"/>
          </a:p>
          <a:p>
            <a:r>
              <a:rPr lang="es-CL" dirty="0"/>
              <a:t>Distancia 1 = |28 – 29| = 1</a:t>
            </a:r>
          </a:p>
          <a:p>
            <a:r>
              <a:rPr lang="es-CL" dirty="0"/>
              <a:t>Distancia 2 = |30.5 – 29| = 1.5</a:t>
            </a:r>
          </a:p>
          <a:p>
            <a:endParaRPr lang="es-CL" dirty="0"/>
          </a:p>
          <a:p>
            <a:r>
              <a:rPr lang="es-CL" dirty="0"/>
              <a:t>Elegido es 28</a:t>
            </a:r>
          </a:p>
          <a:p>
            <a:endParaRPr lang="es-CL" dirty="0"/>
          </a:p>
          <a:p>
            <a:r>
              <a:rPr lang="es-CL" dirty="0"/>
              <a:t>28 no es mayor o igual a 29</a:t>
            </a:r>
          </a:p>
          <a:p>
            <a:r>
              <a:rPr lang="es-CL" dirty="0"/>
              <a:t>Entonces iremos por 30.5</a:t>
            </a:r>
          </a:p>
          <a:p>
            <a:endParaRPr lang="es-CL" dirty="0"/>
          </a:p>
        </p:txBody>
      </p:sp>
      <p:pic>
        <p:nvPicPr>
          <p:cNvPr id="6" name="Marcador de contenido 5">
            <a:extLst>
              <a:ext uri="{FF2B5EF4-FFF2-40B4-BE49-F238E27FC236}">
                <a16:creationId xmlns:a16="http://schemas.microsoft.com/office/drawing/2014/main" id="{9555DCC1-854E-41A7-BC53-9A0E4930FF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959" y="1971042"/>
            <a:ext cx="3617303" cy="4059237"/>
          </a:xfrm>
        </p:spPr>
      </p:pic>
    </p:spTree>
    <p:extLst>
      <p:ext uri="{BB962C8B-B14F-4D97-AF65-F5344CB8AC3E}">
        <p14:creationId xmlns:p14="http://schemas.microsoft.com/office/powerpoint/2010/main" val="2590681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2881</TotalTime>
  <Words>976</Words>
  <Application>Microsoft Office PowerPoint</Application>
  <PresentationFormat>Panorámica</PresentationFormat>
  <Paragraphs>144</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Calisto MT</vt:lpstr>
      <vt:lpstr>Calisto MT (Cuerpo)</vt:lpstr>
      <vt:lpstr>Calisto MT (Títulos)</vt:lpstr>
      <vt:lpstr>Cambria Math</vt:lpstr>
      <vt:lpstr>Roboto</vt:lpstr>
      <vt:lpstr>Wingdings 2</vt:lpstr>
      <vt:lpstr>Pizarra</vt:lpstr>
      <vt:lpstr>Trabajo final</vt:lpstr>
      <vt:lpstr>Problema de la mochila (Knapasack multidimensional)</vt:lpstr>
      <vt:lpstr>Simplex</vt:lpstr>
      <vt:lpstr>Formulación matemática</vt:lpstr>
      <vt:lpstr>Implementación Branch and Bound </vt:lpstr>
      <vt:lpstr>Navegación por el árbol</vt:lpstr>
      <vt:lpstr>Ejemplo</vt:lpstr>
      <vt:lpstr>Ejemplo</vt:lpstr>
      <vt:lpstr>Ejemplo</vt:lpstr>
      <vt:lpstr>Ejemplo</vt:lpstr>
      <vt:lpstr>Ejemplo</vt:lpstr>
      <vt:lpstr>Ejemplo</vt:lpstr>
      <vt:lpstr>Ramificar</vt:lpstr>
      <vt:lpstr>Nuevo árbol con ramificación</vt:lpstr>
      <vt:lpstr>Recuperar extremos </vt:lpstr>
      <vt:lpstr>Ejemplo</vt:lpstr>
      <vt:lpstr>Ejemplo</vt:lpstr>
      <vt:lpstr>Ejemplo</vt:lpstr>
      <vt:lpstr>Obtener cota</vt:lpstr>
      <vt:lpstr>Recuperar el nodo con la cota</vt:lpstr>
      <vt:lpstr>Ejemplo</vt:lpstr>
      <vt:lpstr>Ejemplo</vt:lpstr>
      <vt:lpstr>Verificar</vt:lpstr>
      <vt:lpstr>Ejemplo</vt:lpstr>
      <vt:lpstr>Salida del programa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dc:title>
  <dc:creator>ricardo vergara</dc:creator>
  <cp:lastModifiedBy>ricardo vergara</cp:lastModifiedBy>
  <cp:revision>30</cp:revision>
  <dcterms:created xsi:type="dcterms:W3CDTF">2020-12-26T17:23:16Z</dcterms:created>
  <dcterms:modified xsi:type="dcterms:W3CDTF">2020-12-28T20:35:51Z</dcterms:modified>
</cp:coreProperties>
</file>