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1.xml" ContentType="application/vnd.openxmlformats-officedocument.theme+xml"/>
  <Override PartName="/ppt/theme/themeOverride1.xml" ContentType="application/vnd.openxmlformats-officedocument.themeOverr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4" r:id="rId13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91" autoAdjust="0"/>
    <p:restoredTop sz="94660"/>
  </p:normalViewPr>
  <p:slideViewPr>
    <p:cSldViewPr snapToGrid="0">
      <p:cViewPr varScale="1">
        <p:scale>
          <a:sx n="72" d="100"/>
          <a:sy n="72" d="100"/>
        </p:scale>
        <p:origin x="690" y="6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20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992A1A-9838-4641-B404-9307E6139D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E8BC92B-9CEA-4CF8-A078-EC41966939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6" indent="0" algn="ctr">
              <a:buNone/>
              <a:defRPr sz="2000"/>
            </a:lvl2pPr>
            <a:lvl3pPr marL="914411" indent="0" algn="ctr">
              <a:buNone/>
              <a:defRPr sz="1801"/>
            </a:lvl3pPr>
            <a:lvl4pPr marL="1371617" indent="0" algn="ctr">
              <a:buNone/>
              <a:defRPr sz="1600"/>
            </a:lvl4pPr>
            <a:lvl5pPr marL="1828823" indent="0" algn="ctr">
              <a:buNone/>
              <a:defRPr sz="1600"/>
            </a:lvl5pPr>
            <a:lvl6pPr marL="2286029" indent="0" algn="ctr">
              <a:buNone/>
              <a:defRPr sz="1600"/>
            </a:lvl6pPr>
            <a:lvl7pPr marL="2743234" indent="0" algn="ctr">
              <a:buNone/>
              <a:defRPr sz="1600"/>
            </a:lvl7pPr>
            <a:lvl8pPr marL="3200440" indent="0" algn="ctr">
              <a:buNone/>
              <a:defRPr sz="1600"/>
            </a:lvl8pPr>
            <a:lvl9pPr marL="3657646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7FC886D-2BB1-4F65-A6C5-89791D6DA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10F5E-CB86-4549-B37C-15640F4298CC}" type="datetimeFigureOut">
              <a:rPr lang="es-MX" smtClean="0"/>
              <a:t>13/04/2021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CFF12B8-2EAF-4766-B8F5-68A72CFBE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444C750-91E9-4AFE-B12F-5EA08C1E2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7ED4-F2C5-449A-980D-B4F451F818C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52138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0A63BA-1202-46EE-ADE2-AD1D8B514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43C23CF-A2EB-475A-AF36-DA4422FF12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376B596-8A9A-4144-B1CE-5ABFA9858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10F5E-CB86-4549-B37C-15640F4298CC}" type="datetimeFigureOut">
              <a:rPr lang="es-MX" smtClean="0"/>
              <a:t>13/04/2021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4FD8EAF-60E5-4CDD-8BF8-9C064041A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F101D01-FCF5-42A1-999F-E09EE49E2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7ED4-F2C5-449A-980D-B4F451F818C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57529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F8616F8-BA59-404A-A6E4-CB758EF38A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BD59933-CEBB-4C75-88B0-D3BBB2F884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4CBBB87-C0C5-4B09-A094-71D92BA6C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10F5E-CB86-4549-B37C-15640F4298CC}" type="datetimeFigureOut">
              <a:rPr lang="es-MX" smtClean="0"/>
              <a:t>13/04/2021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4EBB61A-2350-49B7-80DF-9E9B677A8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97ADC10-4E23-4B4E-B24F-259E81D4A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7ED4-F2C5-449A-980D-B4F451F818C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55507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5013B8-677E-4454-B939-A142BA639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332D896-AC4A-42D1-8050-035DB8EB33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A4C7CD5-7B58-4269-B7FD-1D22921E8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10F5E-CB86-4549-B37C-15640F4298CC}" type="datetimeFigureOut">
              <a:rPr lang="es-MX" smtClean="0"/>
              <a:t>13/04/2021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A7ECF85-6396-4847-9BE0-1020E762C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6791682-60B1-4523-8434-46F840348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7ED4-F2C5-449A-980D-B4F451F818C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84051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49B808-C5FE-41A3-BA82-F593120E6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2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309567B-35DE-4EFE-B609-C3222F3250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2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11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3pPr>
            <a:lvl4pPr marL="137161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2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2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E6C5356-FBBC-4EAC-AD97-E439D5911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10F5E-CB86-4549-B37C-15640F4298CC}" type="datetimeFigureOut">
              <a:rPr lang="es-MX" smtClean="0"/>
              <a:t>13/04/2021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339AB4E-718A-4F14-92C8-F484CE848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3D6AC9D-97E8-45E3-9A0A-017F8BCA8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7ED4-F2C5-449A-980D-B4F451F818C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20516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72B19C-E35F-48B4-99EB-A2582ECEA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1478450-D856-4CA1-BFDE-6F6FEA82A1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C8DF467-A5D8-4164-843E-3EA4A012A7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A4072D4-DD87-4723-9C14-A02D5DA7F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10F5E-CB86-4549-B37C-15640F4298CC}" type="datetimeFigureOut">
              <a:rPr lang="es-MX" smtClean="0"/>
              <a:t>13/04/2021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A77A5E8-DBAE-4780-872F-BA752F242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EC714A0-B8EF-4A18-9B48-F896EEF29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7ED4-F2C5-449A-980D-B4F451F818C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32957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FFAC5B-8253-44FD-9CC9-18B8F9622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AEE32B3-771E-4AEE-A977-B3C7433F69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1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A3968B5-D628-48B7-AC48-E17DC7E424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6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00E0FFA-7E90-4354-BFDE-94B330FDBE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1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A3EC616-1CD7-4735-9E84-1985D6CB62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6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EEF5F28-12AE-4896-97D1-7B070F09D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10F5E-CB86-4549-B37C-15640F4298CC}" type="datetimeFigureOut">
              <a:rPr lang="es-MX" smtClean="0"/>
              <a:t>13/04/2021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9462EB6-F42F-44F1-99F7-147AAFDA5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82CD5B7-D72A-426E-9ADF-218800580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7ED4-F2C5-449A-980D-B4F451F818C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59343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3B06FD-2A2B-4FF9-8A77-4B5BAC10B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B7F29AC-AC78-4EDC-B299-2D3984EA2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10F5E-CB86-4549-B37C-15640F4298CC}" type="datetimeFigureOut">
              <a:rPr lang="es-MX" smtClean="0"/>
              <a:t>13/04/2021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3DB0FD3-B1DA-4EA2-BBB5-0797AB75B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0F075AD-2653-4ACD-AEA0-C2FEDA601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7ED4-F2C5-449A-980D-B4F451F818C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15339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B0D5F2F-B323-4164-857E-619033AD7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10F5E-CB86-4549-B37C-15640F4298CC}" type="datetimeFigureOut">
              <a:rPr lang="es-MX" smtClean="0"/>
              <a:t>13/04/2021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04739AD-18E7-431F-A17F-0D21B0547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58A0BD2-8846-4DC0-BA62-5FB4822FC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7ED4-F2C5-449A-980D-B4F451F818C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02156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ECED51-CA3E-4EF8-8E00-EF9C1878E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8FDFFDC-782C-45E4-8367-EAC109C25E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D2236B3-E9CC-4A01-87EB-0B6596EAFD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1"/>
            </a:lvl2pPr>
            <a:lvl3pPr marL="914411" indent="0">
              <a:buNone/>
              <a:defRPr sz="1200"/>
            </a:lvl3pPr>
            <a:lvl4pPr marL="1371617" indent="0">
              <a:buNone/>
              <a:defRPr sz="1001"/>
            </a:lvl4pPr>
            <a:lvl5pPr marL="1828823" indent="0">
              <a:buNone/>
              <a:defRPr sz="1001"/>
            </a:lvl5pPr>
            <a:lvl6pPr marL="2286029" indent="0">
              <a:buNone/>
              <a:defRPr sz="1001"/>
            </a:lvl6pPr>
            <a:lvl7pPr marL="2743234" indent="0">
              <a:buNone/>
              <a:defRPr sz="1001"/>
            </a:lvl7pPr>
            <a:lvl8pPr marL="3200440" indent="0">
              <a:buNone/>
              <a:defRPr sz="1001"/>
            </a:lvl8pPr>
            <a:lvl9pPr marL="3657646" indent="0">
              <a:buNone/>
              <a:defRPr sz="100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CD9CE33-FFED-4348-8F21-84F6221CC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10F5E-CB86-4549-B37C-15640F4298CC}" type="datetimeFigureOut">
              <a:rPr lang="es-MX" smtClean="0"/>
              <a:t>13/04/2021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5963362-218D-4454-9A6F-C2163CD11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85BE9FB-114F-462E-B3DC-FE3FE603B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7ED4-F2C5-449A-980D-B4F451F818C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15722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1E9C84-32A1-410B-AF92-3CC768853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6336E25-D532-41DD-974E-1E6D4BA269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6" indent="0">
              <a:buNone/>
              <a:defRPr sz="2800"/>
            </a:lvl2pPr>
            <a:lvl3pPr marL="914411" indent="0">
              <a:buNone/>
              <a:defRPr sz="2400"/>
            </a:lvl3pPr>
            <a:lvl4pPr marL="1371617" indent="0">
              <a:buNone/>
              <a:defRPr sz="2000"/>
            </a:lvl4pPr>
            <a:lvl5pPr marL="1828823" indent="0">
              <a:buNone/>
              <a:defRPr sz="2000"/>
            </a:lvl5pPr>
            <a:lvl6pPr marL="2286029" indent="0">
              <a:buNone/>
              <a:defRPr sz="2000"/>
            </a:lvl6pPr>
            <a:lvl7pPr marL="2743234" indent="0">
              <a:buNone/>
              <a:defRPr sz="2000"/>
            </a:lvl7pPr>
            <a:lvl8pPr marL="3200440" indent="0">
              <a:buNone/>
              <a:defRPr sz="2000"/>
            </a:lvl8pPr>
            <a:lvl9pPr marL="3657646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4EACB88-DA15-4B1A-880A-DAA9149BCC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1"/>
            </a:lvl2pPr>
            <a:lvl3pPr marL="914411" indent="0">
              <a:buNone/>
              <a:defRPr sz="1200"/>
            </a:lvl3pPr>
            <a:lvl4pPr marL="1371617" indent="0">
              <a:buNone/>
              <a:defRPr sz="1001"/>
            </a:lvl4pPr>
            <a:lvl5pPr marL="1828823" indent="0">
              <a:buNone/>
              <a:defRPr sz="1001"/>
            </a:lvl5pPr>
            <a:lvl6pPr marL="2286029" indent="0">
              <a:buNone/>
              <a:defRPr sz="1001"/>
            </a:lvl6pPr>
            <a:lvl7pPr marL="2743234" indent="0">
              <a:buNone/>
              <a:defRPr sz="1001"/>
            </a:lvl7pPr>
            <a:lvl8pPr marL="3200440" indent="0">
              <a:buNone/>
              <a:defRPr sz="1001"/>
            </a:lvl8pPr>
            <a:lvl9pPr marL="3657646" indent="0">
              <a:buNone/>
              <a:defRPr sz="100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8124B3D-900B-432D-A89E-076B0553F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10F5E-CB86-4549-B37C-15640F4298CC}" type="datetimeFigureOut">
              <a:rPr lang="es-MX" smtClean="0"/>
              <a:t>13/04/2021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E9BD937-B718-4F4A-BD84-499AFCB74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03E2A32-334F-4EB3-8FFC-BA3A58216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7ED4-F2C5-449A-980D-B4F451F818C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06571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C6D6A9B-647A-4488-960C-19D23E8A9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2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D1FE9F1-F90B-4447-B121-159A90421B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2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801F657-C276-484B-B43E-2D393D1939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110F5E-CB86-4549-B37C-15640F4298CC}" type="datetimeFigureOut">
              <a:rPr lang="es-MX" smtClean="0"/>
              <a:t>13/04/2021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9A99C3A-80B3-4C78-889B-FCAE9A05E0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2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D9F13B6-5AA8-45DA-9D95-3D149EE2C7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F17ED4-F2C5-449A-980D-B4F451F818C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20877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11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4" indent="-228604" algn="l" defTabSz="914411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9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15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21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27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32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38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44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49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6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11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7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23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29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34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40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46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482AD196-8E13-455F-ADCA-564DBF194D2B}"/>
              </a:ext>
            </a:extLst>
          </p:cNvPr>
          <p:cNvSpPr/>
          <p:nvPr/>
        </p:nvSpPr>
        <p:spPr>
          <a:xfrm>
            <a:off x="622854" y="331305"/>
            <a:ext cx="11145079" cy="4903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1" dirty="0"/>
              <a:t>Solución de problema: Layes 1,2 y 3.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601E413C-516F-46C6-AAC5-D15FA2028433}"/>
              </a:ext>
            </a:extLst>
          </p:cNvPr>
          <p:cNvSpPr txBox="1"/>
          <p:nvPr/>
        </p:nvSpPr>
        <p:spPr>
          <a:xfrm>
            <a:off x="582129" y="887525"/>
            <a:ext cx="3757567" cy="9237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801" dirty="0"/>
              <a:t>L1: </a:t>
            </a:r>
            <a:r>
              <a:rPr lang="es-MX" sz="1801" dirty="0">
                <a:highlight>
                  <a:srgbClr val="00FF00"/>
                </a:highlight>
              </a:rPr>
              <a:t>Segmentos de colisión</a:t>
            </a:r>
          </a:p>
          <a:p>
            <a:r>
              <a:rPr lang="es-MX" sz="1801" dirty="0"/>
              <a:t>L2: </a:t>
            </a:r>
            <a:r>
              <a:rPr lang="es-MX" sz="1801" dirty="0">
                <a:highlight>
                  <a:srgbClr val="00FF00"/>
                </a:highlight>
              </a:rPr>
              <a:t>Dúplex / Speed</a:t>
            </a:r>
            <a:r>
              <a:rPr lang="es-MX" sz="1801" dirty="0"/>
              <a:t>, </a:t>
            </a:r>
            <a:r>
              <a:rPr lang="es-MX" sz="1801" dirty="0">
                <a:highlight>
                  <a:srgbClr val="00FF00"/>
                </a:highlight>
              </a:rPr>
              <a:t>Tablas MAC</a:t>
            </a:r>
            <a:r>
              <a:rPr lang="es-MX" sz="1801" dirty="0"/>
              <a:t>, VLAN</a:t>
            </a:r>
          </a:p>
          <a:p>
            <a:r>
              <a:rPr lang="es-MX" sz="1801" dirty="0"/>
              <a:t>L3: </a:t>
            </a:r>
            <a:r>
              <a:rPr lang="es-MX" sz="1801" dirty="0">
                <a:highlight>
                  <a:srgbClr val="00FF00"/>
                </a:highlight>
              </a:rPr>
              <a:t>IP</a:t>
            </a:r>
            <a:r>
              <a:rPr lang="es-MX" sz="1801" dirty="0"/>
              <a:t>, </a:t>
            </a:r>
            <a:r>
              <a:rPr lang="es-MX" sz="1801" dirty="0">
                <a:highlight>
                  <a:srgbClr val="00FF00"/>
                </a:highlight>
              </a:rPr>
              <a:t>ARP, DHCP</a:t>
            </a:r>
            <a:r>
              <a:rPr lang="es-MX" sz="1801" dirty="0"/>
              <a:t>, </a:t>
            </a:r>
            <a:r>
              <a:rPr lang="es-MX" sz="1801" dirty="0">
                <a:highlight>
                  <a:srgbClr val="00FF00"/>
                </a:highlight>
              </a:rPr>
              <a:t>ICMP</a:t>
            </a:r>
            <a:r>
              <a:rPr lang="es-MX" sz="1801" dirty="0"/>
              <a:t>,</a:t>
            </a:r>
            <a:r>
              <a:rPr lang="es-MX" sz="1801" dirty="0">
                <a:highlight>
                  <a:srgbClr val="00FF00"/>
                </a:highlight>
              </a:rPr>
              <a:t> RIP</a:t>
            </a:r>
            <a:r>
              <a:rPr lang="es-MX" sz="1801" dirty="0"/>
              <a:t>, </a:t>
            </a:r>
            <a:r>
              <a:rPr lang="es-MX" sz="1801" dirty="0">
                <a:highlight>
                  <a:srgbClr val="00FF00"/>
                </a:highlight>
              </a:rPr>
              <a:t>NAT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6E9E34F6-3BE7-44DF-B677-C2BF52CA08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6042" y="1569130"/>
            <a:ext cx="634004" cy="421319"/>
          </a:xfrm>
          <a:prstGeom prst="rect">
            <a:avLst/>
          </a:prstGeom>
        </p:spPr>
      </p:pic>
      <p:sp>
        <p:nvSpPr>
          <p:cNvPr id="7" name="Nube 6">
            <a:extLst>
              <a:ext uri="{FF2B5EF4-FFF2-40B4-BE49-F238E27FC236}">
                <a16:creationId xmlns:a16="http://schemas.microsoft.com/office/drawing/2014/main" id="{B21F04B1-55CE-44C0-AB1E-A55CF74E5655}"/>
              </a:ext>
            </a:extLst>
          </p:cNvPr>
          <p:cNvSpPr/>
          <p:nvPr/>
        </p:nvSpPr>
        <p:spPr>
          <a:xfrm>
            <a:off x="7968637" y="1223264"/>
            <a:ext cx="1179444" cy="111305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1" dirty="0"/>
              <a:t>WAN ENTEL</a:t>
            </a:r>
          </a:p>
          <a:p>
            <a:pPr algn="ctr"/>
            <a:r>
              <a:rPr lang="es-MX" sz="1801" dirty="0"/>
              <a:t>RIPv2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A3756F6A-B3B7-4CCC-90BC-DA2C407D4D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6673" y="1569130"/>
            <a:ext cx="634004" cy="421319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C214B6F6-2E74-4757-AFCA-7A248E0473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1357" y="2589610"/>
            <a:ext cx="634004" cy="421319"/>
          </a:xfrm>
          <a:prstGeom prst="rect">
            <a:avLst/>
          </a:prstGeom>
        </p:spPr>
      </p:pic>
      <p:sp>
        <p:nvSpPr>
          <p:cNvPr id="10" name="Elipse 9">
            <a:extLst>
              <a:ext uri="{FF2B5EF4-FFF2-40B4-BE49-F238E27FC236}">
                <a16:creationId xmlns:a16="http://schemas.microsoft.com/office/drawing/2014/main" id="{34134E4D-EE63-430D-81CA-98C4A69A9A16}"/>
              </a:ext>
            </a:extLst>
          </p:cNvPr>
          <p:cNvSpPr/>
          <p:nvPr/>
        </p:nvSpPr>
        <p:spPr>
          <a:xfrm>
            <a:off x="9909618" y="1616953"/>
            <a:ext cx="61060" cy="109268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801" dirty="0">
              <a:highlight>
                <a:srgbClr val="FFFF00"/>
              </a:highlight>
            </a:endParaRP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8D32580C-AF4C-4793-8901-E06E023CE028}"/>
              </a:ext>
            </a:extLst>
          </p:cNvPr>
          <p:cNvSpPr/>
          <p:nvPr/>
        </p:nvSpPr>
        <p:spPr>
          <a:xfrm>
            <a:off x="8527827" y="2956297"/>
            <a:ext cx="61060" cy="109268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801" dirty="0">
              <a:highlight>
                <a:srgbClr val="FFFF00"/>
              </a:highlight>
            </a:endParaRP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A5EB8EDA-4CD8-467B-A6CE-11FF42E47CE1}"/>
              </a:ext>
            </a:extLst>
          </p:cNvPr>
          <p:cNvSpPr/>
          <p:nvPr/>
        </p:nvSpPr>
        <p:spPr>
          <a:xfrm>
            <a:off x="7115511" y="1616953"/>
            <a:ext cx="61060" cy="109268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801" dirty="0">
              <a:highlight>
                <a:srgbClr val="FFFF00"/>
              </a:highlight>
            </a:endParaRP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0F259249-4C0F-4D92-A06B-3F483D6B6F86}"/>
              </a:ext>
            </a:extLst>
          </p:cNvPr>
          <p:cNvSpPr/>
          <p:nvPr/>
        </p:nvSpPr>
        <p:spPr>
          <a:xfrm>
            <a:off x="8527827" y="2534978"/>
            <a:ext cx="61060" cy="109268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801" dirty="0">
              <a:highlight>
                <a:srgbClr val="FFFF00"/>
              </a:highlight>
            </a:endParaRP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E37D56B6-76FE-4835-A6C6-02C7C00C8261}"/>
              </a:ext>
            </a:extLst>
          </p:cNvPr>
          <p:cNvSpPr/>
          <p:nvPr/>
        </p:nvSpPr>
        <p:spPr>
          <a:xfrm>
            <a:off x="9306142" y="1616953"/>
            <a:ext cx="61060" cy="109268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801" dirty="0">
              <a:highlight>
                <a:srgbClr val="FFFF00"/>
              </a:highlight>
            </a:endParaRPr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78517384-2CF2-4EE9-8E33-7952BAA56606}"/>
              </a:ext>
            </a:extLst>
          </p:cNvPr>
          <p:cNvSpPr/>
          <p:nvPr/>
        </p:nvSpPr>
        <p:spPr>
          <a:xfrm>
            <a:off x="7718985" y="1616953"/>
            <a:ext cx="61060" cy="109268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801" dirty="0">
              <a:highlight>
                <a:srgbClr val="FFFF00"/>
              </a:highlight>
            </a:endParaRPr>
          </a:p>
        </p:txBody>
      </p:sp>
      <p:cxnSp>
        <p:nvCxnSpPr>
          <p:cNvPr id="16" name="Conector: angular 15">
            <a:extLst>
              <a:ext uri="{FF2B5EF4-FFF2-40B4-BE49-F238E27FC236}">
                <a16:creationId xmlns:a16="http://schemas.microsoft.com/office/drawing/2014/main" id="{7691054C-BE88-42F8-8B98-EB2EA0B6035E}"/>
              </a:ext>
            </a:extLst>
          </p:cNvPr>
          <p:cNvCxnSpPr>
            <a:stCxn id="15" idx="6"/>
            <a:endCxn id="7" idx="2"/>
          </p:cNvCxnSpPr>
          <p:nvPr/>
        </p:nvCxnSpPr>
        <p:spPr>
          <a:xfrm>
            <a:off x="7780045" y="1671585"/>
            <a:ext cx="192251" cy="10820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>
            <a:extLst>
              <a:ext uri="{FF2B5EF4-FFF2-40B4-BE49-F238E27FC236}">
                <a16:creationId xmlns:a16="http://schemas.microsoft.com/office/drawing/2014/main" id="{5A35DF86-6F63-4CA0-9713-6047E0C5DFBF}"/>
              </a:ext>
            </a:extLst>
          </p:cNvPr>
          <p:cNvSpPr txBox="1"/>
          <p:nvPr/>
        </p:nvSpPr>
        <p:spPr>
          <a:xfrm>
            <a:off x="7233379" y="1725689"/>
            <a:ext cx="452368" cy="2463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1" dirty="0"/>
              <a:t>Talca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C021FA64-8E60-4E69-BC16-987A51FB0041}"/>
              </a:ext>
            </a:extLst>
          </p:cNvPr>
          <p:cNvSpPr txBox="1"/>
          <p:nvPr/>
        </p:nvSpPr>
        <p:spPr>
          <a:xfrm>
            <a:off x="9427490" y="1736871"/>
            <a:ext cx="516488" cy="2463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1" dirty="0"/>
              <a:t>Curico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04269EAF-1F9C-40FE-8002-426EEF646CF0}"/>
              </a:ext>
            </a:extLst>
          </p:cNvPr>
          <p:cNvSpPr txBox="1"/>
          <p:nvPr/>
        </p:nvSpPr>
        <p:spPr>
          <a:xfrm>
            <a:off x="8280876" y="2764709"/>
            <a:ext cx="554960" cy="2463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1" dirty="0"/>
              <a:t>Linares</a:t>
            </a:r>
          </a:p>
        </p:txBody>
      </p:sp>
      <p:cxnSp>
        <p:nvCxnSpPr>
          <p:cNvPr id="20" name="Conector: angular 19">
            <a:extLst>
              <a:ext uri="{FF2B5EF4-FFF2-40B4-BE49-F238E27FC236}">
                <a16:creationId xmlns:a16="http://schemas.microsoft.com/office/drawing/2014/main" id="{FF039D08-146B-472C-B033-EAEAEFD36757}"/>
              </a:ext>
            </a:extLst>
          </p:cNvPr>
          <p:cNvCxnSpPr>
            <a:stCxn id="14" idx="3"/>
            <a:endCxn id="7" idx="0"/>
          </p:cNvCxnSpPr>
          <p:nvPr/>
        </p:nvCxnSpPr>
        <p:spPr>
          <a:xfrm rot="5400000">
            <a:off x="9196305" y="1661011"/>
            <a:ext cx="69573" cy="16798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: angular 20">
            <a:extLst>
              <a:ext uri="{FF2B5EF4-FFF2-40B4-BE49-F238E27FC236}">
                <a16:creationId xmlns:a16="http://schemas.microsoft.com/office/drawing/2014/main" id="{C61D790E-BF15-455F-8200-3E904C24D2D0}"/>
              </a:ext>
            </a:extLst>
          </p:cNvPr>
          <p:cNvCxnSpPr>
            <a:stCxn id="13" idx="0"/>
            <a:endCxn id="7" idx="1"/>
          </p:cNvCxnSpPr>
          <p:nvPr/>
        </p:nvCxnSpPr>
        <p:spPr>
          <a:xfrm rot="5400000" flipH="1" flipV="1">
            <a:off x="8458437" y="2435055"/>
            <a:ext cx="199844" cy="1270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Imagen 21">
            <a:extLst>
              <a:ext uri="{FF2B5EF4-FFF2-40B4-BE49-F238E27FC236}">
                <a16:creationId xmlns:a16="http://schemas.microsoft.com/office/drawing/2014/main" id="{DD3F7A9A-8EB1-4182-8E6E-D2104CD580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0255" y="1445199"/>
            <a:ext cx="884820" cy="265017"/>
          </a:xfrm>
          <a:prstGeom prst="rect">
            <a:avLst/>
          </a:prstGeom>
        </p:spPr>
      </p:pic>
      <p:sp>
        <p:nvSpPr>
          <p:cNvPr id="25" name="Rectángulo 24">
            <a:extLst>
              <a:ext uri="{FF2B5EF4-FFF2-40B4-BE49-F238E27FC236}">
                <a16:creationId xmlns:a16="http://schemas.microsoft.com/office/drawing/2014/main" id="{1DB37EE6-A52C-4061-A456-2EB3B9549FAC}"/>
              </a:ext>
            </a:extLst>
          </p:cNvPr>
          <p:cNvSpPr/>
          <p:nvPr/>
        </p:nvSpPr>
        <p:spPr>
          <a:xfrm>
            <a:off x="6046504" y="1671586"/>
            <a:ext cx="45719" cy="6528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MX" sz="1801">
              <a:highlight>
                <a:srgbClr val="FFFF00"/>
              </a:highlight>
            </a:endParaRPr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812C94FA-366F-49B8-9CB3-9683F7FCFB1A}"/>
              </a:ext>
            </a:extLst>
          </p:cNvPr>
          <p:cNvSpPr/>
          <p:nvPr/>
        </p:nvSpPr>
        <p:spPr>
          <a:xfrm>
            <a:off x="6151925" y="1671940"/>
            <a:ext cx="45719" cy="6528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MX" sz="1801">
              <a:highlight>
                <a:srgbClr val="FFFF00"/>
              </a:highlight>
            </a:endParaRPr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B252F790-CB90-4E59-84BF-36B71343ACCE}"/>
              </a:ext>
            </a:extLst>
          </p:cNvPr>
          <p:cNvSpPr/>
          <p:nvPr/>
        </p:nvSpPr>
        <p:spPr>
          <a:xfrm>
            <a:off x="6242742" y="1679719"/>
            <a:ext cx="45719" cy="6528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MX" sz="1801">
              <a:highlight>
                <a:srgbClr val="FFFF00"/>
              </a:highlight>
            </a:endParaRPr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E3C82958-13BF-487F-BDE3-3EE3D7A05002}"/>
              </a:ext>
            </a:extLst>
          </p:cNvPr>
          <p:cNvSpPr/>
          <p:nvPr/>
        </p:nvSpPr>
        <p:spPr>
          <a:xfrm>
            <a:off x="6329699" y="1679719"/>
            <a:ext cx="45719" cy="6528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MX" sz="1801">
              <a:highlight>
                <a:srgbClr val="FFFF00"/>
              </a:highlight>
            </a:endParaRPr>
          </a:p>
        </p:txBody>
      </p:sp>
      <p:cxnSp>
        <p:nvCxnSpPr>
          <p:cNvPr id="29" name="Conector: angular 28">
            <a:extLst>
              <a:ext uri="{FF2B5EF4-FFF2-40B4-BE49-F238E27FC236}">
                <a16:creationId xmlns:a16="http://schemas.microsoft.com/office/drawing/2014/main" id="{8A0CA8B1-5952-4326-B291-87C36E89D29A}"/>
              </a:ext>
            </a:extLst>
          </p:cNvPr>
          <p:cNvCxnSpPr>
            <a:cxnSpLocks/>
            <a:stCxn id="25" idx="2"/>
            <a:endCxn id="138" idx="3"/>
          </p:cNvCxnSpPr>
          <p:nvPr/>
        </p:nvCxnSpPr>
        <p:spPr>
          <a:xfrm rot="5400000">
            <a:off x="5778825" y="1548503"/>
            <a:ext cx="102169" cy="47890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: angular 29">
            <a:extLst>
              <a:ext uri="{FF2B5EF4-FFF2-40B4-BE49-F238E27FC236}">
                <a16:creationId xmlns:a16="http://schemas.microsoft.com/office/drawing/2014/main" id="{134261BE-EA9C-436A-8638-6995A67728BE}"/>
              </a:ext>
            </a:extLst>
          </p:cNvPr>
          <p:cNvCxnSpPr>
            <a:cxnSpLocks/>
            <a:stCxn id="26" idx="2"/>
            <a:endCxn id="163" idx="0"/>
          </p:cNvCxnSpPr>
          <p:nvPr/>
        </p:nvCxnSpPr>
        <p:spPr>
          <a:xfrm rot="5400000">
            <a:off x="5918552" y="1992833"/>
            <a:ext cx="511842" cy="62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: angular 30">
            <a:extLst>
              <a:ext uri="{FF2B5EF4-FFF2-40B4-BE49-F238E27FC236}">
                <a16:creationId xmlns:a16="http://schemas.microsoft.com/office/drawing/2014/main" id="{2B3576CA-B9BD-4EA0-B94A-9535721C2AE3}"/>
              </a:ext>
            </a:extLst>
          </p:cNvPr>
          <p:cNvCxnSpPr>
            <a:stCxn id="28" idx="2"/>
            <a:endCxn id="12" idx="3"/>
          </p:cNvCxnSpPr>
          <p:nvPr/>
        </p:nvCxnSpPr>
        <p:spPr>
          <a:xfrm rot="5400000" flipH="1" flipV="1">
            <a:off x="6721111" y="1341664"/>
            <a:ext cx="34788" cy="771895"/>
          </a:xfrm>
          <a:prstGeom prst="bentConnector3">
            <a:avLst>
              <a:gd name="adj1" fmla="val -28941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ángulo: esquinas redondeadas 31">
            <a:extLst>
              <a:ext uri="{FF2B5EF4-FFF2-40B4-BE49-F238E27FC236}">
                <a16:creationId xmlns:a16="http://schemas.microsoft.com/office/drawing/2014/main" id="{560CEBF7-50B4-4DF5-B369-DEBC3E37B6B6}"/>
              </a:ext>
            </a:extLst>
          </p:cNvPr>
          <p:cNvSpPr/>
          <p:nvPr/>
        </p:nvSpPr>
        <p:spPr>
          <a:xfrm>
            <a:off x="5868613" y="1160014"/>
            <a:ext cx="1088103" cy="195305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1" dirty="0">
                <a:solidFill>
                  <a:schemeClr val="tx1"/>
                </a:solidFill>
              </a:rPr>
              <a:t>192.168.10.0/24</a:t>
            </a:r>
          </a:p>
        </p:txBody>
      </p:sp>
      <p:pic>
        <p:nvPicPr>
          <p:cNvPr id="33" name="Imagen 32">
            <a:extLst>
              <a:ext uri="{FF2B5EF4-FFF2-40B4-BE49-F238E27FC236}">
                <a16:creationId xmlns:a16="http://schemas.microsoft.com/office/drawing/2014/main" id="{532E61EC-C345-4FF5-A189-06DAF1907B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81471" y="1442972"/>
            <a:ext cx="884820" cy="265017"/>
          </a:xfrm>
          <a:prstGeom prst="rect">
            <a:avLst/>
          </a:prstGeom>
        </p:spPr>
      </p:pic>
      <p:pic>
        <p:nvPicPr>
          <p:cNvPr id="34" name="Imagen 33">
            <a:extLst>
              <a:ext uri="{FF2B5EF4-FFF2-40B4-BE49-F238E27FC236}">
                <a16:creationId xmlns:a16="http://schemas.microsoft.com/office/drawing/2014/main" id="{EC00856A-02AF-41EC-A154-A8FDDA4A54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99834" y="1943085"/>
            <a:ext cx="481637" cy="391006"/>
          </a:xfrm>
          <a:prstGeom prst="rect">
            <a:avLst/>
          </a:prstGeom>
        </p:spPr>
      </p:pic>
      <p:pic>
        <p:nvPicPr>
          <p:cNvPr id="35" name="Imagen 34">
            <a:extLst>
              <a:ext uri="{FF2B5EF4-FFF2-40B4-BE49-F238E27FC236}">
                <a16:creationId xmlns:a16="http://schemas.microsoft.com/office/drawing/2014/main" id="{AC9491D0-3598-4510-B3F2-79D598FEE9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74017" y="1943085"/>
            <a:ext cx="481637" cy="391006"/>
          </a:xfrm>
          <a:prstGeom prst="rect">
            <a:avLst/>
          </a:prstGeom>
        </p:spPr>
      </p:pic>
      <p:sp>
        <p:nvSpPr>
          <p:cNvPr id="36" name="Rectángulo 35">
            <a:extLst>
              <a:ext uri="{FF2B5EF4-FFF2-40B4-BE49-F238E27FC236}">
                <a16:creationId xmlns:a16="http://schemas.microsoft.com/office/drawing/2014/main" id="{80218708-3627-406B-9DBA-9368E5D3536F}"/>
              </a:ext>
            </a:extLst>
          </p:cNvPr>
          <p:cNvSpPr/>
          <p:nvPr/>
        </p:nvSpPr>
        <p:spPr>
          <a:xfrm>
            <a:off x="10857720" y="1669358"/>
            <a:ext cx="45719" cy="6528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MX" sz="1801">
              <a:highlight>
                <a:srgbClr val="FFFF00"/>
              </a:highlight>
            </a:endParaRPr>
          </a:p>
        </p:txBody>
      </p:sp>
      <p:sp>
        <p:nvSpPr>
          <p:cNvPr id="37" name="Rectángulo 36">
            <a:extLst>
              <a:ext uri="{FF2B5EF4-FFF2-40B4-BE49-F238E27FC236}">
                <a16:creationId xmlns:a16="http://schemas.microsoft.com/office/drawing/2014/main" id="{1184013B-D551-4CC0-9183-54D20E542D74}"/>
              </a:ext>
            </a:extLst>
          </p:cNvPr>
          <p:cNvSpPr/>
          <p:nvPr/>
        </p:nvSpPr>
        <p:spPr>
          <a:xfrm>
            <a:off x="10963141" y="1669712"/>
            <a:ext cx="45719" cy="6528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MX" sz="1801">
              <a:highlight>
                <a:srgbClr val="FFFF00"/>
              </a:highlight>
            </a:endParaRPr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9A93A559-41BD-46F6-AC66-115114016B2D}"/>
              </a:ext>
            </a:extLst>
          </p:cNvPr>
          <p:cNvSpPr/>
          <p:nvPr/>
        </p:nvSpPr>
        <p:spPr>
          <a:xfrm>
            <a:off x="11053958" y="1677492"/>
            <a:ext cx="45719" cy="6528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MX" sz="1801">
              <a:highlight>
                <a:srgbClr val="FFFF00"/>
              </a:highlight>
            </a:endParaRPr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0513C200-69D0-455D-8750-F20C173FC287}"/>
              </a:ext>
            </a:extLst>
          </p:cNvPr>
          <p:cNvSpPr/>
          <p:nvPr/>
        </p:nvSpPr>
        <p:spPr>
          <a:xfrm>
            <a:off x="11140915" y="1677492"/>
            <a:ext cx="45719" cy="6528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MX" sz="1801">
              <a:highlight>
                <a:srgbClr val="FFFF00"/>
              </a:highlight>
            </a:endParaRPr>
          </a:p>
        </p:txBody>
      </p:sp>
      <p:cxnSp>
        <p:nvCxnSpPr>
          <p:cNvPr id="40" name="Conector: angular 39">
            <a:extLst>
              <a:ext uri="{FF2B5EF4-FFF2-40B4-BE49-F238E27FC236}">
                <a16:creationId xmlns:a16="http://schemas.microsoft.com/office/drawing/2014/main" id="{EB23D525-344D-4610-A6A6-1A5E53A1E9B7}"/>
              </a:ext>
            </a:extLst>
          </p:cNvPr>
          <p:cNvCxnSpPr>
            <a:cxnSpLocks/>
            <a:stCxn id="37" idx="2"/>
            <a:endCxn id="34" idx="0"/>
          </p:cNvCxnSpPr>
          <p:nvPr/>
        </p:nvCxnSpPr>
        <p:spPr>
          <a:xfrm rot="5400000">
            <a:off x="10659285" y="1616367"/>
            <a:ext cx="208087" cy="44534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: angular 40">
            <a:extLst>
              <a:ext uri="{FF2B5EF4-FFF2-40B4-BE49-F238E27FC236}">
                <a16:creationId xmlns:a16="http://schemas.microsoft.com/office/drawing/2014/main" id="{6065D3BB-4C6B-4EB9-8BCD-6A00916AFD52}"/>
              </a:ext>
            </a:extLst>
          </p:cNvPr>
          <p:cNvCxnSpPr>
            <a:cxnSpLocks/>
            <a:stCxn id="38" idx="2"/>
            <a:endCxn id="35" idx="0"/>
          </p:cNvCxnSpPr>
          <p:nvPr/>
        </p:nvCxnSpPr>
        <p:spPr>
          <a:xfrm rot="5400000">
            <a:off x="10945674" y="1811941"/>
            <a:ext cx="200308" cy="6198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ángulo: esquinas redondeadas 41">
            <a:extLst>
              <a:ext uri="{FF2B5EF4-FFF2-40B4-BE49-F238E27FC236}">
                <a16:creationId xmlns:a16="http://schemas.microsoft.com/office/drawing/2014/main" id="{0B172561-ADAF-4EAA-81DA-1AF0BD00752C}"/>
              </a:ext>
            </a:extLst>
          </p:cNvPr>
          <p:cNvSpPr/>
          <p:nvPr/>
        </p:nvSpPr>
        <p:spPr>
          <a:xfrm>
            <a:off x="10679829" y="1157785"/>
            <a:ext cx="1088103" cy="195305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1" dirty="0">
                <a:solidFill>
                  <a:schemeClr val="tx1"/>
                </a:solidFill>
              </a:rPr>
              <a:t>192.168.11.0/24</a:t>
            </a:r>
          </a:p>
        </p:txBody>
      </p:sp>
      <p:cxnSp>
        <p:nvCxnSpPr>
          <p:cNvPr id="43" name="Conector: angular 42">
            <a:extLst>
              <a:ext uri="{FF2B5EF4-FFF2-40B4-BE49-F238E27FC236}">
                <a16:creationId xmlns:a16="http://schemas.microsoft.com/office/drawing/2014/main" id="{C64C2ED8-02C6-4282-9741-01C6456E20CA}"/>
              </a:ext>
            </a:extLst>
          </p:cNvPr>
          <p:cNvCxnSpPr>
            <a:stCxn id="10" idx="6"/>
            <a:endCxn id="36" idx="1"/>
          </p:cNvCxnSpPr>
          <p:nvPr/>
        </p:nvCxnSpPr>
        <p:spPr>
          <a:xfrm>
            <a:off x="9970676" y="1671587"/>
            <a:ext cx="887042" cy="3041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Imagen 43">
            <a:extLst>
              <a:ext uri="{FF2B5EF4-FFF2-40B4-BE49-F238E27FC236}">
                <a16:creationId xmlns:a16="http://schemas.microsoft.com/office/drawing/2014/main" id="{C842FF01-4E0A-4088-AC3D-C266FCDAB9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3540" y="2889644"/>
            <a:ext cx="884820" cy="265017"/>
          </a:xfrm>
          <a:prstGeom prst="rect">
            <a:avLst/>
          </a:prstGeom>
        </p:spPr>
      </p:pic>
      <p:pic>
        <p:nvPicPr>
          <p:cNvPr id="45" name="Imagen 44">
            <a:extLst>
              <a:ext uri="{FF2B5EF4-FFF2-40B4-BE49-F238E27FC236}">
                <a16:creationId xmlns:a16="http://schemas.microsoft.com/office/drawing/2014/main" id="{40D50EC4-19FF-4C8E-84A2-E9DF4DC08D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31905" y="3389757"/>
            <a:ext cx="481637" cy="391006"/>
          </a:xfrm>
          <a:prstGeom prst="rect">
            <a:avLst/>
          </a:prstGeom>
        </p:spPr>
      </p:pic>
      <p:pic>
        <p:nvPicPr>
          <p:cNvPr id="46" name="Imagen 45">
            <a:extLst>
              <a:ext uri="{FF2B5EF4-FFF2-40B4-BE49-F238E27FC236}">
                <a16:creationId xmlns:a16="http://schemas.microsoft.com/office/drawing/2014/main" id="{36F77CA2-C73A-47DE-B9A7-FC479235B1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06086" y="3389757"/>
            <a:ext cx="481637" cy="391006"/>
          </a:xfrm>
          <a:prstGeom prst="rect">
            <a:avLst/>
          </a:prstGeom>
        </p:spPr>
      </p:pic>
      <p:sp>
        <p:nvSpPr>
          <p:cNvPr id="47" name="Rectángulo 46">
            <a:extLst>
              <a:ext uri="{FF2B5EF4-FFF2-40B4-BE49-F238E27FC236}">
                <a16:creationId xmlns:a16="http://schemas.microsoft.com/office/drawing/2014/main" id="{35D23573-C853-43B6-A0D7-F5D7A553DEB2}"/>
              </a:ext>
            </a:extLst>
          </p:cNvPr>
          <p:cNvSpPr/>
          <p:nvPr/>
        </p:nvSpPr>
        <p:spPr>
          <a:xfrm>
            <a:off x="9389789" y="3116030"/>
            <a:ext cx="45719" cy="6528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MX" sz="1801">
              <a:highlight>
                <a:srgbClr val="FFFF00"/>
              </a:highlight>
            </a:endParaRPr>
          </a:p>
        </p:txBody>
      </p:sp>
      <p:sp>
        <p:nvSpPr>
          <p:cNvPr id="48" name="Rectángulo 47">
            <a:extLst>
              <a:ext uri="{FF2B5EF4-FFF2-40B4-BE49-F238E27FC236}">
                <a16:creationId xmlns:a16="http://schemas.microsoft.com/office/drawing/2014/main" id="{E728E441-35BC-4365-B697-31EF429B7FF5}"/>
              </a:ext>
            </a:extLst>
          </p:cNvPr>
          <p:cNvSpPr/>
          <p:nvPr/>
        </p:nvSpPr>
        <p:spPr>
          <a:xfrm>
            <a:off x="9495210" y="3116384"/>
            <a:ext cx="45719" cy="6528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MX" sz="1801">
              <a:highlight>
                <a:srgbClr val="FFFF00"/>
              </a:highlight>
            </a:endParaRPr>
          </a:p>
        </p:txBody>
      </p:sp>
      <p:sp>
        <p:nvSpPr>
          <p:cNvPr id="49" name="Rectángulo 48">
            <a:extLst>
              <a:ext uri="{FF2B5EF4-FFF2-40B4-BE49-F238E27FC236}">
                <a16:creationId xmlns:a16="http://schemas.microsoft.com/office/drawing/2014/main" id="{2521C827-7283-412B-96DF-A5614C590765}"/>
              </a:ext>
            </a:extLst>
          </p:cNvPr>
          <p:cNvSpPr/>
          <p:nvPr/>
        </p:nvSpPr>
        <p:spPr>
          <a:xfrm>
            <a:off x="9586028" y="3124164"/>
            <a:ext cx="45719" cy="6528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MX" sz="1801">
              <a:highlight>
                <a:srgbClr val="FFFF00"/>
              </a:highlight>
            </a:endParaRPr>
          </a:p>
        </p:txBody>
      </p:sp>
      <p:sp>
        <p:nvSpPr>
          <p:cNvPr id="50" name="Rectángulo 49">
            <a:extLst>
              <a:ext uri="{FF2B5EF4-FFF2-40B4-BE49-F238E27FC236}">
                <a16:creationId xmlns:a16="http://schemas.microsoft.com/office/drawing/2014/main" id="{59F409A6-5E6B-466C-870B-9AB7D6807C6D}"/>
              </a:ext>
            </a:extLst>
          </p:cNvPr>
          <p:cNvSpPr/>
          <p:nvPr/>
        </p:nvSpPr>
        <p:spPr>
          <a:xfrm>
            <a:off x="9672984" y="3124164"/>
            <a:ext cx="45719" cy="6528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MX" sz="1801">
              <a:highlight>
                <a:srgbClr val="FFFF00"/>
              </a:highlight>
            </a:endParaRPr>
          </a:p>
        </p:txBody>
      </p:sp>
      <p:cxnSp>
        <p:nvCxnSpPr>
          <p:cNvPr id="51" name="Conector: angular 50">
            <a:extLst>
              <a:ext uri="{FF2B5EF4-FFF2-40B4-BE49-F238E27FC236}">
                <a16:creationId xmlns:a16="http://schemas.microsoft.com/office/drawing/2014/main" id="{C37BFF48-2020-457B-978B-2BC054320DEF}"/>
              </a:ext>
            </a:extLst>
          </p:cNvPr>
          <p:cNvCxnSpPr>
            <a:cxnSpLocks/>
            <a:stCxn id="48" idx="2"/>
            <a:endCxn id="45" idx="0"/>
          </p:cNvCxnSpPr>
          <p:nvPr/>
        </p:nvCxnSpPr>
        <p:spPr>
          <a:xfrm rot="5400000">
            <a:off x="9191354" y="3063039"/>
            <a:ext cx="208087" cy="44534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: angular 51">
            <a:extLst>
              <a:ext uri="{FF2B5EF4-FFF2-40B4-BE49-F238E27FC236}">
                <a16:creationId xmlns:a16="http://schemas.microsoft.com/office/drawing/2014/main" id="{50921D5D-B70C-45AE-A3D8-8A733D525085}"/>
              </a:ext>
            </a:extLst>
          </p:cNvPr>
          <p:cNvCxnSpPr>
            <a:cxnSpLocks/>
            <a:stCxn id="49" idx="2"/>
            <a:endCxn id="46" idx="0"/>
          </p:cNvCxnSpPr>
          <p:nvPr/>
        </p:nvCxnSpPr>
        <p:spPr>
          <a:xfrm rot="5400000">
            <a:off x="9477743" y="3258613"/>
            <a:ext cx="200308" cy="6198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ángulo: esquinas redondeadas 52">
            <a:extLst>
              <a:ext uri="{FF2B5EF4-FFF2-40B4-BE49-F238E27FC236}">
                <a16:creationId xmlns:a16="http://schemas.microsoft.com/office/drawing/2014/main" id="{228BC622-1479-4D32-BC3B-343D02C46299}"/>
              </a:ext>
            </a:extLst>
          </p:cNvPr>
          <p:cNvSpPr/>
          <p:nvPr/>
        </p:nvSpPr>
        <p:spPr>
          <a:xfrm>
            <a:off x="9211899" y="2604457"/>
            <a:ext cx="1088103" cy="195305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1" dirty="0">
                <a:solidFill>
                  <a:schemeClr val="tx1"/>
                </a:solidFill>
              </a:rPr>
              <a:t>192.168.12.0/24</a:t>
            </a:r>
          </a:p>
        </p:txBody>
      </p:sp>
      <p:cxnSp>
        <p:nvCxnSpPr>
          <p:cNvPr id="54" name="Conector: angular 53">
            <a:extLst>
              <a:ext uri="{FF2B5EF4-FFF2-40B4-BE49-F238E27FC236}">
                <a16:creationId xmlns:a16="http://schemas.microsoft.com/office/drawing/2014/main" id="{38EEB2D7-3084-4D93-B142-829ADFF46293}"/>
              </a:ext>
            </a:extLst>
          </p:cNvPr>
          <p:cNvCxnSpPr>
            <a:stCxn id="47" idx="2"/>
            <a:endCxn id="11" idx="4"/>
          </p:cNvCxnSpPr>
          <p:nvPr/>
        </p:nvCxnSpPr>
        <p:spPr>
          <a:xfrm rot="5400000" flipH="1">
            <a:off x="8927628" y="2696294"/>
            <a:ext cx="115753" cy="854290"/>
          </a:xfrm>
          <a:prstGeom prst="bentConnector3">
            <a:avLst>
              <a:gd name="adj1" fmla="val -3464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uadroTexto 54">
            <a:extLst>
              <a:ext uri="{FF2B5EF4-FFF2-40B4-BE49-F238E27FC236}">
                <a16:creationId xmlns:a16="http://schemas.microsoft.com/office/drawing/2014/main" id="{47D41B13-BB36-4B20-AF7A-A7D0DCEC6296}"/>
              </a:ext>
            </a:extLst>
          </p:cNvPr>
          <p:cNvSpPr txBox="1"/>
          <p:nvPr/>
        </p:nvSpPr>
        <p:spPr>
          <a:xfrm>
            <a:off x="6994823" y="1499361"/>
            <a:ext cx="235962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400" dirty="0"/>
              <a:t>e0</a:t>
            </a:r>
          </a:p>
        </p:txBody>
      </p:sp>
      <p:sp>
        <p:nvSpPr>
          <p:cNvPr id="56" name="CuadroTexto 55">
            <a:extLst>
              <a:ext uri="{FF2B5EF4-FFF2-40B4-BE49-F238E27FC236}">
                <a16:creationId xmlns:a16="http://schemas.microsoft.com/office/drawing/2014/main" id="{A084DD96-CE1C-43AA-96BA-A555AB337A06}"/>
              </a:ext>
            </a:extLst>
          </p:cNvPr>
          <p:cNvSpPr txBox="1"/>
          <p:nvPr/>
        </p:nvSpPr>
        <p:spPr>
          <a:xfrm>
            <a:off x="7612021" y="1490379"/>
            <a:ext cx="247184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400" dirty="0"/>
              <a:t>w0</a:t>
            </a:r>
          </a:p>
        </p:txBody>
      </p:sp>
      <p:sp>
        <p:nvSpPr>
          <p:cNvPr id="57" name="CuadroTexto 56">
            <a:extLst>
              <a:ext uri="{FF2B5EF4-FFF2-40B4-BE49-F238E27FC236}">
                <a16:creationId xmlns:a16="http://schemas.microsoft.com/office/drawing/2014/main" id="{638AD354-707A-4047-A35C-422B4A9D636B}"/>
              </a:ext>
            </a:extLst>
          </p:cNvPr>
          <p:cNvSpPr txBox="1"/>
          <p:nvPr/>
        </p:nvSpPr>
        <p:spPr>
          <a:xfrm>
            <a:off x="8497563" y="2998603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900" dirty="0"/>
              <a:t>e0</a:t>
            </a:r>
          </a:p>
        </p:txBody>
      </p:sp>
      <p:sp>
        <p:nvSpPr>
          <p:cNvPr id="58" name="CuadroTexto 57">
            <a:extLst>
              <a:ext uri="{FF2B5EF4-FFF2-40B4-BE49-F238E27FC236}">
                <a16:creationId xmlns:a16="http://schemas.microsoft.com/office/drawing/2014/main" id="{8E298B50-08E3-4AFC-9C27-045D2984C4CA}"/>
              </a:ext>
            </a:extLst>
          </p:cNvPr>
          <p:cNvSpPr txBox="1"/>
          <p:nvPr/>
        </p:nvSpPr>
        <p:spPr>
          <a:xfrm>
            <a:off x="8511851" y="2385587"/>
            <a:ext cx="3097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800" dirty="0"/>
              <a:t>w0</a:t>
            </a:r>
          </a:p>
        </p:txBody>
      </p:sp>
      <p:sp>
        <p:nvSpPr>
          <p:cNvPr id="59" name="CuadroTexto 58">
            <a:extLst>
              <a:ext uri="{FF2B5EF4-FFF2-40B4-BE49-F238E27FC236}">
                <a16:creationId xmlns:a16="http://schemas.microsoft.com/office/drawing/2014/main" id="{B957BA84-1B47-4C39-9965-31216451DB57}"/>
              </a:ext>
            </a:extLst>
          </p:cNvPr>
          <p:cNvSpPr txBox="1"/>
          <p:nvPr/>
        </p:nvSpPr>
        <p:spPr>
          <a:xfrm>
            <a:off x="9821252" y="1499066"/>
            <a:ext cx="235962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400" dirty="0"/>
              <a:t>e0</a:t>
            </a:r>
          </a:p>
        </p:txBody>
      </p:sp>
      <p:sp>
        <p:nvSpPr>
          <p:cNvPr id="60" name="CuadroTexto 59">
            <a:extLst>
              <a:ext uri="{FF2B5EF4-FFF2-40B4-BE49-F238E27FC236}">
                <a16:creationId xmlns:a16="http://schemas.microsoft.com/office/drawing/2014/main" id="{A842148D-1A31-48B8-899A-F97963DBD1E1}"/>
              </a:ext>
            </a:extLst>
          </p:cNvPr>
          <p:cNvSpPr txBox="1"/>
          <p:nvPr/>
        </p:nvSpPr>
        <p:spPr>
          <a:xfrm>
            <a:off x="9197815" y="1499066"/>
            <a:ext cx="247184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400" dirty="0"/>
              <a:t>w0</a:t>
            </a:r>
          </a:p>
        </p:txBody>
      </p:sp>
      <p:pic>
        <p:nvPicPr>
          <p:cNvPr id="61" name="Imagen 60">
            <a:extLst>
              <a:ext uri="{FF2B5EF4-FFF2-40B4-BE49-F238E27FC236}">
                <a16:creationId xmlns:a16="http://schemas.microsoft.com/office/drawing/2014/main" id="{F39B14B5-EA03-4B91-969D-FC0C2150F4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9954" y="3147375"/>
            <a:ext cx="634004" cy="421319"/>
          </a:xfrm>
          <a:prstGeom prst="rect">
            <a:avLst/>
          </a:prstGeom>
        </p:spPr>
      </p:pic>
      <p:sp>
        <p:nvSpPr>
          <p:cNvPr id="62" name="Nube 61">
            <a:extLst>
              <a:ext uri="{FF2B5EF4-FFF2-40B4-BE49-F238E27FC236}">
                <a16:creationId xmlns:a16="http://schemas.microsoft.com/office/drawing/2014/main" id="{7004A632-5F46-44CC-B355-86A2773A457D}"/>
              </a:ext>
            </a:extLst>
          </p:cNvPr>
          <p:cNvSpPr/>
          <p:nvPr/>
        </p:nvSpPr>
        <p:spPr>
          <a:xfrm>
            <a:off x="10299835" y="4230227"/>
            <a:ext cx="1811854" cy="777330"/>
          </a:xfrm>
          <a:prstGeom prst="clou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1" dirty="0"/>
              <a:t>INTERNET</a:t>
            </a:r>
          </a:p>
        </p:txBody>
      </p:sp>
      <p:cxnSp>
        <p:nvCxnSpPr>
          <p:cNvPr id="63" name="Conector: angular 62">
            <a:extLst>
              <a:ext uri="{FF2B5EF4-FFF2-40B4-BE49-F238E27FC236}">
                <a16:creationId xmlns:a16="http://schemas.microsoft.com/office/drawing/2014/main" id="{82627F12-BD00-4718-85F7-06B0A0B0FB93}"/>
              </a:ext>
            </a:extLst>
          </p:cNvPr>
          <p:cNvCxnSpPr>
            <a:stCxn id="61" idx="2"/>
            <a:endCxn id="62" idx="3"/>
          </p:cNvCxnSpPr>
          <p:nvPr/>
        </p:nvCxnSpPr>
        <p:spPr>
          <a:xfrm rot="16200000" flipH="1">
            <a:off x="10618369" y="3687282"/>
            <a:ext cx="705979" cy="46880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: angular 63">
            <a:extLst>
              <a:ext uri="{FF2B5EF4-FFF2-40B4-BE49-F238E27FC236}">
                <a16:creationId xmlns:a16="http://schemas.microsoft.com/office/drawing/2014/main" id="{68D31D33-7B48-49F9-820A-5C781526F225}"/>
              </a:ext>
            </a:extLst>
          </p:cNvPr>
          <p:cNvCxnSpPr>
            <a:cxnSpLocks/>
            <a:stCxn id="61" idx="0"/>
            <a:endCxn id="50" idx="2"/>
          </p:cNvCxnSpPr>
          <p:nvPr/>
        </p:nvCxnSpPr>
        <p:spPr>
          <a:xfrm rot="16200000" flipH="1" flipV="1">
            <a:off x="10195362" y="2647855"/>
            <a:ext cx="42073" cy="1041113"/>
          </a:xfrm>
          <a:prstGeom prst="bentConnector5">
            <a:avLst>
              <a:gd name="adj1" fmla="val -543341"/>
              <a:gd name="adj2" fmla="val 38668"/>
              <a:gd name="adj3" fmla="val 42285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CuadroTexto 65">
            <a:extLst>
              <a:ext uri="{FF2B5EF4-FFF2-40B4-BE49-F238E27FC236}">
                <a16:creationId xmlns:a16="http://schemas.microsoft.com/office/drawing/2014/main" id="{DBEF1C91-7196-43EA-AF1D-D1BEEC2C9442}"/>
              </a:ext>
            </a:extLst>
          </p:cNvPr>
          <p:cNvSpPr txBox="1"/>
          <p:nvPr/>
        </p:nvSpPr>
        <p:spPr>
          <a:xfrm>
            <a:off x="10459475" y="3303155"/>
            <a:ext cx="611065" cy="2463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1" dirty="0"/>
              <a:t>Internet</a:t>
            </a:r>
          </a:p>
        </p:txBody>
      </p:sp>
      <p:sp>
        <p:nvSpPr>
          <p:cNvPr id="71" name="CuadroTexto 70">
            <a:extLst>
              <a:ext uri="{FF2B5EF4-FFF2-40B4-BE49-F238E27FC236}">
                <a16:creationId xmlns:a16="http://schemas.microsoft.com/office/drawing/2014/main" id="{1810D7DB-EA3E-4C98-A458-401FC84F76E7}"/>
              </a:ext>
            </a:extLst>
          </p:cNvPr>
          <p:cNvSpPr txBox="1"/>
          <p:nvPr/>
        </p:nvSpPr>
        <p:spPr>
          <a:xfrm>
            <a:off x="11088694" y="3138454"/>
            <a:ext cx="560987" cy="36946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MX" sz="1801" dirty="0"/>
              <a:t>NAT</a:t>
            </a:r>
          </a:p>
        </p:txBody>
      </p:sp>
      <p:pic>
        <p:nvPicPr>
          <p:cNvPr id="138" name="Imagen 137">
            <a:extLst>
              <a:ext uri="{FF2B5EF4-FFF2-40B4-BE49-F238E27FC236}">
                <a16:creationId xmlns:a16="http://schemas.microsoft.com/office/drawing/2014/main" id="{D0D344CA-020B-4A29-80D3-AD7441F1E9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6452" y="1628381"/>
            <a:ext cx="634004" cy="421319"/>
          </a:xfrm>
          <a:prstGeom prst="rect">
            <a:avLst/>
          </a:prstGeom>
        </p:spPr>
      </p:pic>
      <p:sp>
        <p:nvSpPr>
          <p:cNvPr id="141" name="Nube 140">
            <a:extLst>
              <a:ext uri="{FF2B5EF4-FFF2-40B4-BE49-F238E27FC236}">
                <a16:creationId xmlns:a16="http://schemas.microsoft.com/office/drawing/2014/main" id="{CCD329E6-E6A1-4949-BFAA-B09CBFD892DD}"/>
              </a:ext>
            </a:extLst>
          </p:cNvPr>
          <p:cNvSpPr/>
          <p:nvPr/>
        </p:nvSpPr>
        <p:spPr>
          <a:xfrm>
            <a:off x="3702936" y="2019629"/>
            <a:ext cx="1306302" cy="780132"/>
          </a:xfrm>
          <a:prstGeom prst="cloud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tx1"/>
                </a:solidFill>
              </a:rPr>
              <a:t>WAN MOVISTAR</a:t>
            </a:r>
          </a:p>
          <a:p>
            <a:pPr algn="ctr"/>
            <a:r>
              <a:rPr lang="es-MX" sz="1200" dirty="0">
                <a:solidFill>
                  <a:schemeClr val="tx1"/>
                </a:solidFill>
              </a:rPr>
              <a:t>RIPv2</a:t>
            </a:r>
          </a:p>
        </p:txBody>
      </p:sp>
      <p:cxnSp>
        <p:nvCxnSpPr>
          <p:cNvPr id="143" name="Conector: angular 142">
            <a:extLst>
              <a:ext uri="{FF2B5EF4-FFF2-40B4-BE49-F238E27FC236}">
                <a16:creationId xmlns:a16="http://schemas.microsoft.com/office/drawing/2014/main" id="{47D1C2E4-ABCF-4445-AAAE-3713BCAA39D9}"/>
              </a:ext>
            </a:extLst>
          </p:cNvPr>
          <p:cNvCxnSpPr>
            <a:stCxn id="138" idx="1"/>
            <a:endCxn id="141" idx="3"/>
          </p:cNvCxnSpPr>
          <p:nvPr/>
        </p:nvCxnSpPr>
        <p:spPr>
          <a:xfrm rot="10800000" flipV="1">
            <a:off x="4356085" y="1839039"/>
            <a:ext cx="600366" cy="22519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4" name="Imagen 143">
            <a:extLst>
              <a:ext uri="{FF2B5EF4-FFF2-40B4-BE49-F238E27FC236}">
                <a16:creationId xmlns:a16="http://schemas.microsoft.com/office/drawing/2014/main" id="{2C4EE659-1F38-49BF-9018-D8DA17974C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1458" y="2856485"/>
            <a:ext cx="634004" cy="421319"/>
          </a:xfrm>
          <a:prstGeom prst="rect">
            <a:avLst/>
          </a:prstGeom>
        </p:spPr>
      </p:pic>
      <p:cxnSp>
        <p:nvCxnSpPr>
          <p:cNvPr id="146" name="Conector: angular 145">
            <a:extLst>
              <a:ext uri="{FF2B5EF4-FFF2-40B4-BE49-F238E27FC236}">
                <a16:creationId xmlns:a16="http://schemas.microsoft.com/office/drawing/2014/main" id="{A036CFA9-16AA-4FAB-8F43-351B344F5341}"/>
              </a:ext>
            </a:extLst>
          </p:cNvPr>
          <p:cNvCxnSpPr>
            <a:stCxn id="144" idx="3"/>
            <a:endCxn id="141" idx="1"/>
          </p:cNvCxnSpPr>
          <p:nvPr/>
        </p:nvCxnSpPr>
        <p:spPr>
          <a:xfrm flipV="1">
            <a:off x="4145462" y="2798931"/>
            <a:ext cx="210626" cy="26821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8" name="Imagen 147">
            <a:extLst>
              <a:ext uri="{FF2B5EF4-FFF2-40B4-BE49-F238E27FC236}">
                <a16:creationId xmlns:a16="http://schemas.microsoft.com/office/drawing/2014/main" id="{45E90484-64FA-48AF-A70F-6D81EA2A65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8458" y="2911718"/>
            <a:ext cx="884820" cy="265017"/>
          </a:xfrm>
          <a:prstGeom prst="rect">
            <a:avLst/>
          </a:prstGeom>
        </p:spPr>
      </p:pic>
      <p:pic>
        <p:nvPicPr>
          <p:cNvPr id="149" name="Imagen 148">
            <a:extLst>
              <a:ext uri="{FF2B5EF4-FFF2-40B4-BE49-F238E27FC236}">
                <a16:creationId xmlns:a16="http://schemas.microsoft.com/office/drawing/2014/main" id="{06BFF118-671B-47E2-865C-85E90323F0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1004" y="3411831"/>
            <a:ext cx="481637" cy="391006"/>
          </a:xfrm>
          <a:prstGeom prst="rect">
            <a:avLst/>
          </a:prstGeom>
        </p:spPr>
      </p:pic>
      <p:sp>
        <p:nvSpPr>
          <p:cNvPr id="150" name="Rectángulo 149">
            <a:extLst>
              <a:ext uri="{FF2B5EF4-FFF2-40B4-BE49-F238E27FC236}">
                <a16:creationId xmlns:a16="http://schemas.microsoft.com/office/drawing/2014/main" id="{AEF2201E-8DF6-498A-9252-47065B97ACD7}"/>
              </a:ext>
            </a:extLst>
          </p:cNvPr>
          <p:cNvSpPr/>
          <p:nvPr/>
        </p:nvSpPr>
        <p:spPr>
          <a:xfrm>
            <a:off x="2264707" y="3138105"/>
            <a:ext cx="45719" cy="6528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MX" sz="1801">
              <a:highlight>
                <a:srgbClr val="FFFF00"/>
              </a:highlight>
            </a:endParaRPr>
          </a:p>
        </p:txBody>
      </p:sp>
      <p:sp>
        <p:nvSpPr>
          <p:cNvPr id="151" name="Rectángulo 150">
            <a:extLst>
              <a:ext uri="{FF2B5EF4-FFF2-40B4-BE49-F238E27FC236}">
                <a16:creationId xmlns:a16="http://schemas.microsoft.com/office/drawing/2014/main" id="{47421125-5B60-42E2-8BEE-A29BE85FA491}"/>
              </a:ext>
            </a:extLst>
          </p:cNvPr>
          <p:cNvSpPr/>
          <p:nvPr/>
        </p:nvSpPr>
        <p:spPr>
          <a:xfrm>
            <a:off x="2370127" y="3138459"/>
            <a:ext cx="45719" cy="6528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MX" sz="1801">
              <a:highlight>
                <a:srgbClr val="FFFF00"/>
              </a:highlight>
            </a:endParaRPr>
          </a:p>
        </p:txBody>
      </p:sp>
      <p:sp>
        <p:nvSpPr>
          <p:cNvPr id="152" name="Rectángulo 151">
            <a:extLst>
              <a:ext uri="{FF2B5EF4-FFF2-40B4-BE49-F238E27FC236}">
                <a16:creationId xmlns:a16="http://schemas.microsoft.com/office/drawing/2014/main" id="{4B8ABE51-8ACF-42BE-AB17-ED1DB1275477}"/>
              </a:ext>
            </a:extLst>
          </p:cNvPr>
          <p:cNvSpPr/>
          <p:nvPr/>
        </p:nvSpPr>
        <p:spPr>
          <a:xfrm>
            <a:off x="2460945" y="3146237"/>
            <a:ext cx="45719" cy="6528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MX" sz="1801">
              <a:highlight>
                <a:srgbClr val="FFFF00"/>
              </a:highlight>
            </a:endParaRPr>
          </a:p>
        </p:txBody>
      </p:sp>
      <p:sp>
        <p:nvSpPr>
          <p:cNvPr id="153" name="Rectángulo 152">
            <a:extLst>
              <a:ext uri="{FF2B5EF4-FFF2-40B4-BE49-F238E27FC236}">
                <a16:creationId xmlns:a16="http://schemas.microsoft.com/office/drawing/2014/main" id="{12EA66EA-1964-4E89-88E4-81D2A3EC555A}"/>
              </a:ext>
            </a:extLst>
          </p:cNvPr>
          <p:cNvSpPr/>
          <p:nvPr/>
        </p:nvSpPr>
        <p:spPr>
          <a:xfrm>
            <a:off x="2547901" y="3146237"/>
            <a:ext cx="45719" cy="6528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MX" sz="1801">
              <a:highlight>
                <a:srgbClr val="FFFF00"/>
              </a:highlight>
            </a:endParaRPr>
          </a:p>
        </p:txBody>
      </p:sp>
      <p:cxnSp>
        <p:nvCxnSpPr>
          <p:cNvPr id="155" name="Conector: angular 154">
            <a:extLst>
              <a:ext uri="{FF2B5EF4-FFF2-40B4-BE49-F238E27FC236}">
                <a16:creationId xmlns:a16="http://schemas.microsoft.com/office/drawing/2014/main" id="{6F31D4AC-8E30-42F5-AB71-5A9AB293CC37}"/>
              </a:ext>
            </a:extLst>
          </p:cNvPr>
          <p:cNvCxnSpPr>
            <a:stCxn id="151" idx="2"/>
            <a:endCxn id="149" idx="0"/>
          </p:cNvCxnSpPr>
          <p:nvPr/>
        </p:nvCxnSpPr>
        <p:spPr>
          <a:xfrm rot="16200000" flipH="1">
            <a:off x="2303361" y="3293368"/>
            <a:ext cx="208087" cy="2883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Conector: angular 155">
            <a:extLst>
              <a:ext uri="{FF2B5EF4-FFF2-40B4-BE49-F238E27FC236}">
                <a16:creationId xmlns:a16="http://schemas.microsoft.com/office/drawing/2014/main" id="{943D2ECE-FEBF-49B0-AC58-7D1240A40B10}"/>
              </a:ext>
            </a:extLst>
          </p:cNvPr>
          <p:cNvCxnSpPr>
            <a:cxnSpLocks/>
            <a:stCxn id="153" idx="2"/>
            <a:endCxn id="144" idx="1"/>
          </p:cNvCxnSpPr>
          <p:nvPr/>
        </p:nvCxnSpPr>
        <p:spPr>
          <a:xfrm rot="5400000" flipH="1" flipV="1">
            <a:off x="2968920" y="2668984"/>
            <a:ext cx="144379" cy="940697"/>
          </a:xfrm>
          <a:prstGeom prst="bentConnector4">
            <a:avLst>
              <a:gd name="adj1" fmla="val -47500"/>
              <a:gd name="adj2" fmla="val 7482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Rectángulo: esquinas redondeadas 156">
            <a:extLst>
              <a:ext uri="{FF2B5EF4-FFF2-40B4-BE49-F238E27FC236}">
                <a16:creationId xmlns:a16="http://schemas.microsoft.com/office/drawing/2014/main" id="{46E13298-0B8E-47F6-ADC3-D71E20E6AB3C}"/>
              </a:ext>
            </a:extLst>
          </p:cNvPr>
          <p:cNvSpPr/>
          <p:nvPr/>
        </p:nvSpPr>
        <p:spPr>
          <a:xfrm>
            <a:off x="2086816" y="2626532"/>
            <a:ext cx="1088103" cy="195305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1" dirty="0">
                <a:solidFill>
                  <a:schemeClr val="tx1"/>
                </a:solidFill>
              </a:rPr>
              <a:t>192.168.13.0/24</a:t>
            </a:r>
          </a:p>
        </p:txBody>
      </p:sp>
      <p:sp>
        <p:nvSpPr>
          <p:cNvPr id="161" name="CuadroTexto 160">
            <a:extLst>
              <a:ext uri="{FF2B5EF4-FFF2-40B4-BE49-F238E27FC236}">
                <a16:creationId xmlns:a16="http://schemas.microsoft.com/office/drawing/2014/main" id="{5C05CA1D-4918-4362-8D70-8253D5B828FD}"/>
              </a:ext>
            </a:extLst>
          </p:cNvPr>
          <p:cNvSpPr txBox="1"/>
          <p:nvPr/>
        </p:nvSpPr>
        <p:spPr>
          <a:xfrm>
            <a:off x="5096988" y="1818014"/>
            <a:ext cx="351378" cy="2463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1" dirty="0"/>
              <a:t>SJ1</a:t>
            </a:r>
          </a:p>
        </p:txBody>
      </p:sp>
      <p:sp>
        <p:nvSpPr>
          <p:cNvPr id="162" name="CuadroTexto 161">
            <a:extLst>
              <a:ext uri="{FF2B5EF4-FFF2-40B4-BE49-F238E27FC236}">
                <a16:creationId xmlns:a16="http://schemas.microsoft.com/office/drawing/2014/main" id="{F7F0A720-A472-45A9-8B9C-F950A9D29F91}"/>
              </a:ext>
            </a:extLst>
          </p:cNvPr>
          <p:cNvSpPr txBox="1"/>
          <p:nvPr/>
        </p:nvSpPr>
        <p:spPr>
          <a:xfrm>
            <a:off x="3641639" y="3029957"/>
            <a:ext cx="351378" cy="2463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1" dirty="0"/>
              <a:t>SJ2</a:t>
            </a:r>
          </a:p>
        </p:txBody>
      </p:sp>
      <p:pic>
        <p:nvPicPr>
          <p:cNvPr id="163" name="Imagen 162">
            <a:extLst>
              <a:ext uri="{FF2B5EF4-FFF2-40B4-BE49-F238E27FC236}">
                <a16:creationId xmlns:a16="http://schemas.microsoft.com/office/drawing/2014/main" id="{94ECC54B-1A6B-4655-BBA3-64B1B6FE32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38825" y="2249067"/>
            <a:ext cx="670667" cy="549865"/>
          </a:xfrm>
          <a:prstGeom prst="rect">
            <a:avLst/>
          </a:prstGeom>
        </p:spPr>
      </p:pic>
      <p:sp>
        <p:nvSpPr>
          <p:cNvPr id="169" name="CuadroTexto 168">
            <a:extLst>
              <a:ext uri="{FF2B5EF4-FFF2-40B4-BE49-F238E27FC236}">
                <a16:creationId xmlns:a16="http://schemas.microsoft.com/office/drawing/2014/main" id="{30BCBC43-4B1D-49C8-BF38-9AD05FE6FBCA}"/>
              </a:ext>
            </a:extLst>
          </p:cNvPr>
          <p:cNvSpPr txBox="1"/>
          <p:nvPr/>
        </p:nvSpPr>
        <p:spPr>
          <a:xfrm>
            <a:off x="4837451" y="1578109"/>
            <a:ext cx="235962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400" dirty="0"/>
              <a:t>e0</a:t>
            </a:r>
          </a:p>
        </p:txBody>
      </p:sp>
      <p:sp>
        <p:nvSpPr>
          <p:cNvPr id="170" name="CuadroTexto 169">
            <a:extLst>
              <a:ext uri="{FF2B5EF4-FFF2-40B4-BE49-F238E27FC236}">
                <a16:creationId xmlns:a16="http://schemas.microsoft.com/office/drawing/2014/main" id="{51702099-0BB2-4BB0-A01B-387E50E7E89C}"/>
              </a:ext>
            </a:extLst>
          </p:cNvPr>
          <p:cNvSpPr txBox="1"/>
          <p:nvPr/>
        </p:nvSpPr>
        <p:spPr>
          <a:xfrm>
            <a:off x="5454649" y="1569130"/>
            <a:ext cx="247184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400" dirty="0"/>
              <a:t>w0</a:t>
            </a:r>
          </a:p>
        </p:txBody>
      </p:sp>
      <p:sp>
        <p:nvSpPr>
          <p:cNvPr id="171" name="CuadroTexto 170">
            <a:extLst>
              <a:ext uri="{FF2B5EF4-FFF2-40B4-BE49-F238E27FC236}">
                <a16:creationId xmlns:a16="http://schemas.microsoft.com/office/drawing/2014/main" id="{4E1D990C-88F0-48AE-AA62-4A25CB267DFB}"/>
              </a:ext>
            </a:extLst>
          </p:cNvPr>
          <p:cNvSpPr txBox="1"/>
          <p:nvPr/>
        </p:nvSpPr>
        <p:spPr>
          <a:xfrm>
            <a:off x="3388213" y="2790980"/>
            <a:ext cx="235962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400" dirty="0"/>
              <a:t>e0</a:t>
            </a:r>
          </a:p>
        </p:txBody>
      </p:sp>
      <p:sp>
        <p:nvSpPr>
          <p:cNvPr id="172" name="CuadroTexto 171">
            <a:extLst>
              <a:ext uri="{FF2B5EF4-FFF2-40B4-BE49-F238E27FC236}">
                <a16:creationId xmlns:a16="http://schemas.microsoft.com/office/drawing/2014/main" id="{7D123D7E-92D5-44F8-99F3-A1CB6593CFF1}"/>
              </a:ext>
            </a:extLst>
          </p:cNvPr>
          <p:cNvSpPr txBox="1"/>
          <p:nvPr/>
        </p:nvSpPr>
        <p:spPr>
          <a:xfrm>
            <a:off x="4005413" y="2781999"/>
            <a:ext cx="247184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400" dirty="0"/>
              <a:t>w0</a:t>
            </a:r>
          </a:p>
        </p:txBody>
      </p:sp>
      <p:sp>
        <p:nvSpPr>
          <p:cNvPr id="173" name="Rectángulo: esquinas redondeadas 172">
            <a:extLst>
              <a:ext uri="{FF2B5EF4-FFF2-40B4-BE49-F238E27FC236}">
                <a16:creationId xmlns:a16="http://schemas.microsoft.com/office/drawing/2014/main" id="{4B9A4D24-E743-4D7E-B378-CF81D4E946C2}"/>
              </a:ext>
            </a:extLst>
          </p:cNvPr>
          <p:cNvSpPr/>
          <p:nvPr/>
        </p:nvSpPr>
        <p:spPr>
          <a:xfrm>
            <a:off x="4398465" y="2861248"/>
            <a:ext cx="864300" cy="195305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1" dirty="0">
                <a:solidFill>
                  <a:schemeClr val="tx1"/>
                </a:solidFill>
              </a:rPr>
              <a:t>10.0.2.0/24</a:t>
            </a:r>
          </a:p>
        </p:txBody>
      </p:sp>
      <p:sp>
        <p:nvSpPr>
          <p:cNvPr id="174" name="Rectángulo: esquinas redondeadas 173">
            <a:extLst>
              <a:ext uri="{FF2B5EF4-FFF2-40B4-BE49-F238E27FC236}">
                <a16:creationId xmlns:a16="http://schemas.microsoft.com/office/drawing/2014/main" id="{FEBE0DC5-C762-4CDB-85C8-4FE59C917F2A}"/>
              </a:ext>
            </a:extLst>
          </p:cNvPr>
          <p:cNvSpPr/>
          <p:nvPr/>
        </p:nvSpPr>
        <p:spPr>
          <a:xfrm>
            <a:off x="3953590" y="1592651"/>
            <a:ext cx="864300" cy="195305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1" dirty="0">
                <a:solidFill>
                  <a:schemeClr val="tx1"/>
                </a:solidFill>
              </a:rPr>
              <a:t>10.0.1.0/24</a:t>
            </a:r>
          </a:p>
        </p:txBody>
      </p:sp>
      <p:sp>
        <p:nvSpPr>
          <p:cNvPr id="175" name="Rectángulo: esquinas redondeadas 174">
            <a:extLst>
              <a:ext uri="{FF2B5EF4-FFF2-40B4-BE49-F238E27FC236}">
                <a16:creationId xmlns:a16="http://schemas.microsoft.com/office/drawing/2014/main" id="{97793E04-1640-4D39-9135-E78D1FEFB586}"/>
              </a:ext>
            </a:extLst>
          </p:cNvPr>
          <p:cNvSpPr/>
          <p:nvPr/>
        </p:nvSpPr>
        <p:spPr>
          <a:xfrm>
            <a:off x="7483437" y="967527"/>
            <a:ext cx="977716" cy="195305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1" dirty="0">
                <a:solidFill>
                  <a:schemeClr val="tx1"/>
                </a:solidFill>
              </a:rPr>
              <a:t>10.10.1.0/24</a:t>
            </a:r>
          </a:p>
        </p:txBody>
      </p:sp>
      <p:sp>
        <p:nvSpPr>
          <p:cNvPr id="176" name="Rectángulo: esquinas redondeadas 175">
            <a:extLst>
              <a:ext uri="{FF2B5EF4-FFF2-40B4-BE49-F238E27FC236}">
                <a16:creationId xmlns:a16="http://schemas.microsoft.com/office/drawing/2014/main" id="{598EB030-7803-4772-A3CA-2DCFDAEC7AE2}"/>
              </a:ext>
            </a:extLst>
          </p:cNvPr>
          <p:cNvSpPr/>
          <p:nvPr/>
        </p:nvSpPr>
        <p:spPr>
          <a:xfrm>
            <a:off x="8832550" y="1102400"/>
            <a:ext cx="977716" cy="195305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1" dirty="0">
                <a:solidFill>
                  <a:schemeClr val="tx1"/>
                </a:solidFill>
              </a:rPr>
              <a:t>10.10.2.0/24</a:t>
            </a:r>
          </a:p>
        </p:txBody>
      </p:sp>
      <p:sp>
        <p:nvSpPr>
          <p:cNvPr id="177" name="Rectángulo: esquinas redondeadas 176">
            <a:extLst>
              <a:ext uri="{FF2B5EF4-FFF2-40B4-BE49-F238E27FC236}">
                <a16:creationId xmlns:a16="http://schemas.microsoft.com/office/drawing/2014/main" id="{46C8DC93-A1C2-4BB0-86B8-AA6C24AF31FF}"/>
              </a:ext>
            </a:extLst>
          </p:cNvPr>
          <p:cNvSpPr/>
          <p:nvPr/>
        </p:nvSpPr>
        <p:spPr>
          <a:xfrm>
            <a:off x="7537610" y="2370782"/>
            <a:ext cx="977716" cy="195305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1" dirty="0">
                <a:solidFill>
                  <a:schemeClr val="tx1"/>
                </a:solidFill>
              </a:rPr>
              <a:t>10.10.3.0/24</a:t>
            </a:r>
          </a:p>
        </p:txBody>
      </p:sp>
      <p:sp>
        <p:nvSpPr>
          <p:cNvPr id="178" name="Rectángulo: esquinas redondeadas 177">
            <a:extLst>
              <a:ext uri="{FF2B5EF4-FFF2-40B4-BE49-F238E27FC236}">
                <a16:creationId xmlns:a16="http://schemas.microsoft.com/office/drawing/2014/main" id="{F1DCC171-DD06-49F8-92BB-6D0B054B4FC8}"/>
              </a:ext>
            </a:extLst>
          </p:cNvPr>
          <p:cNvSpPr/>
          <p:nvPr/>
        </p:nvSpPr>
        <p:spPr>
          <a:xfrm>
            <a:off x="10763327" y="3607335"/>
            <a:ext cx="737851" cy="195305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1" dirty="0">
                <a:solidFill>
                  <a:schemeClr val="tx1"/>
                </a:solidFill>
              </a:rPr>
              <a:t>5.6.7.0/24</a:t>
            </a:r>
          </a:p>
        </p:txBody>
      </p:sp>
      <p:sp>
        <p:nvSpPr>
          <p:cNvPr id="181" name="Estrella: 5 puntas 180">
            <a:extLst>
              <a:ext uri="{FF2B5EF4-FFF2-40B4-BE49-F238E27FC236}">
                <a16:creationId xmlns:a16="http://schemas.microsoft.com/office/drawing/2014/main" id="{7AF6158D-F503-4D13-AB4B-98E9BF3716BE}"/>
              </a:ext>
            </a:extLst>
          </p:cNvPr>
          <p:cNvSpPr/>
          <p:nvPr/>
        </p:nvSpPr>
        <p:spPr>
          <a:xfrm>
            <a:off x="6207149" y="2026841"/>
            <a:ext cx="584027" cy="439543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1" dirty="0"/>
              <a:t>1</a:t>
            </a:r>
          </a:p>
        </p:txBody>
      </p:sp>
      <p:sp>
        <p:nvSpPr>
          <p:cNvPr id="182" name="Estrella: 5 puntas 181">
            <a:extLst>
              <a:ext uri="{FF2B5EF4-FFF2-40B4-BE49-F238E27FC236}">
                <a16:creationId xmlns:a16="http://schemas.microsoft.com/office/drawing/2014/main" id="{F7BBA998-D635-4BFF-9CDF-07444028403F}"/>
              </a:ext>
            </a:extLst>
          </p:cNvPr>
          <p:cNvSpPr/>
          <p:nvPr/>
        </p:nvSpPr>
        <p:spPr>
          <a:xfrm>
            <a:off x="1832598" y="3207383"/>
            <a:ext cx="584027" cy="439543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1" dirty="0"/>
              <a:t>2</a:t>
            </a:r>
          </a:p>
        </p:txBody>
      </p:sp>
      <p:sp>
        <p:nvSpPr>
          <p:cNvPr id="183" name="Estrella: 5 puntas 182">
            <a:extLst>
              <a:ext uri="{FF2B5EF4-FFF2-40B4-BE49-F238E27FC236}">
                <a16:creationId xmlns:a16="http://schemas.microsoft.com/office/drawing/2014/main" id="{617DF300-2F07-4059-AB5D-8DAF5E5B704E}"/>
              </a:ext>
            </a:extLst>
          </p:cNvPr>
          <p:cNvSpPr/>
          <p:nvPr/>
        </p:nvSpPr>
        <p:spPr>
          <a:xfrm>
            <a:off x="9974794" y="1990450"/>
            <a:ext cx="584027" cy="439543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1" dirty="0"/>
              <a:t>3</a:t>
            </a:r>
          </a:p>
        </p:txBody>
      </p:sp>
      <p:sp>
        <p:nvSpPr>
          <p:cNvPr id="184" name="Estrella: 5 puntas 183">
            <a:extLst>
              <a:ext uri="{FF2B5EF4-FFF2-40B4-BE49-F238E27FC236}">
                <a16:creationId xmlns:a16="http://schemas.microsoft.com/office/drawing/2014/main" id="{BCFAF2C1-C41D-4C53-B61C-18FF66173BD5}"/>
              </a:ext>
            </a:extLst>
          </p:cNvPr>
          <p:cNvSpPr/>
          <p:nvPr/>
        </p:nvSpPr>
        <p:spPr>
          <a:xfrm>
            <a:off x="11053958" y="1990450"/>
            <a:ext cx="584027" cy="439543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1" dirty="0"/>
              <a:t>4</a:t>
            </a:r>
          </a:p>
        </p:txBody>
      </p:sp>
      <p:sp>
        <p:nvSpPr>
          <p:cNvPr id="185" name="Estrella: 5 puntas 184">
            <a:extLst>
              <a:ext uri="{FF2B5EF4-FFF2-40B4-BE49-F238E27FC236}">
                <a16:creationId xmlns:a16="http://schemas.microsoft.com/office/drawing/2014/main" id="{59369955-BFC5-4CDC-86B8-FE5539AEFA9C}"/>
              </a:ext>
            </a:extLst>
          </p:cNvPr>
          <p:cNvSpPr/>
          <p:nvPr/>
        </p:nvSpPr>
        <p:spPr>
          <a:xfrm>
            <a:off x="8413220" y="3354738"/>
            <a:ext cx="584027" cy="439543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1" dirty="0"/>
              <a:t>5</a:t>
            </a:r>
          </a:p>
        </p:txBody>
      </p:sp>
      <p:sp>
        <p:nvSpPr>
          <p:cNvPr id="186" name="Estrella: 5 puntas 185">
            <a:extLst>
              <a:ext uri="{FF2B5EF4-FFF2-40B4-BE49-F238E27FC236}">
                <a16:creationId xmlns:a16="http://schemas.microsoft.com/office/drawing/2014/main" id="{F714D1C5-2A47-4FF9-99CA-D4E15DB9E75E}"/>
              </a:ext>
            </a:extLst>
          </p:cNvPr>
          <p:cNvSpPr/>
          <p:nvPr/>
        </p:nvSpPr>
        <p:spPr>
          <a:xfrm>
            <a:off x="9577795" y="3370875"/>
            <a:ext cx="584027" cy="439543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1" dirty="0"/>
              <a:t>6</a:t>
            </a:r>
          </a:p>
        </p:txBody>
      </p:sp>
      <p:pic>
        <p:nvPicPr>
          <p:cNvPr id="187" name="Imagen 186">
            <a:extLst>
              <a:ext uri="{FF2B5EF4-FFF2-40B4-BE49-F238E27FC236}">
                <a16:creationId xmlns:a16="http://schemas.microsoft.com/office/drawing/2014/main" id="{6D5B9980-0B31-488A-949B-D73C4CD6A00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52372" y="1227549"/>
            <a:ext cx="450640" cy="362085"/>
          </a:xfrm>
          <a:prstGeom prst="rect">
            <a:avLst/>
          </a:prstGeom>
        </p:spPr>
      </p:pic>
      <p:pic>
        <p:nvPicPr>
          <p:cNvPr id="188" name="Imagen 187">
            <a:extLst>
              <a:ext uri="{FF2B5EF4-FFF2-40B4-BE49-F238E27FC236}">
                <a16:creationId xmlns:a16="http://schemas.microsoft.com/office/drawing/2014/main" id="{5ADD1073-17C7-40F1-A7F4-17B544E07A8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800838" y="5264148"/>
            <a:ext cx="809845" cy="872140"/>
          </a:xfrm>
          <a:prstGeom prst="rect">
            <a:avLst/>
          </a:prstGeom>
        </p:spPr>
      </p:pic>
      <p:cxnSp>
        <p:nvCxnSpPr>
          <p:cNvPr id="190" name="Conector recto 189">
            <a:extLst>
              <a:ext uri="{FF2B5EF4-FFF2-40B4-BE49-F238E27FC236}">
                <a16:creationId xmlns:a16="http://schemas.microsoft.com/office/drawing/2014/main" id="{8CE1158D-DB71-42E3-8AFF-5BFA1589AB0D}"/>
              </a:ext>
            </a:extLst>
          </p:cNvPr>
          <p:cNvCxnSpPr>
            <a:stCxn id="62" idx="1"/>
            <a:endCxn id="188" idx="0"/>
          </p:cNvCxnSpPr>
          <p:nvPr/>
        </p:nvCxnSpPr>
        <p:spPr>
          <a:xfrm flipH="1">
            <a:off x="11205761" y="5006729"/>
            <a:ext cx="2" cy="2574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CuadroTexto 191">
            <a:extLst>
              <a:ext uri="{FF2B5EF4-FFF2-40B4-BE49-F238E27FC236}">
                <a16:creationId xmlns:a16="http://schemas.microsoft.com/office/drawing/2014/main" id="{50B40FA2-0DF9-472A-A427-A947D43348D2}"/>
              </a:ext>
            </a:extLst>
          </p:cNvPr>
          <p:cNvSpPr txBox="1"/>
          <p:nvPr/>
        </p:nvSpPr>
        <p:spPr>
          <a:xfrm>
            <a:off x="10823814" y="6071615"/>
            <a:ext cx="825867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801" dirty="0"/>
              <a:t>8.8.8.8</a:t>
            </a:r>
          </a:p>
        </p:txBody>
      </p:sp>
      <p:sp>
        <p:nvSpPr>
          <p:cNvPr id="194" name="Globo: línea doblada 193">
            <a:extLst>
              <a:ext uri="{FF2B5EF4-FFF2-40B4-BE49-F238E27FC236}">
                <a16:creationId xmlns:a16="http://schemas.microsoft.com/office/drawing/2014/main" id="{EAD3DD94-857F-49E7-BFFE-13846A36EC81}"/>
              </a:ext>
            </a:extLst>
          </p:cNvPr>
          <p:cNvSpPr/>
          <p:nvPr/>
        </p:nvSpPr>
        <p:spPr>
          <a:xfrm>
            <a:off x="6069362" y="3181138"/>
            <a:ext cx="1460789" cy="678075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61634"/>
              <a:gd name="adj6" fmla="val 7882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801" dirty="0"/>
              <a:t>DHCP Configuro</a:t>
            </a:r>
          </a:p>
        </p:txBody>
      </p:sp>
      <p:sp>
        <p:nvSpPr>
          <p:cNvPr id="195" name="Pergamino: vertical 194">
            <a:extLst>
              <a:ext uri="{FF2B5EF4-FFF2-40B4-BE49-F238E27FC236}">
                <a16:creationId xmlns:a16="http://schemas.microsoft.com/office/drawing/2014/main" id="{945AED08-C86A-4378-AF79-6FDCE7787FB0}"/>
              </a:ext>
            </a:extLst>
          </p:cNvPr>
          <p:cNvSpPr/>
          <p:nvPr/>
        </p:nvSpPr>
        <p:spPr>
          <a:xfrm>
            <a:off x="449836" y="5179687"/>
            <a:ext cx="4043788" cy="1347010"/>
          </a:xfrm>
          <a:prstGeom prst="vertic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es-MX" sz="1801" dirty="0"/>
              <a:t>Todos las puertas Ethernet de los Router son </a:t>
            </a:r>
            <a:r>
              <a:rPr lang="es-MX" sz="1801" dirty="0" err="1"/>
              <a:t>Half</a:t>
            </a:r>
            <a:r>
              <a:rPr lang="es-MX" sz="1801" dirty="0"/>
              <a:t> </a:t>
            </a:r>
            <a:r>
              <a:rPr lang="es-MX" sz="1801" dirty="0" err="1"/>
              <a:t>Duplex</a:t>
            </a:r>
            <a:r>
              <a:rPr lang="es-MX" sz="1801" dirty="0"/>
              <a:t> 10 Mb/s, por lo tanto al menos existe todo estos Segmentos de colisión</a:t>
            </a:r>
          </a:p>
        </p:txBody>
      </p:sp>
      <p:sp>
        <p:nvSpPr>
          <p:cNvPr id="196" name="Elipse 195">
            <a:extLst>
              <a:ext uri="{FF2B5EF4-FFF2-40B4-BE49-F238E27FC236}">
                <a16:creationId xmlns:a16="http://schemas.microsoft.com/office/drawing/2014/main" id="{7FC46D72-4EB6-418D-B9E4-B7DD715A7988}"/>
              </a:ext>
            </a:extLst>
          </p:cNvPr>
          <p:cNvSpPr/>
          <p:nvPr/>
        </p:nvSpPr>
        <p:spPr>
          <a:xfrm>
            <a:off x="6207149" y="1567324"/>
            <a:ext cx="1045225" cy="4231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MX" sz="1801"/>
          </a:p>
        </p:txBody>
      </p:sp>
      <p:sp>
        <p:nvSpPr>
          <p:cNvPr id="197" name="Elipse 196">
            <a:extLst>
              <a:ext uri="{FF2B5EF4-FFF2-40B4-BE49-F238E27FC236}">
                <a16:creationId xmlns:a16="http://schemas.microsoft.com/office/drawing/2014/main" id="{45145574-AC25-4ACB-A214-6D4567D59220}"/>
              </a:ext>
            </a:extLst>
          </p:cNvPr>
          <p:cNvSpPr/>
          <p:nvPr/>
        </p:nvSpPr>
        <p:spPr>
          <a:xfrm>
            <a:off x="5457872" y="1564309"/>
            <a:ext cx="680064" cy="4231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MX" sz="1801"/>
          </a:p>
        </p:txBody>
      </p:sp>
      <p:sp>
        <p:nvSpPr>
          <p:cNvPr id="198" name="Elipse 197">
            <a:extLst>
              <a:ext uri="{FF2B5EF4-FFF2-40B4-BE49-F238E27FC236}">
                <a16:creationId xmlns:a16="http://schemas.microsoft.com/office/drawing/2014/main" id="{FA1F09BA-1A62-49BA-A097-511FE443ACA5}"/>
              </a:ext>
            </a:extLst>
          </p:cNvPr>
          <p:cNvSpPr/>
          <p:nvPr/>
        </p:nvSpPr>
        <p:spPr>
          <a:xfrm>
            <a:off x="9781965" y="1557744"/>
            <a:ext cx="1113218" cy="25828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MX" sz="1801"/>
          </a:p>
        </p:txBody>
      </p:sp>
      <p:sp>
        <p:nvSpPr>
          <p:cNvPr id="199" name="Elipse 198">
            <a:extLst>
              <a:ext uri="{FF2B5EF4-FFF2-40B4-BE49-F238E27FC236}">
                <a16:creationId xmlns:a16="http://schemas.microsoft.com/office/drawing/2014/main" id="{3C8C68D5-57DA-4E33-B39D-EF294579D091}"/>
              </a:ext>
            </a:extLst>
          </p:cNvPr>
          <p:cNvSpPr/>
          <p:nvPr/>
        </p:nvSpPr>
        <p:spPr>
          <a:xfrm>
            <a:off x="8406307" y="3070640"/>
            <a:ext cx="1113218" cy="25828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MX" sz="1801"/>
          </a:p>
        </p:txBody>
      </p:sp>
      <p:sp>
        <p:nvSpPr>
          <p:cNvPr id="200" name="Elipse 199">
            <a:extLst>
              <a:ext uri="{FF2B5EF4-FFF2-40B4-BE49-F238E27FC236}">
                <a16:creationId xmlns:a16="http://schemas.microsoft.com/office/drawing/2014/main" id="{D9DFA69E-3DFB-438A-A2FB-BC4ABAD4FF07}"/>
              </a:ext>
            </a:extLst>
          </p:cNvPr>
          <p:cNvSpPr/>
          <p:nvPr/>
        </p:nvSpPr>
        <p:spPr>
          <a:xfrm>
            <a:off x="9784980" y="3013618"/>
            <a:ext cx="1113218" cy="25828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MX" sz="1801"/>
          </a:p>
        </p:txBody>
      </p:sp>
      <p:sp>
        <p:nvSpPr>
          <p:cNvPr id="202" name="Elipse 201">
            <a:extLst>
              <a:ext uri="{FF2B5EF4-FFF2-40B4-BE49-F238E27FC236}">
                <a16:creationId xmlns:a16="http://schemas.microsoft.com/office/drawing/2014/main" id="{06901C6C-59FB-4600-97F2-EE084188726D}"/>
              </a:ext>
            </a:extLst>
          </p:cNvPr>
          <p:cNvSpPr/>
          <p:nvPr/>
        </p:nvSpPr>
        <p:spPr>
          <a:xfrm>
            <a:off x="2536024" y="2949101"/>
            <a:ext cx="1113218" cy="46272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MX" sz="1801"/>
          </a:p>
        </p:txBody>
      </p:sp>
      <p:cxnSp>
        <p:nvCxnSpPr>
          <p:cNvPr id="204" name="Conector recto de flecha 203">
            <a:extLst>
              <a:ext uri="{FF2B5EF4-FFF2-40B4-BE49-F238E27FC236}">
                <a16:creationId xmlns:a16="http://schemas.microsoft.com/office/drawing/2014/main" id="{BD365071-5EAA-4421-B911-0DBD43760814}"/>
              </a:ext>
            </a:extLst>
          </p:cNvPr>
          <p:cNvCxnSpPr>
            <a:cxnSpLocks/>
            <a:stCxn id="202" idx="4"/>
            <a:endCxn id="195" idx="0"/>
          </p:cNvCxnSpPr>
          <p:nvPr/>
        </p:nvCxnSpPr>
        <p:spPr>
          <a:xfrm flipH="1">
            <a:off x="2471729" y="3411828"/>
            <a:ext cx="620905" cy="17678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Conector recto de flecha 205">
            <a:extLst>
              <a:ext uri="{FF2B5EF4-FFF2-40B4-BE49-F238E27FC236}">
                <a16:creationId xmlns:a16="http://schemas.microsoft.com/office/drawing/2014/main" id="{40CE6BFE-7115-4247-B60B-FC143C6C400D}"/>
              </a:ext>
            </a:extLst>
          </p:cNvPr>
          <p:cNvCxnSpPr>
            <a:cxnSpLocks/>
            <a:stCxn id="197" idx="4"/>
            <a:endCxn id="195" idx="0"/>
          </p:cNvCxnSpPr>
          <p:nvPr/>
        </p:nvCxnSpPr>
        <p:spPr>
          <a:xfrm flipH="1">
            <a:off x="2471728" y="1987433"/>
            <a:ext cx="3326176" cy="3192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Conector recto de flecha 207">
            <a:extLst>
              <a:ext uri="{FF2B5EF4-FFF2-40B4-BE49-F238E27FC236}">
                <a16:creationId xmlns:a16="http://schemas.microsoft.com/office/drawing/2014/main" id="{EBBDEC3E-1BAA-4BCB-8012-54C153FAFA08}"/>
              </a:ext>
            </a:extLst>
          </p:cNvPr>
          <p:cNvCxnSpPr>
            <a:cxnSpLocks/>
            <a:stCxn id="196" idx="4"/>
            <a:endCxn id="195" idx="0"/>
          </p:cNvCxnSpPr>
          <p:nvPr/>
        </p:nvCxnSpPr>
        <p:spPr>
          <a:xfrm flipH="1">
            <a:off x="2471729" y="1990449"/>
            <a:ext cx="4258032" cy="3189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Conector recto de flecha 209">
            <a:extLst>
              <a:ext uri="{FF2B5EF4-FFF2-40B4-BE49-F238E27FC236}">
                <a16:creationId xmlns:a16="http://schemas.microsoft.com/office/drawing/2014/main" id="{E65C301D-649A-4798-9846-B00E440847A8}"/>
              </a:ext>
            </a:extLst>
          </p:cNvPr>
          <p:cNvCxnSpPr>
            <a:cxnSpLocks/>
            <a:stCxn id="198" idx="4"/>
            <a:endCxn id="195" idx="0"/>
          </p:cNvCxnSpPr>
          <p:nvPr/>
        </p:nvCxnSpPr>
        <p:spPr>
          <a:xfrm flipH="1">
            <a:off x="2471729" y="1816024"/>
            <a:ext cx="7866846" cy="3363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Conector recto de flecha 211">
            <a:extLst>
              <a:ext uri="{FF2B5EF4-FFF2-40B4-BE49-F238E27FC236}">
                <a16:creationId xmlns:a16="http://schemas.microsoft.com/office/drawing/2014/main" id="{D41341A9-7748-4010-9C06-FA49BF67C83D}"/>
              </a:ext>
            </a:extLst>
          </p:cNvPr>
          <p:cNvCxnSpPr>
            <a:cxnSpLocks/>
            <a:stCxn id="199" idx="4"/>
            <a:endCxn id="195" idx="0"/>
          </p:cNvCxnSpPr>
          <p:nvPr/>
        </p:nvCxnSpPr>
        <p:spPr>
          <a:xfrm flipH="1">
            <a:off x="2471729" y="3328920"/>
            <a:ext cx="6491188" cy="18507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Conector recto de flecha 213">
            <a:extLst>
              <a:ext uri="{FF2B5EF4-FFF2-40B4-BE49-F238E27FC236}">
                <a16:creationId xmlns:a16="http://schemas.microsoft.com/office/drawing/2014/main" id="{65B59F6D-0944-4BE8-85EB-B4C0A1E06438}"/>
              </a:ext>
            </a:extLst>
          </p:cNvPr>
          <p:cNvCxnSpPr>
            <a:cxnSpLocks/>
            <a:stCxn id="200" idx="4"/>
            <a:endCxn id="195" idx="0"/>
          </p:cNvCxnSpPr>
          <p:nvPr/>
        </p:nvCxnSpPr>
        <p:spPr>
          <a:xfrm flipH="1">
            <a:off x="2471729" y="3271899"/>
            <a:ext cx="7869861" cy="1907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Pergamino: vertical 113">
            <a:extLst>
              <a:ext uri="{FF2B5EF4-FFF2-40B4-BE49-F238E27FC236}">
                <a16:creationId xmlns:a16="http://schemas.microsoft.com/office/drawing/2014/main" id="{9C78E47D-CCCA-4F3E-B274-08D707CAE73D}"/>
              </a:ext>
            </a:extLst>
          </p:cNvPr>
          <p:cNvSpPr/>
          <p:nvPr/>
        </p:nvSpPr>
        <p:spPr>
          <a:xfrm>
            <a:off x="4738575" y="5184761"/>
            <a:ext cx="4043788" cy="1347010"/>
          </a:xfrm>
          <a:prstGeom prst="vertic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es-MX" sz="1801" dirty="0"/>
              <a:t>Solo las rutas por defecto se completan a mano, el resto es por RIPv2</a:t>
            </a:r>
          </a:p>
        </p:txBody>
      </p:sp>
      <p:sp>
        <p:nvSpPr>
          <p:cNvPr id="115" name="Rectángulo: esquinas redondeadas 114">
            <a:extLst>
              <a:ext uri="{FF2B5EF4-FFF2-40B4-BE49-F238E27FC236}">
                <a16:creationId xmlns:a16="http://schemas.microsoft.com/office/drawing/2014/main" id="{F94B970D-8577-4125-A5F2-7D1B254D3425}"/>
              </a:ext>
            </a:extLst>
          </p:cNvPr>
          <p:cNvSpPr/>
          <p:nvPr/>
        </p:nvSpPr>
        <p:spPr>
          <a:xfrm>
            <a:off x="5613111" y="2839870"/>
            <a:ext cx="1156169" cy="178452"/>
          </a:xfrm>
          <a:prstGeom prst="roundRect">
            <a:avLst/>
          </a:prstGeom>
          <a:gradFill>
            <a:gsLst>
              <a:gs pos="0">
                <a:srgbClr val="FF0000"/>
              </a:gs>
              <a:gs pos="100000">
                <a:schemeClr val="accent4">
                  <a:satMod val="110000"/>
                  <a:lumMod val="100000"/>
                  <a:shade val="100000"/>
                </a:schemeClr>
              </a:gs>
              <a:gs pos="100000">
                <a:schemeClr val="accent4">
                  <a:lumMod val="99000"/>
                  <a:satMod val="120000"/>
                  <a:shade val="78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1" dirty="0">
                <a:solidFill>
                  <a:schemeClr val="tx1"/>
                </a:solidFill>
              </a:rPr>
              <a:t>192.168.10.10/24</a:t>
            </a:r>
          </a:p>
        </p:txBody>
      </p:sp>
    </p:spTree>
    <p:extLst>
      <p:ext uri="{BB962C8B-B14F-4D97-AF65-F5344CB8AC3E}">
        <p14:creationId xmlns:p14="http://schemas.microsoft.com/office/powerpoint/2010/main" val="5685980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4B2D9829-79F7-4165-AEC1-7D7BADD066E0}"/>
              </a:ext>
            </a:extLst>
          </p:cNvPr>
          <p:cNvSpPr/>
          <p:nvPr/>
        </p:nvSpPr>
        <p:spPr>
          <a:xfrm>
            <a:off x="1084789" y="877811"/>
            <a:ext cx="901687" cy="1739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900" dirty="0"/>
              <a:t>Layer TCP/IP</a:t>
            </a:r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5304D420-3B00-404E-B883-41C0CD3AEDC4}"/>
              </a:ext>
            </a:extLst>
          </p:cNvPr>
          <p:cNvSpPr/>
          <p:nvPr/>
        </p:nvSpPr>
        <p:spPr>
          <a:xfrm>
            <a:off x="1084789" y="1099908"/>
            <a:ext cx="901687" cy="691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1" dirty="0"/>
              <a:t>App</a:t>
            </a: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CC795F98-B106-42B6-B1E2-90C3E5D346CF}"/>
              </a:ext>
            </a:extLst>
          </p:cNvPr>
          <p:cNvSpPr/>
          <p:nvPr/>
        </p:nvSpPr>
        <p:spPr>
          <a:xfrm>
            <a:off x="1084789" y="2051771"/>
            <a:ext cx="901687" cy="2110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1" dirty="0"/>
              <a:t>Transporte</a:t>
            </a: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80EB01E2-3E33-4909-9167-64D5DF7965EC}"/>
              </a:ext>
            </a:extLst>
          </p:cNvPr>
          <p:cNvSpPr/>
          <p:nvPr/>
        </p:nvSpPr>
        <p:spPr>
          <a:xfrm>
            <a:off x="2061278" y="877811"/>
            <a:ext cx="657787" cy="1739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1" dirty="0"/>
              <a:t>Evento</a:t>
            </a:r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421FB47D-600C-4CDA-88DA-031C1B9C7E61}"/>
              </a:ext>
            </a:extLst>
          </p:cNvPr>
          <p:cNvSpPr/>
          <p:nvPr/>
        </p:nvSpPr>
        <p:spPr>
          <a:xfrm>
            <a:off x="2061277" y="1115709"/>
            <a:ext cx="2838347" cy="69108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1" dirty="0"/>
              <a:t>ICMP tipo 8 = Echo </a:t>
            </a:r>
            <a:r>
              <a:rPr lang="es-MX" sz="1001" dirty="0" err="1"/>
              <a:t>Request</a:t>
            </a:r>
            <a:endParaRPr lang="es-MX" sz="1001" dirty="0"/>
          </a:p>
          <a:p>
            <a:pPr algn="ctr"/>
            <a:r>
              <a:rPr lang="es-MX" sz="1001" dirty="0"/>
              <a:t>Código: Solicitud de echo</a:t>
            </a:r>
          </a:p>
          <a:p>
            <a:pPr algn="ctr"/>
            <a:r>
              <a:rPr lang="es-MX" sz="1001" dirty="0" err="1"/>
              <a:t>Checksum</a:t>
            </a:r>
            <a:endParaRPr lang="es-MX" sz="1001" dirty="0"/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8EBF3440-0DDE-4512-A21F-D82CED0985BA}"/>
              </a:ext>
            </a:extLst>
          </p:cNvPr>
          <p:cNvSpPr/>
          <p:nvPr/>
        </p:nvSpPr>
        <p:spPr>
          <a:xfrm>
            <a:off x="2061279" y="2051771"/>
            <a:ext cx="901685" cy="21104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1" dirty="0"/>
              <a:t>Source Port</a:t>
            </a:r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B8121D7E-6EE4-4D56-B3DE-FFD9FEE82644}"/>
              </a:ext>
            </a:extLst>
          </p:cNvPr>
          <p:cNvSpPr/>
          <p:nvPr/>
        </p:nvSpPr>
        <p:spPr>
          <a:xfrm>
            <a:off x="4974428" y="1115709"/>
            <a:ext cx="2694718" cy="69108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1" dirty="0" err="1"/>
              <a:t>a,b,c,d</a:t>
            </a:r>
            <a:r>
              <a:rPr lang="es-MX" sz="1001" dirty="0"/>
              <a:t>….hasta la letra 32 (32 bytes)</a:t>
            </a:r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FED5D331-1A07-4133-920D-A70B9B6A497B}"/>
              </a:ext>
            </a:extLst>
          </p:cNvPr>
          <p:cNvSpPr/>
          <p:nvPr/>
        </p:nvSpPr>
        <p:spPr>
          <a:xfrm>
            <a:off x="2753990" y="872433"/>
            <a:ext cx="4915154" cy="18946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1" dirty="0"/>
              <a:t>Ping 8.8.8.8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9C0BC7D5-8A29-4ECA-8EB5-49CD85DAA817}"/>
              </a:ext>
            </a:extLst>
          </p:cNvPr>
          <p:cNvSpPr txBox="1"/>
          <p:nvPr/>
        </p:nvSpPr>
        <p:spPr>
          <a:xfrm>
            <a:off x="2874525" y="1059629"/>
            <a:ext cx="1200970" cy="2463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1" dirty="0" err="1"/>
              <a:t>Header</a:t>
            </a:r>
            <a:r>
              <a:rPr lang="es-MX" sz="1001" dirty="0"/>
              <a:t> App = ICMP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121117AF-CAD4-4049-B847-E52CE22D4A75}"/>
              </a:ext>
            </a:extLst>
          </p:cNvPr>
          <p:cNvSpPr txBox="1"/>
          <p:nvPr/>
        </p:nvSpPr>
        <p:spPr>
          <a:xfrm>
            <a:off x="5789498" y="1061895"/>
            <a:ext cx="665567" cy="2463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1" dirty="0"/>
              <a:t>Data App</a:t>
            </a:r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3A2BF2F5-87FB-41E4-A7C1-15A097271866}"/>
              </a:ext>
            </a:extLst>
          </p:cNvPr>
          <p:cNvSpPr/>
          <p:nvPr/>
        </p:nvSpPr>
        <p:spPr>
          <a:xfrm>
            <a:off x="2996923" y="2051771"/>
            <a:ext cx="901685" cy="21104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1" dirty="0"/>
              <a:t>Destin. Port</a:t>
            </a:r>
          </a:p>
        </p:txBody>
      </p:sp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3AE55B53-D58B-459F-8E23-2EDC0711EA23}"/>
              </a:ext>
            </a:extLst>
          </p:cNvPr>
          <p:cNvSpPr/>
          <p:nvPr/>
        </p:nvSpPr>
        <p:spPr>
          <a:xfrm>
            <a:off x="3932570" y="2041653"/>
            <a:ext cx="933097" cy="21104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1" dirty="0"/>
              <a:t>SEQ Number</a:t>
            </a:r>
          </a:p>
        </p:txBody>
      </p:sp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1B85C114-1393-4D6B-9EA6-19B148FC5C91}"/>
              </a:ext>
            </a:extLst>
          </p:cNvPr>
          <p:cNvSpPr/>
          <p:nvPr/>
        </p:nvSpPr>
        <p:spPr>
          <a:xfrm>
            <a:off x="4899626" y="2039613"/>
            <a:ext cx="935644" cy="21104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1" dirty="0"/>
              <a:t>ACK Number</a:t>
            </a:r>
          </a:p>
        </p:txBody>
      </p:sp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72B7648D-A1F5-47B2-AEEB-75237F998E0A}"/>
              </a:ext>
            </a:extLst>
          </p:cNvPr>
          <p:cNvSpPr/>
          <p:nvPr/>
        </p:nvSpPr>
        <p:spPr>
          <a:xfrm>
            <a:off x="5869229" y="2039613"/>
            <a:ext cx="886652" cy="21104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1" dirty="0"/>
              <a:t>Control Bits</a:t>
            </a:r>
          </a:p>
        </p:txBody>
      </p:sp>
      <p:sp>
        <p:nvSpPr>
          <p:cNvPr id="18" name="Rectángulo: esquinas redondeadas 17">
            <a:extLst>
              <a:ext uri="{FF2B5EF4-FFF2-40B4-BE49-F238E27FC236}">
                <a16:creationId xmlns:a16="http://schemas.microsoft.com/office/drawing/2014/main" id="{F5672BF2-F495-4FD6-81A4-A3C9F4A96FF3}"/>
              </a:ext>
            </a:extLst>
          </p:cNvPr>
          <p:cNvSpPr/>
          <p:nvPr/>
        </p:nvSpPr>
        <p:spPr>
          <a:xfrm>
            <a:off x="6789841" y="2040416"/>
            <a:ext cx="886652" cy="21104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1" dirty="0"/>
              <a:t>Data L4</a:t>
            </a:r>
          </a:p>
        </p:txBody>
      </p:sp>
      <p:sp>
        <p:nvSpPr>
          <p:cNvPr id="19" name="Cerrar llave 18">
            <a:extLst>
              <a:ext uri="{FF2B5EF4-FFF2-40B4-BE49-F238E27FC236}">
                <a16:creationId xmlns:a16="http://schemas.microsoft.com/office/drawing/2014/main" id="{A3E204D8-9DA1-426D-B192-B54E7ED92C6D}"/>
              </a:ext>
            </a:extLst>
          </p:cNvPr>
          <p:cNvSpPr/>
          <p:nvPr/>
        </p:nvSpPr>
        <p:spPr>
          <a:xfrm rot="5400000">
            <a:off x="4738962" y="-954738"/>
            <a:ext cx="228409" cy="5631956"/>
          </a:xfrm>
          <a:prstGeom prst="rightBrace">
            <a:avLst>
              <a:gd name="adj1" fmla="val 107535"/>
              <a:gd name="adj2" fmla="val 7941"/>
            </a:avLst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 sz="1801"/>
          </a:p>
        </p:txBody>
      </p:sp>
      <p:sp>
        <p:nvSpPr>
          <p:cNvPr id="20" name="Rectángulo: esquinas redondeadas 19">
            <a:extLst>
              <a:ext uri="{FF2B5EF4-FFF2-40B4-BE49-F238E27FC236}">
                <a16:creationId xmlns:a16="http://schemas.microsoft.com/office/drawing/2014/main" id="{B395BDE8-FE7C-450A-8BE1-AAD9B5E06F3B}"/>
              </a:ext>
            </a:extLst>
          </p:cNvPr>
          <p:cNvSpPr/>
          <p:nvPr/>
        </p:nvSpPr>
        <p:spPr>
          <a:xfrm>
            <a:off x="2052792" y="2553035"/>
            <a:ext cx="673621" cy="21104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1" dirty="0"/>
              <a:t>Versión</a:t>
            </a:r>
          </a:p>
        </p:txBody>
      </p:sp>
      <p:sp>
        <p:nvSpPr>
          <p:cNvPr id="21" name="Rectángulo: esquinas redondeadas 20">
            <a:extLst>
              <a:ext uri="{FF2B5EF4-FFF2-40B4-BE49-F238E27FC236}">
                <a16:creationId xmlns:a16="http://schemas.microsoft.com/office/drawing/2014/main" id="{17E3D09B-5D96-4F87-BE54-AF2829CBE1C5}"/>
              </a:ext>
            </a:extLst>
          </p:cNvPr>
          <p:cNvSpPr/>
          <p:nvPr/>
        </p:nvSpPr>
        <p:spPr>
          <a:xfrm>
            <a:off x="2761340" y="2551854"/>
            <a:ext cx="490103" cy="21104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1" dirty="0"/>
              <a:t>IHL</a:t>
            </a:r>
          </a:p>
        </p:txBody>
      </p:sp>
      <p:sp>
        <p:nvSpPr>
          <p:cNvPr id="22" name="Rectángulo: esquinas redondeadas 21">
            <a:extLst>
              <a:ext uri="{FF2B5EF4-FFF2-40B4-BE49-F238E27FC236}">
                <a16:creationId xmlns:a16="http://schemas.microsoft.com/office/drawing/2014/main" id="{CB95DAF3-8A19-4A70-AC8F-9525A8C89FDC}"/>
              </a:ext>
            </a:extLst>
          </p:cNvPr>
          <p:cNvSpPr/>
          <p:nvPr/>
        </p:nvSpPr>
        <p:spPr>
          <a:xfrm>
            <a:off x="3278447" y="2553035"/>
            <a:ext cx="1461582" cy="21104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1" dirty="0"/>
              <a:t>Servicios Diferenciados</a:t>
            </a:r>
          </a:p>
        </p:txBody>
      </p:sp>
      <p:sp>
        <p:nvSpPr>
          <p:cNvPr id="23" name="Rectángulo: esquinas redondeadas 22">
            <a:extLst>
              <a:ext uri="{FF2B5EF4-FFF2-40B4-BE49-F238E27FC236}">
                <a16:creationId xmlns:a16="http://schemas.microsoft.com/office/drawing/2014/main" id="{184394B7-A793-426C-A696-07AD92412172}"/>
              </a:ext>
            </a:extLst>
          </p:cNvPr>
          <p:cNvSpPr/>
          <p:nvPr/>
        </p:nvSpPr>
        <p:spPr>
          <a:xfrm>
            <a:off x="4775702" y="2558030"/>
            <a:ext cx="2900789" cy="21104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1" dirty="0"/>
              <a:t>Total Lencht</a:t>
            </a:r>
          </a:p>
        </p:txBody>
      </p:sp>
      <p:sp>
        <p:nvSpPr>
          <p:cNvPr id="24" name="Rectángulo: esquinas redondeadas 23">
            <a:extLst>
              <a:ext uri="{FF2B5EF4-FFF2-40B4-BE49-F238E27FC236}">
                <a16:creationId xmlns:a16="http://schemas.microsoft.com/office/drawing/2014/main" id="{3898F8A4-D619-4367-972E-D4B1F1E2B0E4}"/>
              </a:ext>
            </a:extLst>
          </p:cNvPr>
          <p:cNvSpPr/>
          <p:nvPr/>
        </p:nvSpPr>
        <p:spPr>
          <a:xfrm>
            <a:off x="2052794" y="3050827"/>
            <a:ext cx="2695159" cy="21104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1" dirty="0"/>
              <a:t>Identificación</a:t>
            </a:r>
          </a:p>
        </p:txBody>
      </p:sp>
      <p:sp>
        <p:nvSpPr>
          <p:cNvPr id="25" name="Rectángulo: esquinas redondeadas 24">
            <a:extLst>
              <a:ext uri="{FF2B5EF4-FFF2-40B4-BE49-F238E27FC236}">
                <a16:creationId xmlns:a16="http://schemas.microsoft.com/office/drawing/2014/main" id="{9775B8CC-E4D6-4736-9937-097C4516C484}"/>
              </a:ext>
            </a:extLst>
          </p:cNvPr>
          <p:cNvSpPr/>
          <p:nvPr/>
        </p:nvSpPr>
        <p:spPr>
          <a:xfrm>
            <a:off x="4775702" y="3050827"/>
            <a:ext cx="534148" cy="21104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1" dirty="0"/>
              <a:t>Flags</a:t>
            </a:r>
          </a:p>
        </p:txBody>
      </p:sp>
      <p:sp>
        <p:nvSpPr>
          <p:cNvPr id="26" name="Rectángulo: esquinas redondeadas 25">
            <a:extLst>
              <a:ext uri="{FF2B5EF4-FFF2-40B4-BE49-F238E27FC236}">
                <a16:creationId xmlns:a16="http://schemas.microsoft.com/office/drawing/2014/main" id="{841B5323-5412-4583-A134-ECD65CEB5C30}"/>
              </a:ext>
            </a:extLst>
          </p:cNvPr>
          <p:cNvSpPr/>
          <p:nvPr/>
        </p:nvSpPr>
        <p:spPr>
          <a:xfrm>
            <a:off x="1083187" y="2553035"/>
            <a:ext cx="901687" cy="2110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1" dirty="0"/>
              <a:t>Red</a:t>
            </a:r>
          </a:p>
        </p:txBody>
      </p:sp>
      <p:sp>
        <p:nvSpPr>
          <p:cNvPr id="27" name="Rectángulo: esquinas redondeadas 26">
            <a:extLst>
              <a:ext uri="{FF2B5EF4-FFF2-40B4-BE49-F238E27FC236}">
                <a16:creationId xmlns:a16="http://schemas.microsoft.com/office/drawing/2014/main" id="{2785BCCC-C5A8-4031-A1E1-7C080ADE5723}"/>
              </a:ext>
            </a:extLst>
          </p:cNvPr>
          <p:cNvSpPr/>
          <p:nvPr/>
        </p:nvSpPr>
        <p:spPr>
          <a:xfrm>
            <a:off x="5337601" y="3050827"/>
            <a:ext cx="2346242" cy="21104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1" dirty="0"/>
              <a:t>Fragment Offset</a:t>
            </a:r>
          </a:p>
        </p:txBody>
      </p:sp>
      <p:sp>
        <p:nvSpPr>
          <p:cNvPr id="28" name="Rectángulo: esquinas redondeadas 27">
            <a:extLst>
              <a:ext uri="{FF2B5EF4-FFF2-40B4-BE49-F238E27FC236}">
                <a16:creationId xmlns:a16="http://schemas.microsoft.com/office/drawing/2014/main" id="{7D74E8A9-90D7-4E2F-BAD2-2F8CA52143DB}"/>
              </a:ext>
            </a:extLst>
          </p:cNvPr>
          <p:cNvSpPr/>
          <p:nvPr/>
        </p:nvSpPr>
        <p:spPr>
          <a:xfrm>
            <a:off x="3403243" y="3533342"/>
            <a:ext cx="1336786" cy="21104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1" dirty="0"/>
              <a:t>Protocolo</a:t>
            </a:r>
          </a:p>
        </p:txBody>
      </p:sp>
      <p:sp>
        <p:nvSpPr>
          <p:cNvPr id="29" name="Rectángulo: esquinas redondeadas 28">
            <a:extLst>
              <a:ext uri="{FF2B5EF4-FFF2-40B4-BE49-F238E27FC236}">
                <a16:creationId xmlns:a16="http://schemas.microsoft.com/office/drawing/2014/main" id="{6CBB7CA4-6B1F-463E-BDB4-9A6B863751B5}"/>
              </a:ext>
            </a:extLst>
          </p:cNvPr>
          <p:cNvSpPr/>
          <p:nvPr/>
        </p:nvSpPr>
        <p:spPr>
          <a:xfrm>
            <a:off x="2052792" y="3533342"/>
            <a:ext cx="1308617" cy="21104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1" dirty="0"/>
              <a:t>TTL</a:t>
            </a:r>
          </a:p>
        </p:txBody>
      </p:sp>
      <p:sp>
        <p:nvSpPr>
          <p:cNvPr id="30" name="Rectángulo: esquinas redondeadas 29">
            <a:extLst>
              <a:ext uri="{FF2B5EF4-FFF2-40B4-BE49-F238E27FC236}">
                <a16:creationId xmlns:a16="http://schemas.microsoft.com/office/drawing/2014/main" id="{80559531-8C37-428F-914A-E87ECF106ADF}"/>
              </a:ext>
            </a:extLst>
          </p:cNvPr>
          <p:cNvSpPr/>
          <p:nvPr/>
        </p:nvSpPr>
        <p:spPr>
          <a:xfrm>
            <a:off x="4775702" y="3533342"/>
            <a:ext cx="2900789" cy="21104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1" dirty="0"/>
              <a:t>Header Checksum</a:t>
            </a:r>
          </a:p>
        </p:txBody>
      </p:sp>
      <p:sp>
        <p:nvSpPr>
          <p:cNvPr id="31" name="Rectángulo: esquinas redondeadas 30">
            <a:extLst>
              <a:ext uri="{FF2B5EF4-FFF2-40B4-BE49-F238E27FC236}">
                <a16:creationId xmlns:a16="http://schemas.microsoft.com/office/drawing/2014/main" id="{40D6CFD4-56DC-477E-A3BA-8073F42E14E2}"/>
              </a:ext>
            </a:extLst>
          </p:cNvPr>
          <p:cNvSpPr/>
          <p:nvPr/>
        </p:nvSpPr>
        <p:spPr>
          <a:xfrm>
            <a:off x="2044534" y="4038437"/>
            <a:ext cx="5631956" cy="21104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1" dirty="0"/>
              <a:t>Source IP Address</a:t>
            </a:r>
          </a:p>
        </p:txBody>
      </p:sp>
      <p:sp>
        <p:nvSpPr>
          <p:cNvPr id="32" name="Rectángulo: esquinas redondeadas 31">
            <a:extLst>
              <a:ext uri="{FF2B5EF4-FFF2-40B4-BE49-F238E27FC236}">
                <a16:creationId xmlns:a16="http://schemas.microsoft.com/office/drawing/2014/main" id="{39F964D7-535E-462D-B963-89DD6F6CF257}"/>
              </a:ext>
            </a:extLst>
          </p:cNvPr>
          <p:cNvSpPr/>
          <p:nvPr/>
        </p:nvSpPr>
        <p:spPr>
          <a:xfrm>
            <a:off x="2044534" y="4541742"/>
            <a:ext cx="5631956" cy="21104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1" dirty="0"/>
              <a:t>Destination IP Address</a:t>
            </a:r>
          </a:p>
        </p:txBody>
      </p:sp>
      <p:sp>
        <p:nvSpPr>
          <p:cNvPr id="33" name="Rectángulo: esquinas redondeadas 32">
            <a:extLst>
              <a:ext uri="{FF2B5EF4-FFF2-40B4-BE49-F238E27FC236}">
                <a16:creationId xmlns:a16="http://schemas.microsoft.com/office/drawing/2014/main" id="{879EB7C0-D504-4031-996F-B26642D22357}"/>
              </a:ext>
            </a:extLst>
          </p:cNvPr>
          <p:cNvSpPr/>
          <p:nvPr/>
        </p:nvSpPr>
        <p:spPr>
          <a:xfrm>
            <a:off x="2052792" y="2801762"/>
            <a:ext cx="673621" cy="21104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1" dirty="0"/>
              <a:t>4</a:t>
            </a:r>
          </a:p>
        </p:txBody>
      </p:sp>
      <p:sp>
        <p:nvSpPr>
          <p:cNvPr id="34" name="Rectángulo: esquinas redondeadas 33">
            <a:extLst>
              <a:ext uri="{FF2B5EF4-FFF2-40B4-BE49-F238E27FC236}">
                <a16:creationId xmlns:a16="http://schemas.microsoft.com/office/drawing/2014/main" id="{D4EC5997-FB98-4679-BF5C-6A979C7E7D25}"/>
              </a:ext>
            </a:extLst>
          </p:cNvPr>
          <p:cNvSpPr/>
          <p:nvPr/>
        </p:nvSpPr>
        <p:spPr>
          <a:xfrm>
            <a:off x="2761340" y="2800581"/>
            <a:ext cx="490103" cy="21104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1" dirty="0"/>
              <a:t>5</a:t>
            </a:r>
          </a:p>
        </p:txBody>
      </p:sp>
      <p:sp>
        <p:nvSpPr>
          <p:cNvPr id="35" name="Rectángulo: esquinas redondeadas 34">
            <a:extLst>
              <a:ext uri="{FF2B5EF4-FFF2-40B4-BE49-F238E27FC236}">
                <a16:creationId xmlns:a16="http://schemas.microsoft.com/office/drawing/2014/main" id="{B468D098-59D8-457B-A882-65DAC3E33427}"/>
              </a:ext>
            </a:extLst>
          </p:cNvPr>
          <p:cNvSpPr/>
          <p:nvPr/>
        </p:nvSpPr>
        <p:spPr>
          <a:xfrm>
            <a:off x="3278447" y="2801762"/>
            <a:ext cx="1461582" cy="21104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1" dirty="0"/>
              <a:t>00000000</a:t>
            </a:r>
          </a:p>
        </p:txBody>
      </p:sp>
      <p:sp>
        <p:nvSpPr>
          <p:cNvPr id="36" name="Rectángulo: esquinas redondeadas 35">
            <a:extLst>
              <a:ext uri="{FF2B5EF4-FFF2-40B4-BE49-F238E27FC236}">
                <a16:creationId xmlns:a16="http://schemas.microsoft.com/office/drawing/2014/main" id="{680A7B8F-1779-4CA5-AA17-63A33AAB759F}"/>
              </a:ext>
            </a:extLst>
          </p:cNvPr>
          <p:cNvSpPr/>
          <p:nvPr/>
        </p:nvSpPr>
        <p:spPr>
          <a:xfrm>
            <a:off x="4775700" y="2806757"/>
            <a:ext cx="2900789" cy="21104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1" dirty="0"/>
              <a:t>32 Bytes + 5 x 4 Bytes = 52 Bytes</a:t>
            </a:r>
          </a:p>
        </p:txBody>
      </p:sp>
      <p:sp>
        <p:nvSpPr>
          <p:cNvPr id="37" name="Rectángulo: esquinas redondeadas 36">
            <a:extLst>
              <a:ext uri="{FF2B5EF4-FFF2-40B4-BE49-F238E27FC236}">
                <a16:creationId xmlns:a16="http://schemas.microsoft.com/office/drawing/2014/main" id="{25AC92EA-81B4-4F65-9528-99A3980D334F}"/>
              </a:ext>
            </a:extLst>
          </p:cNvPr>
          <p:cNvSpPr/>
          <p:nvPr/>
        </p:nvSpPr>
        <p:spPr>
          <a:xfrm>
            <a:off x="2049806" y="3292869"/>
            <a:ext cx="2695159" cy="21104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1" dirty="0"/>
              <a:t>0000000000000000000000000</a:t>
            </a:r>
          </a:p>
        </p:txBody>
      </p:sp>
      <p:sp>
        <p:nvSpPr>
          <p:cNvPr id="38" name="Rectángulo: esquinas redondeadas 37">
            <a:extLst>
              <a:ext uri="{FF2B5EF4-FFF2-40B4-BE49-F238E27FC236}">
                <a16:creationId xmlns:a16="http://schemas.microsoft.com/office/drawing/2014/main" id="{941787F9-F41A-4727-9BE2-5CABA53AD308}"/>
              </a:ext>
            </a:extLst>
          </p:cNvPr>
          <p:cNvSpPr/>
          <p:nvPr/>
        </p:nvSpPr>
        <p:spPr>
          <a:xfrm>
            <a:off x="4772713" y="3292869"/>
            <a:ext cx="534148" cy="21104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MX" sz="1001" dirty="0"/>
          </a:p>
        </p:txBody>
      </p:sp>
      <p:sp>
        <p:nvSpPr>
          <p:cNvPr id="39" name="Rectángulo: esquinas redondeadas 38">
            <a:extLst>
              <a:ext uri="{FF2B5EF4-FFF2-40B4-BE49-F238E27FC236}">
                <a16:creationId xmlns:a16="http://schemas.microsoft.com/office/drawing/2014/main" id="{3F2D5A2A-05E0-4F80-8159-BC2240FCF06B}"/>
              </a:ext>
            </a:extLst>
          </p:cNvPr>
          <p:cNvSpPr/>
          <p:nvPr/>
        </p:nvSpPr>
        <p:spPr>
          <a:xfrm>
            <a:off x="5334613" y="3292869"/>
            <a:ext cx="2346242" cy="21104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1" dirty="0"/>
              <a:t>000000000000000000000000000</a:t>
            </a:r>
          </a:p>
        </p:txBody>
      </p:sp>
      <p:sp>
        <p:nvSpPr>
          <p:cNvPr id="40" name="Rectángulo: esquinas redondeadas 39">
            <a:extLst>
              <a:ext uri="{FF2B5EF4-FFF2-40B4-BE49-F238E27FC236}">
                <a16:creationId xmlns:a16="http://schemas.microsoft.com/office/drawing/2014/main" id="{A9020EF8-999F-4E6A-AA1D-5B26DD782A8C}"/>
              </a:ext>
            </a:extLst>
          </p:cNvPr>
          <p:cNvSpPr/>
          <p:nvPr/>
        </p:nvSpPr>
        <p:spPr>
          <a:xfrm>
            <a:off x="2061277" y="2305696"/>
            <a:ext cx="901685" cy="21104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MX" sz="1001" dirty="0"/>
          </a:p>
        </p:txBody>
      </p:sp>
      <p:sp>
        <p:nvSpPr>
          <p:cNvPr id="41" name="Rectángulo: esquinas redondeadas 40">
            <a:extLst>
              <a:ext uri="{FF2B5EF4-FFF2-40B4-BE49-F238E27FC236}">
                <a16:creationId xmlns:a16="http://schemas.microsoft.com/office/drawing/2014/main" id="{5FE0AC52-00CC-47E6-B3EB-6FF2E93C493F}"/>
              </a:ext>
            </a:extLst>
          </p:cNvPr>
          <p:cNvSpPr/>
          <p:nvPr/>
        </p:nvSpPr>
        <p:spPr>
          <a:xfrm>
            <a:off x="2996922" y="2305696"/>
            <a:ext cx="901685" cy="21104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MX" sz="1001" dirty="0"/>
          </a:p>
        </p:txBody>
      </p:sp>
      <p:sp>
        <p:nvSpPr>
          <p:cNvPr id="42" name="Rectángulo: esquinas redondeadas 41">
            <a:extLst>
              <a:ext uri="{FF2B5EF4-FFF2-40B4-BE49-F238E27FC236}">
                <a16:creationId xmlns:a16="http://schemas.microsoft.com/office/drawing/2014/main" id="{E1A010C6-7B5A-4FDE-B5AE-1CA464FE0A9D}"/>
              </a:ext>
            </a:extLst>
          </p:cNvPr>
          <p:cNvSpPr/>
          <p:nvPr/>
        </p:nvSpPr>
        <p:spPr>
          <a:xfrm>
            <a:off x="3932568" y="2295581"/>
            <a:ext cx="933097" cy="21104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MX" sz="1001" dirty="0"/>
          </a:p>
        </p:txBody>
      </p:sp>
      <p:sp>
        <p:nvSpPr>
          <p:cNvPr id="43" name="Rectángulo: esquinas redondeadas 42">
            <a:extLst>
              <a:ext uri="{FF2B5EF4-FFF2-40B4-BE49-F238E27FC236}">
                <a16:creationId xmlns:a16="http://schemas.microsoft.com/office/drawing/2014/main" id="{D9880B67-D01E-42D8-8CCF-AE423DBB61BE}"/>
              </a:ext>
            </a:extLst>
          </p:cNvPr>
          <p:cNvSpPr/>
          <p:nvPr/>
        </p:nvSpPr>
        <p:spPr>
          <a:xfrm>
            <a:off x="4899624" y="2293538"/>
            <a:ext cx="935644" cy="21104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MX" sz="1001" dirty="0"/>
          </a:p>
        </p:txBody>
      </p:sp>
      <p:sp>
        <p:nvSpPr>
          <p:cNvPr id="44" name="Rectángulo: esquinas redondeadas 43">
            <a:extLst>
              <a:ext uri="{FF2B5EF4-FFF2-40B4-BE49-F238E27FC236}">
                <a16:creationId xmlns:a16="http://schemas.microsoft.com/office/drawing/2014/main" id="{1D8F1C31-A881-4543-AFED-125EC90F6408}"/>
              </a:ext>
            </a:extLst>
          </p:cNvPr>
          <p:cNvSpPr/>
          <p:nvPr/>
        </p:nvSpPr>
        <p:spPr>
          <a:xfrm>
            <a:off x="5869227" y="2293538"/>
            <a:ext cx="886652" cy="21104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MX" sz="1001" dirty="0"/>
          </a:p>
        </p:txBody>
      </p:sp>
      <p:sp>
        <p:nvSpPr>
          <p:cNvPr id="45" name="Rectángulo: esquinas redondeadas 44">
            <a:extLst>
              <a:ext uri="{FF2B5EF4-FFF2-40B4-BE49-F238E27FC236}">
                <a16:creationId xmlns:a16="http://schemas.microsoft.com/office/drawing/2014/main" id="{5668974A-9DE1-4531-B9FE-96252A938D3A}"/>
              </a:ext>
            </a:extLst>
          </p:cNvPr>
          <p:cNvSpPr/>
          <p:nvPr/>
        </p:nvSpPr>
        <p:spPr>
          <a:xfrm>
            <a:off x="6789839" y="2294343"/>
            <a:ext cx="886652" cy="21104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1" dirty="0"/>
              <a:t>Data App</a:t>
            </a:r>
          </a:p>
        </p:txBody>
      </p:sp>
      <p:sp>
        <p:nvSpPr>
          <p:cNvPr id="46" name="Rectángulo: esquinas redondeadas 45">
            <a:extLst>
              <a:ext uri="{FF2B5EF4-FFF2-40B4-BE49-F238E27FC236}">
                <a16:creationId xmlns:a16="http://schemas.microsoft.com/office/drawing/2014/main" id="{0BD6B977-3DB3-419C-8419-C0BE897B106C}"/>
              </a:ext>
            </a:extLst>
          </p:cNvPr>
          <p:cNvSpPr/>
          <p:nvPr/>
        </p:nvSpPr>
        <p:spPr>
          <a:xfrm>
            <a:off x="2037187" y="4300887"/>
            <a:ext cx="5631956" cy="211042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400" dirty="0">
                <a:solidFill>
                  <a:schemeClr val="bg1"/>
                </a:solidFill>
              </a:rPr>
              <a:t>192.168.10.10</a:t>
            </a:r>
          </a:p>
        </p:txBody>
      </p:sp>
      <p:sp>
        <p:nvSpPr>
          <p:cNvPr id="47" name="Rectángulo: esquinas redondeadas 46">
            <a:extLst>
              <a:ext uri="{FF2B5EF4-FFF2-40B4-BE49-F238E27FC236}">
                <a16:creationId xmlns:a16="http://schemas.microsoft.com/office/drawing/2014/main" id="{80BD81DA-62B0-46BA-93C8-9E762A8825F5}"/>
              </a:ext>
            </a:extLst>
          </p:cNvPr>
          <p:cNvSpPr/>
          <p:nvPr/>
        </p:nvSpPr>
        <p:spPr>
          <a:xfrm>
            <a:off x="2041004" y="4794334"/>
            <a:ext cx="5631956" cy="21104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8.8.8.8</a:t>
            </a:r>
            <a:r>
              <a:rPr lang="es-CL" sz="100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es-MX" sz="100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8" name="Rectángulo: esquinas redondeadas 47">
            <a:extLst>
              <a:ext uri="{FF2B5EF4-FFF2-40B4-BE49-F238E27FC236}">
                <a16:creationId xmlns:a16="http://schemas.microsoft.com/office/drawing/2014/main" id="{86A234A4-8DBB-44B8-9D59-50005C4EAB96}"/>
              </a:ext>
            </a:extLst>
          </p:cNvPr>
          <p:cNvSpPr/>
          <p:nvPr/>
        </p:nvSpPr>
        <p:spPr>
          <a:xfrm>
            <a:off x="2035788" y="5049509"/>
            <a:ext cx="5631956" cy="525671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1" dirty="0"/>
              <a:t>[Data App] </a:t>
            </a:r>
            <a:r>
              <a:rPr lang="es-MX" sz="1001" dirty="0">
                <a:sym typeface="Wingdings" panose="05000000000000000000" pitchFamily="2" charset="2"/>
              </a:rPr>
              <a:t> [Data L3]</a:t>
            </a:r>
            <a:endParaRPr lang="es-MX" sz="1001" dirty="0"/>
          </a:p>
        </p:txBody>
      </p:sp>
      <p:sp>
        <p:nvSpPr>
          <p:cNvPr id="50" name="Rectángulo: esquinas redondeadas 49">
            <a:extLst>
              <a:ext uri="{FF2B5EF4-FFF2-40B4-BE49-F238E27FC236}">
                <a16:creationId xmlns:a16="http://schemas.microsoft.com/office/drawing/2014/main" id="{403A276A-EA60-449A-9AFB-8647964D4CE5}"/>
              </a:ext>
            </a:extLst>
          </p:cNvPr>
          <p:cNvSpPr/>
          <p:nvPr/>
        </p:nvSpPr>
        <p:spPr>
          <a:xfrm>
            <a:off x="1083187" y="5614320"/>
            <a:ext cx="901687" cy="2110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1" dirty="0"/>
              <a:t>Acceso</a:t>
            </a:r>
          </a:p>
        </p:txBody>
      </p:sp>
      <p:sp>
        <p:nvSpPr>
          <p:cNvPr id="51" name="Rectángulo: esquinas redondeadas 50">
            <a:extLst>
              <a:ext uri="{FF2B5EF4-FFF2-40B4-BE49-F238E27FC236}">
                <a16:creationId xmlns:a16="http://schemas.microsoft.com/office/drawing/2014/main" id="{66828FD4-18A1-4BCE-B24D-144F3E290936}"/>
              </a:ext>
            </a:extLst>
          </p:cNvPr>
          <p:cNvSpPr/>
          <p:nvPr/>
        </p:nvSpPr>
        <p:spPr>
          <a:xfrm>
            <a:off x="2035789" y="5618311"/>
            <a:ext cx="1528196" cy="21104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1" dirty="0"/>
              <a:t>Source MAC</a:t>
            </a:r>
          </a:p>
        </p:txBody>
      </p:sp>
      <p:sp>
        <p:nvSpPr>
          <p:cNvPr id="52" name="Rectángulo: esquinas redondeadas 51">
            <a:extLst>
              <a:ext uri="{FF2B5EF4-FFF2-40B4-BE49-F238E27FC236}">
                <a16:creationId xmlns:a16="http://schemas.microsoft.com/office/drawing/2014/main" id="{63839E94-789F-4322-864C-AE90A83385D3}"/>
              </a:ext>
            </a:extLst>
          </p:cNvPr>
          <p:cNvSpPr/>
          <p:nvPr/>
        </p:nvSpPr>
        <p:spPr>
          <a:xfrm>
            <a:off x="5150625" y="5618311"/>
            <a:ext cx="2498626" cy="21104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1" dirty="0"/>
              <a:t>Data L2</a:t>
            </a:r>
          </a:p>
        </p:txBody>
      </p:sp>
      <p:sp>
        <p:nvSpPr>
          <p:cNvPr id="53" name="Rectángulo: esquinas redondeadas 52">
            <a:extLst>
              <a:ext uri="{FF2B5EF4-FFF2-40B4-BE49-F238E27FC236}">
                <a16:creationId xmlns:a16="http://schemas.microsoft.com/office/drawing/2014/main" id="{E3B0DC8F-347E-4827-BD41-1446A6289434}"/>
              </a:ext>
            </a:extLst>
          </p:cNvPr>
          <p:cNvSpPr/>
          <p:nvPr/>
        </p:nvSpPr>
        <p:spPr>
          <a:xfrm>
            <a:off x="3594084" y="5618311"/>
            <a:ext cx="1528196" cy="21104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1" dirty="0"/>
              <a:t>Destination MAC</a:t>
            </a:r>
          </a:p>
        </p:txBody>
      </p:sp>
      <p:sp>
        <p:nvSpPr>
          <p:cNvPr id="54" name="Rectángulo: esquinas redondeadas 53">
            <a:extLst>
              <a:ext uri="{FF2B5EF4-FFF2-40B4-BE49-F238E27FC236}">
                <a16:creationId xmlns:a16="http://schemas.microsoft.com/office/drawing/2014/main" id="{FEC4E08A-2DED-4BDD-BA08-E2C748B2D2FE}"/>
              </a:ext>
            </a:extLst>
          </p:cNvPr>
          <p:cNvSpPr/>
          <p:nvPr/>
        </p:nvSpPr>
        <p:spPr>
          <a:xfrm>
            <a:off x="2038057" y="5874644"/>
            <a:ext cx="1528196" cy="21104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1" dirty="0"/>
              <a:t>MAC_PC1</a:t>
            </a:r>
          </a:p>
        </p:txBody>
      </p:sp>
      <p:sp>
        <p:nvSpPr>
          <p:cNvPr id="55" name="Rectángulo: esquinas redondeadas 54">
            <a:extLst>
              <a:ext uri="{FF2B5EF4-FFF2-40B4-BE49-F238E27FC236}">
                <a16:creationId xmlns:a16="http://schemas.microsoft.com/office/drawing/2014/main" id="{8AF90C6E-4513-4F55-834F-91719EFEE2D3}"/>
              </a:ext>
            </a:extLst>
          </p:cNvPr>
          <p:cNvSpPr/>
          <p:nvPr/>
        </p:nvSpPr>
        <p:spPr>
          <a:xfrm>
            <a:off x="5152895" y="5874644"/>
            <a:ext cx="2498626" cy="21104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800" dirty="0"/>
              <a:t>[Data App] </a:t>
            </a:r>
            <a:r>
              <a:rPr lang="es-MX" sz="800" dirty="0">
                <a:sym typeface="Wingdings" panose="05000000000000000000" pitchFamily="2" charset="2"/>
              </a:rPr>
              <a:t> [Data L3]  [Data L2]</a:t>
            </a:r>
            <a:endParaRPr lang="es-MX" sz="800" dirty="0"/>
          </a:p>
        </p:txBody>
      </p:sp>
      <p:sp>
        <p:nvSpPr>
          <p:cNvPr id="56" name="Rectángulo: esquinas redondeadas 55">
            <a:extLst>
              <a:ext uri="{FF2B5EF4-FFF2-40B4-BE49-F238E27FC236}">
                <a16:creationId xmlns:a16="http://schemas.microsoft.com/office/drawing/2014/main" id="{59C0934F-756D-40C5-9C6D-22986160788F}"/>
              </a:ext>
            </a:extLst>
          </p:cNvPr>
          <p:cNvSpPr/>
          <p:nvPr/>
        </p:nvSpPr>
        <p:spPr>
          <a:xfrm>
            <a:off x="3596352" y="5874644"/>
            <a:ext cx="1528196" cy="21104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defRPr/>
            </a:pPr>
            <a:r>
              <a:rPr lang="es-MX" sz="1001" dirty="0"/>
              <a:t>MAC_RINTERNET_E0</a:t>
            </a:r>
          </a:p>
        </p:txBody>
      </p:sp>
      <p:sp>
        <p:nvSpPr>
          <p:cNvPr id="57" name="Rectángulo: esquinas redondeadas 56">
            <a:extLst>
              <a:ext uri="{FF2B5EF4-FFF2-40B4-BE49-F238E27FC236}">
                <a16:creationId xmlns:a16="http://schemas.microsoft.com/office/drawing/2014/main" id="{E03B0F91-D616-481A-854E-60495E53604B}"/>
              </a:ext>
            </a:extLst>
          </p:cNvPr>
          <p:cNvSpPr/>
          <p:nvPr/>
        </p:nvSpPr>
        <p:spPr>
          <a:xfrm>
            <a:off x="1083187" y="6117070"/>
            <a:ext cx="901687" cy="2110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1" dirty="0"/>
              <a:t>Físico</a:t>
            </a:r>
          </a:p>
        </p:txBody>
      </p:sp>
      <p:sp>
        <p:nvSpPr>
          <p:cNvPr id="58" name="Rectángulo: esquinas redondeadas 57">
            <a:extLst>
              <a:ext uri="{FF2B5EF4-FFF2-40B4-BE49-F238E27FC236}">
                <a16:creationId xmlns:a16="http://schemas.microsoft.com/office/drawing/2014/main" id="{321F4A66-D47D-484C-894F-89982377B953}"/>
              </a:ext>
            </a:extLst>
          </p:cNvPr>
          <p:cNvSpPr/>
          <p:nvPr/>
        </p:nvSpPr>
        <p:spPr>
          <a:xfrm>
            <a:off x="2033519" y="6135335"/>
            <a:ext cx="861518" cy="21104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1" dirty="0"/>
              <a:t>Switch Port</a:t>
            </a:r>
          </a:p>
        </p:txBody>
      </p:sp>
      <p:sp>
        <p:nvSpPr>
          <p:cNvPr id="59" name="Rectángulo: esquinas redondeadas 58">
            <a:extLst>
              <a:ext uri="{FF2B5EF4-FFF2-40B4-BE49-F238E27FC236}">
                <a16:creationId xmlns:a16="http://schemas.microsoft.com/office/drawing/2014/main" id="{BE1FB9EB-60A6-4863-8E05-2EE703565A02}"/>
              </a:ext>
            </a:extLst>
          </p:cNvPr>
          <p:cNvSpPr/>
          <p:nvPr/>
        </p:nvSpPr>
        <p:spPr>
          <a:xfrm>
            <a:off x="3962257" y="6143383"/>
            <a:ext cx="1132126" cy="21104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1" dirty="0"/>
              <a:t>Speed / Duplex</a:t>
            </a:r>
          </a:p>
        </p:txBody>
      </p:sp>
      <p:sp>
        <p:nvSpPr>
          <p:cNvPr id="60" name="Rectángulo: esquinas redondeadas 59">
            <a:extLst>
              <a:ext uri="{FF2B5EF4-FFF2-40B4-BE49-F238E27FC236}">
                <a16:creationId xmlns:a16="http://schemas.microsoft.com/office/drawing/2014/main" id="{7F270D4C-99A8-4550-8FC3-F294C5CC4166}"/>
              </a:ext>
            </a:extLst>
          </p:cNvPr>
          <p:cNvSpPr/>
          <p:nvPr/>
        </p:nvSpPr>
        <p:spPr>
          <a:xfrm>
            <a:off x="2943683" y="6135335"/>
            <a:ext cx="988884" cy="21104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1" dirty="0"/>
              <a:t>Punto de Red</a:t>
            </a:r>
          </a:p>
        </p:txBody>
      </p:sp>
      <p:sp>
        <p:nvSpPr>
          <p:cNvPr id="61" name="Rectángulo: esquinas redondeadas 60">
            <a:extLst>
              <a:ext uri="{FF2B5EF4-FFF2-40B4-BE49-F238E27FC236}">
                <a16:creationId xmlns:a16="http://schemas.microsoft.com/office/drawing/2014/main" id="{E9C4688C-BA90-41C0-BD4D-A92E56CA7B53}"/>
              </a:ext>
            </a:extLst>
          </p:cNvPr>
          <p:cNvSpPr/>
          <p:nvPr/>
        </p:nvSpPr>
        <p:spPr>
          <a:xfrm>
            <a:off x="5122276" y="6135335"/>
            <a:ext cx="2526972" cy="21104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1" dirty="0"/>
              <a:t>Data</a:t>
            </a:r>
          </a:p>
        </p:txBody>
      </p:sp>
      <p:sp>
        <p:nvSpPr>
          <p:cNvPr id="62" name="Rectángulo: esquinas redondeadas 61">
            <a:extLst>
              <a:ext uri="{FF2B5EF4-FFF2-40B4-BE49-F238E27FC236}">
                <a16:creationId xmlns:a16="http://schemas.microsoft.com/office/drawing/2014/main" id="{2ACC4F34-1296-4196-BF38-D9DB97BD3B66}"/>
              </a:ext>
            </a:extLst>
          </p:cNvPr>
          <p:cNvSpPr/>
          <p:nvPr/>
        </p:nvSpPr>
        <p:spPr>
          <a:xfrm>
            <a:off x="4816748" y="3320821"/>
            <a:ext cx="111404" cy="15393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01" dirty="0"/>
              <a:t>0</a:t>
            </a:r>
          </a:p>
        </p:txBody>
      </p:sp>
      <p:sp>
        <p:nvSpPr>
          <p:cNvPr id="63" name="Rectángulo: esquinas redondeadas 62">
            <a:extLst>
              <a:ext uri="{FF2B5EF4-FFF2-40B4-BE49-F238E27FC236}">
                <a16:creationId xmlns:a16="http://schemas.microsoft.com/office/drawing/2014/main" id="{0F860DEE-3F31-4642-BC4A-300650FC52EE}"/>
              </a:ext>
            </a:extLst>
          </p:cNvPr>
          <p:cNvSpPr/>
          <p:nvPr/>
        </p:nvSpPr>
        <p:spPr>
          <a:xfrm>
            <a:off x="4982978" y="3325415"/>
            <a:ext cx="111404" cy="15393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100" dirty="0"/>
              <a:t>1</a:t>
            </a:r>
          </a:p>
        </p:txBody>
      </p:sp>
      <p:sp>
        <p:nvSpPr>
          <p:cNvPr id="64" name="Rectángulo: esquinas redondeadas 63">
            <a:extLst>
              <a:ext uri="{FF2B5EF4-FFF2-40B4-BE49-F238E27FC236}">
                <a16:creationId xmlns:a16="http://schemas.microsoft.com/office/drawing/2014/main" id="{3B82E12E-7DBC-4EA2-B405-E566BDF82C78}"/>
              </a:ext>
            </a:extLst>
          </p:cNvPr>
          <p:cNvSpPr/>
          <p:nvPr/>
        </p:nvSpPr>
        <p:spPr>
          <a:xfrm>
            <a:off x="5148426" y="3323057"/>
            <a:ext cx="111404" cy="15393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100" dirty="0"/>
              <a:t>0</a:t>
            </a:r>
          </a:p>
        </p:txBody>
      </p:sp>
      <p:sp>
        <p:nvSpPr>
          <p:cNvPr id="65" name="Rectángulo: esquinas redondeadas 64">
            <a:extLst>
              <a:ext uri="{FF2B5EF4-FFF2-40B4-BE49-F238E27FC236}">
                <a16:creationId xmlns:a16="http://schemas.microsoft.com/office/drawing/2014/main" id="{C2C890FC-F582-404D-BEC5-B0154B4D2231}"/>
              </a:ext>
            </a:extLst>
          </p:cNvPr>
          <p:cNvSpPr/>
          <p:nvPr/>
        </p:nvSpPr>
        <p:spPr>
          <a:xfrm>
            <a:off x="3400256" y="3780231"/>
            <a:ext cx="1336786" cy="21104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900" dirty="0"/>
              <a:t>00000001 (1 = ICMP)</a:t>
            </a:r>
          </a:p>
        </p:txBody>
      </p:sp>
      <p:sp>
        <p:nvSpPr>
          <p:cNvPr id="66" name="Rectángulo: esquinas redondeadas 65">
            <a:extLst>
              <a:ext uri="{FF2B5EF4-FFF2-40B4-BE49-F238E27FC236}">
                <a16:creationId xmlns:a16="http://schemas.microsoft.com/office/drawing/2014/main" id="{CB56EFA0-BB38-4BC8-A473-8465C05519D6}"/>
              </a:ext>
            </a:extLst>
          </p:cNvPr>
          <p:cNvSpPr/>
          <p:nvPr/>
        </p:nvSpPr>
        <p:spPr>
          <a:xfrm>
            <a:off x="2049806" y="3780231"/>
            <a:ext cx="1308617" cy="21104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1" dirty="0"/>
              <a:t>01000000 (64s)</a:t>
            </a:r>
          </a:p>
        </p:txBody>
      </p:sp>
      <p:sp>
        <p:nvSpPr>
          <p:cNvPr id="67" name="Rectángulo: esquinas redondeadas 66">
            <a:extLst>
              <a:ext uri="{FF2B5EF4-FFF2-40B4-BE49-F238E27FC236}">
                <a16:creationId xmlns:a16="http://schemas.microsoft.com/office/drawing/2014/main" id="{086E0848-E199-4115-B0D1-00F7DE59E74D}"/>
              </a:ext>
            </a:extLst>
          </p:cNvPr>
          <p:cNvSpPr/>
          <p:nvPr/>
        </p:nvSpPr>
        <p:spPr>
          <a:xfrm>
            <a:off x="4772715" y="3780231"/>
            <a:ext cx="2900789" cy="21104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1" dirty="0"/>
              <a:t>654374567456</a:t>
            </a:r>
          </a:p>
        </p:txBody>
      </p:sp>
      <p:sp>
        <p:nvSpPr>
          <p:cNvPr id="68" name="Rectángulo: esquinas redondeadas 67">
            <a:extLst>
              <a:ext uri="{FF2B5EF4-FFF2-40B4-BE49-F238E27FC236}">
                <a16:creationId xmlns:a16="http://schemas.microsoft.com/office/drawing/2014/main" id="{57724597-902D-4D14-8256-03D8368F925C}"/>
              </a:ext>
            </a:extLst>
          </p:cNvPr>
          <p:cNvSpPr/>
          <p:nvPr/>
        </p:nvSpPr>
        <p:spPr>
          <a:xfrm>
            <a:off x="2033519" y="6391669"/>
            <a:ext cx="861518" cy="21104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1" dirty="0"/>
              <a:t>LAN-1</a:t>
            </a:r>
          </a:p>
        </p:txBody>
      </p:sp>
      <p:sp>
        <p:nvSpPr>
          <p:cNvPr id="69" name="Rectángulo: esquinas redondeadas 68">
            <a:extLst>
              <a:ext uri="{FF2B5EF4-FFF2-40B4-BE49-F238E27FC236}">
                <a16:creationId xmlns:a16="http://schemas.microsoft.com/office/drawing/2014/main" id="{E0555747-FB8A-40F9-BEAF-5D009E041D02}"/>
              </a:ext>
            </a:extLst>
          </p:cNvPr>
          <p:cNvSpPr/>
          <p:nvPr/>
        </p:nvSpPr>
        <p:spPr>
          <a:xfrm>
            <a:off x="3962257" y="6399717"/>
            <a:ext cx="1132126" cy="21104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1" dirty="0"/>
              <a:t>100 Full</a:t>
            </a:r>
          </a:p>
        </p:txBody>
      </p:sp>
      <p:sp>
        <p:nvSpPr>
          <p:cNvPr id="70" name="Rectángulo: esquinas redondeadas 69">
            <a:extLst>
              <a:ext uri="{FF2B5EF4-FFF2-40B4-BE49-F238E27FC236}">
                <a16:creationId xmlns:a16="http://schemas.microsoft.com/office/drawing/2014/main" id="{C6CBF2BE-82B5-40DC-971D-5999A9471FAE}"/>
              </a:ext>
            </a:extLst>
          </p:cNvPr>
          <p:cNvSpPr/>
          <p:nvPr/>
        </p:nvSpPr>
        <p:spPr>
          <a:xfrm>
            <a:off x="2943683" y="6391669"/>
            <a:ext cx="988884" cy="21104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MX" sz="1001" dirty="0"/>
          </a:p>
        </p:txBody>
      </p:sp>
      <p:sp>
        <p:nvSpPr>
          <p:cNvPr id="71" name="Rectángulo: esquinas redondeadas 70">
            <a:extLst>
              <a:ext uri="{FF2B5EF4-FFF2-40B4-BE49-F238E27FC236}">
                <a16:creationId xmlns:a16="http://schemas.microsoft.com/office/drawing/2014/main" id="{3F58479E-A34E-44DA-83F4-C5D1F6D004D5}"/>
              </a:ext>
            </a:extLst>
          </p:cNvPr>
          <p:cNvSpPr/>
          <p:nvPr/>
        </p:nvSpPr>
        <p:spPr>
          <a:xfrm>
            <a:off x="5122276" y="6391669"/>
            <a:ext cx="2526972" cy="21104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MX" sz="700" dirty="0"/>
          </a:p>
          <a:p>
            <a:pPr algn="ctr"/>
            <a:r>
              <a:rPr lang="es-MX" sz="700" dirty="0"/>
              <a:t>[Data App] </a:t>
            </a:r>
            <a:r>
              <a:rPr lang="es-MX" sz="700" dirty="0">
                <a:sym typeface="Wingdings" panose="05000000000000000000" pitchFamily="2" charset="2"/>
              </a:rPr>
              <a:t> [</a:t>
            </a:r>
            <a:r>
              <a:rPr lang="es-MX" sz="700" dirty="0"/>
              <a:t>Data L4] </a:t>
            </a:r>
            <a:r>
              <a:rPr lang="es-MX" sz="700" dirty="0">
                <a:sym typeface="Wingdings" panose="05000000000000000000" pitchFamily="2" charset="2"/>
              </a:rPr>
              <a:t> [Data L3]  [Data L2]  [Data L1]</a:t>
            </a:r>
            <a:endParaRPr lang="es-MX" sz="700" dirty="0"/>
          </a:p>
          <a:p>
            <a:pPr algn="ctr"/>
            <a:endParaRPr lang="es-MX" sz="700" dirty="0"/>
          </a:p>
        </p:txBody>
      </p:sp>
      <p:sp>
        <p:nvSpPr>
          <p:cNvPr id="72" name="Rectángulo: esquinas redondeadas 71">
            <a:extLst>
              <a:ext uri="{FF2B5EF4-FFF2-40B4-BE49-F238E27FC236}">
                <a16:creationId xmlns:a16="http://schemas.microsoft.com/office/drawing/2014/main" id="{C587C101-16FC-4CE5-B655-74F4D7203FFD}"/>
              </a:ext>
            </a:extLst>
          </p:cNvPr>
          <p:cNvSpPr/>
          <p:nvPr/>
        </p:nvSpPr>
        <p:spPr>
          <a:xfrm>
            <a:off x="334715" y="872431"/>
            <a:ext cx="705273" cy="17934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900" dirty="0"/>
              <a:t>Layer OSI</a:t>
            </a:r>
          </a:p>
        </p:txBody>
      </p:sp>
      <p:sp>
        <p:nvSpPr>
          <p:cNvPr id="73" name="Rectángulo: esquinas redondeadas 72">
            <a:extLst>
              <a:ext uri="{FF2B5EF4-FFF2-40B4-BE49-F238E27FC236}">
                <a16:creationId xmlns:a16="http://schemas.microsoft.com/office/drawing/2014/main" id="{CCB3C601-1BF5-4B6D-87FB-B57A01AA6612}"/>
              </a:ext>
            </a:extLst>
          </p:cNvPr>
          <p:cNvSpPr/>
          <p:nvPr/>
        </p:nvSpPr>
        <p:spPr>
          <a:xfrm>
            <a:off x="334715" y="1094528"/>
            <a:ext cx="705273" cy="69108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1" dirty="0"/>
              <a:t>5,6 &amp; 7</a:t>
            </a:r>
          </a:p>
        </p:txBody>
      </p:sp>
      <p:sp>
        <p:nvSpPr>
          <p:cNvPr id="74" name="Rectángulo: esquinas redondeadas 73">
            <a:extLst>
              <a:ext uri="{FF2B5EF4-FFF2-40B4-BE49-F238E27FC236}">
                <a16:creationId xmlns:a16="http://schemas.microsoft.com/office/drawing/2014/main" id="{6E57BDE1-CEC8-4053-B84B-75C6212BDF2D}"/>
              </a:ext>
            </a:extLst>
          </p:cNvPr>
          <p:cNvSpPr/>
          <p:nvPr/>
        </p:nvSpPr>
        <p:spPr>
          <a:xfrm>
            <a:off x="334715" y="2046391"/>
            <a:ext cx="705273" cy="21104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1" dirty="0"/>
              <a:t>4</a:t>
            </a:r>
          </a:p>
        </p:txBody>
      </p:sp>
      <p:sp>
        <p:nvSpPr>
          <p:cNvPr id="75" name="Rectángulo: esquinas redondeadas 74">
            <a:extLst>
              <a:ext uri="{FF2B5EF4-FFF2-40B4-BE49-F238E27FC236}">
                <a16:creationId xmlns:a16="http://schemas.microsoft.com/office/drawing/2014/main" id="{EC3200CE-EF35-4BDC-860B-8F88D386A8B3}"/>
              </a:ext>
            </a:extLst>
          </p:cNvPr>
          <p:cNvSpPr/>
          <p:nvPr/>
        </p:nvSpPr>
        <p:spPr>
          <a:xfrm>
            <a:off x="334717" y="2547655"/>
            <a:ext cx="703669" cy="21104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1" dirty="0"/>
              <a:t>3</a:t>
            </a:r>
          </a:p>
        </p:txBody>
      </p:sp>
      <p:sp>
        <p:nvSpPr>
          <p:cNvPr id="76" name="Rectángulo: esquinas redondeadas 75">
            <a:extLst>
              <a:ext uri="{FF2B5EF4-FFF2-40B4-BE49-F238E27FC236}">
                <a16:creationId xmlns:a16="http://schemas.microsoft.com/office/drawing/2014/main" id="{61984F54-81B0-486C-B70C-B039AD977D8A}"/>
              </a:ext>
            </a:extLst>
          </p:cNvPr>
          <p:cNvSpPr/>
          <p:nvPr/>
        </p:nvSpPr>
        <p:spPr>
          <a:xfrm>
            <a:off x="334717" y="5608941"/>
            <a:ext cx="703669" cy="21104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1" dirty="0"/>
              <a:t>2</a:t>
            </a:r>
          </a:p>
        </p:txBody>
      </p:sp>
      <p:sp>
        <p:nvSpPr>
          <p:cNvPr id="77" name="Rectángulo: esquinas redondeadas 76">
            <a:extLst>
              <a:ext uri="{FF2B5EF4-FFF2-40B4-BE49-F238E27FC236}">
                <a16:creationId xmlns:a16="http://schemas.microsoft.com/office/drawing/2014/main" id="{6BD842FF-5A55-4969-A809-CB84C5C733A6}"/>
              </a:ext>
            </a:extLst>
          </p:cNvPr>
          <p:cNvSpPr/>
          <p:nvPr/>
        </p:nvSpPr>
        <p:spPr>
          <a:xfrm>
            <a:off x="334717" y="6111693"/>
            <a:ext cx="703669" cy="21104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1" dirty="0"/>
              <a:t>1</a:t>
            </a:r>
          </a:p>
        </p:txBody>
      </p:sp>
      <p:sp>
        <p:nvSpPr>
          <p:cNvPr id="79" name="Rectángulo: esquinas redondeadas 78">
            <a:extLst>
              <a:ext uri="{FF2B5EF4-FFF2-40B4-BE49-F238E27FC236}">
                <a16:creationId xmlns:a16="http://schemas.microsoft.com/office/drawing/2014/main" id="{CC78BAA3-7E7A-4AC2-97CA-B038B3334A19}"/>
              </a:ext>
            </a:extLst>
          </p:cNvPr>
          <p:cNvSpPr/>
          <p:nvPr/>
        </p:nvSpPr>
        <p:spPr>
          <a:xfrm>
            <a:off x="603529" y="21258"/>
            <a:ext cx="11145079" cy="4903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1" dirty="0"/>
              <a:t>Llegamos a RTALCA.</a:t>
            </a:r>
          </a:p>
        </p:txBody>
      </p:sp>
      <p:sp>
        <p:nvSpPr>
          <p:cNvPr id="80" name="CuadroTexto 79">
            <a:extLst>
              <a:ext uri="{FF2B5EF4-FFF2-40B4-BE49-F238E27FC236}">
                <a16:creationId xmlns:a16="http://schemas.microsoft.com/office/drawing/2014/main" id="{01EA9E5E-ACD7-4572-9227-42AA42EEDAD4}"/>
              </a:ext>
            </a:extLst>
          </p:cNvPr>
          <p:cNvSpPr txBox="1"/>
          <p:nvPr/>
        </p:nvSpPr>
        <p:spPr>
          <a:xfrm>
            <a:off x="7704069" y="739814"/>
            <a:ext cx="1847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MX" dirty="0"/>
          </a:p>
          <a:p>
            <a:endParaRPr lang="es-MX" dirty="0"/>
          </a:p>
          <a:p>
            <a:endParaRPr lang="es-MX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8F7268AF-A4F8-477E-B61B-3436022ED3ED}"/>
              </a:ext>
            </a:extLst>
          </p:cNvPr>
          <p:cNvSpPr txBox="1"/>
          <p:nvPr/>
        </p:nvSpPr>
        <p:spPr>
          <a:xfrm>
            <a:off x="7834842" y="874963"/>
            <a:ext cx="393883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El paquete es procesado en el RLINARES</a:t>
            </a:r>
          </a:p>
          <a:p>
            <a:r>
              <a:rPr lang="es-MX" dirty="0"/>
              <a:t>Revisa su tabla de rutas de escoge ruta</a:t>
            </a:r>
          </a:p>
          <a:p>
            <a:r>
              <a:rPr lang="es-MX" dirty="0"/>
              <a:t>Según tabla</a:t>
            </a:r>
          </a:p>
          <a:p>
            <a:r>
              <a:rPr lang="es-MX" dirty="0"/>
              <a:t>Por ruta defecto se va al RINTERNET</a:t>
            </a:r>
          </a:p>
          <a:p>
            <a:endParaRPr lang="es-MX" dirty="0"/>
          </a:p>
        </p:txBody>
      </p:sp>
      <p:graphicFrame>
        <p:nvGraphicFramePr>
          <p:cNvPr id="83" name="Tabla 12">
            <a:extLst>
              <a:ext uri="{FF2B5EF4-FFF2-40B4-BE49-F238E27FC236}">
                <a16:creationId xmlns:a16="http://schemas.microsoft.com/office/drawing/2014/main" id="{8736C70D-BF97-4FDC-AF68-9083D97ADE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8145166"/>
              </p:ext>
            </p:extLst>
          </p:nvPr>
        </p:nvGraphicFramePr>
        <p:xfrm>
          <a:off x="8074514" y="3128426"/>
          <a:ext cx="4094879" cy="36474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2343">
                  <a:extLst>
                    <a:ext uri="{9D8B030D-6E8A-4147-A177-3AD203B41FA5}">
                      <a16:colId xmlns:a16="http://schemas.microsoft.com/office/drawing/2014/main" val="261875791"/>
                    </a:ext>
                  </a:extLst>
                </a:gridCol>
                <a:gridCol w="517999">
                  <a:extLst>
                    <a:ext uri="{9D8B030D-6E8A-4147-A177-3AD203B41FA5}">
                      <a16:colId xmlns:a16="http://schemas.microsoft.com/office/drawing/2014/main" val="3015491753"/>
                    </a:ext>
                  </a:extLst>
                </a:gridCol>
                <a:gridCol w="608416">
                  <a:extLst>
                    <a:ext uri="{9D8B030D-6E8A-4147-A177-3AD203B41FA5}">
                      <a16:colId xmlns:a16="http://schemas.microsoft.com/office/drawing/2014/main" val="3684072523"/>
                    </a:ext>
                  </a:extLst>
                </a:gridCol>
                <a:gridCol w="942376">
                  <a:extLst>
                    <a:ext uri="{9D8B030D-6E8A-4147-A177-3AD203B41FA5}">
                      <a16:colId xmlns:a16="http://schemas.microsoft.com/office/drawing/2014/main" val="3292366120"/>
                    </a:ext>
                  </a:extLst>
                </a:gridCol>
                <a:gridCol w="1063745">
                  <a:extLst>
                    <a:ext uri="{9D8B030D-6E8A-4147-A177-3AD203B41FA5}">
                      <a16:colId xmlns:a16="http://schemas.microsoft.com/office/drawing/2014/main" val="3871988963"/>
                    </a:ext>
                  </a:extLst>
                </a:gridCol>
              </a:tblGrid>
              <a:tr h="416562">
                <a:tc>
                  <a:txBody>
                    <a:bodyPr/>
                    <a:lstStyle/>
                    <a:p>
                      <a:pPr algn="ctr"/>
                      <a:r>
                        <a:rPr lang="es-MX" sz="1100" dirty="0"/>
                        <a:t>Red Destino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 dirty="0"/>
                        <a:t>MASK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 dirty="0"/>
                        <a:t>Interfaz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 dirty="0"/>
                        <a:t>Próximo Salto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 dirty="0"/>
                        <a:t>Métrica</a:t>
                      </a:r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1602464725"/>
                  </a:ext>
                </a:extLst>
              </a:tr>
              <a:tr h="416562">
                <a:tc>
                  <a:txBody>
                    <a:bodyPr/>
                    <a:lstStyle/>
                    <a:p>
                      <a:pPr algn="ctr"/>
                      <a:r>
                        <a:rPr lang="es-MX" sz="1100" dirty="0"/>
                        <a:t>192.168.10.0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 dirty="0"/>
                        <a:t>24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 dirty="0"/>
                        <a:t>w0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 dirty="0"/>
                        <a:t>10.10.1.1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 dirty="0"/>
                        <a:t>1</a:t>
                      </a:r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2430992219"/>
                  </a:ext>
                </a:extLst>
              </a:tr>
              <a:tr h="416562">
                <a:tc>
                  <a:txBody>
                    <a:bodyPr/>
                    <a:lstStyle/>
                    <a:p>
                      <a:pPr algn="ctr"/>
                      <a:r>
                        <a:rPr lang="es-MX" sz="1100" dirty="0"/>
                        <a:t>192.168.11.0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24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 dirty="0"/>
                        <a:t>w0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dirty="0"/>
                        <a:t>10.10.2.1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 dirty="0"/>
                        <a:t>1</a:t>
                      </a:r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3612634960"/>
                  </a:ext>
                </a:extLst>
              </a:tr>
              <a:tr h="41656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dirty="0"/>
                        <a:t>192.168.12.0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24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 dirty="0"/>
                        <a:t>e0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dirty="0"/>
                        <a:t>Directo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 dirty="0"/>
                        <a:t>0</a:t>
                      </a:r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3837366180"/>
                  </a:ext>
                </a:extLst>
              </a:tr>
              <a:tr h="41656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dirty="0"/>
                        <a:t>192.168.13.0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24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 dirty="0"/>
                        <a:t>w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 dirty="0"/>
                        <a:t>10.10.1.1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 dirty="0"/>
                        <a:t>3</a:t>
                      </a:r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2439830571"/>
                  </a:ext>
                </a:extLst>
              </a:tr>
              <a:tr h="25400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dirty="0"/>
                        <a:t>10.0.1.0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24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marL="0" marR="0" lvl="0" indent="0" algn="ctr" defTabSz="91441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dirty="0"/>
                        <a:t>w0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dirty="0"/>
                        <a:t>10.10.1.1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 dirty="0"/>
                        <a:t>2</a:t>
                      </a:r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1668586177"/>
                  </a:ext>
                </a:extLst>
              </a:tr>
              <a:tr h="25400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dirty="0"/>
                        <a:t>10.0.2.0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24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marL="0" marR="0" lvl="0" indent="0" algn="ctr" defTabSz="91441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dirty="0"/>
                        <a:t>w0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dirty="0"/>
                        <a:t>10.10.1.1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 dirty="0"/>
                        <a:t>2</a:t>
                      </a:r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248106712"/>
                  </a:ext>
                </a:extLst>
              </a:tr>
              <a:tr h="25400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dirty="0"/>
                        <a:t>10.10.1.0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24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marL="0" marR="0" lvl="0" indent="0" algn="ctr" defTabSz="91441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dirty="0"/>
                        <a:t>w0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dirty="0"/>
                        <a:t>Directa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 dirty="0"/>
                        <a:t>0</a:t>
                      </a:r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1719094977"/>
                  </a:ext>
                </a:extLst>
              </a:tr>
              <a:tr h="25400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dirty="0"/>
                        <a:t>10.10.2.0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24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marL="0" marR="0" lvl="0" indent="0" algn="ctr" defTabSz="91441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dirty="0"/>
                        <a:t>w0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dirty="0"/>
                        <a:t>Directa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 dirty="0"/>
                        <a:t>0</a:t>
                      </a:r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1325492729"/>
                  </a:ext>
                </a:extLst>
              </a:tr>
              <a:tr h="25400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dirty="0"/>
                        <a:t>10.10.3.0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24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 dirty="0"/>
                        <a:t>w0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dirty="0"/>
                        <a:t>Directo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 dirty="0"/>
                        <a:t>0</a:t>
                      </a:r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1307004736"/>
                  </a:ext>
                </a:extLst>
              </a:tr>
              <a:tr h="25400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dirty="0">
                          <a:highlight>
                            <a:srgbClr val="FFFF00"/>
                          </a:highlight>
                        </a:rPr>
                        <a:t>0.0.0.0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 dirty="0">
                          <a:highlight>
                            <a:srgbClr val="FFFF00"/>
                          </a:highlight>
                        </a:rPr>
                        <a:t>0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 dirty="0">
                          <a:highlight>
                            <a:srgbClr val="FFFF00"/>
                          </a:highlight>
                        </a:rPr>
                        <a:t>e0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dirty="0">
                          <a:highlight>
                            <a:srgbClr val="FFFF00"/>
                          </a:highlight>
                        </a:rPr>
                        <a:t>192.168.12.2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 dirty="0">
                          <a:highlight>
                            <a:srgbClr val="FFFF00"/>
                          </a:highlight>
                        </a:rPr>
                        <a:t>1</a:t>
                      </a:r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2631229708"/>
                  </a:ext>
                </a:extLst>
              </a:tr>
            </a:tbl>
          </a:graphicData>
        </a:graphic>
      </p:graphicFrame>
      <p:sp>
        <p:nvSpPr>
          <p:cNvPr id="84" name="CuadroTexto 83">
            <a:extLst>
              <a:ext uri="{FF2B5EF4-FFF2-40B4-BE49-F238E27FC236}">
                <a16:creationId xmlns:a16="http://schemas.microsoft.com/office/drawing/2014/main" id="{6777787B-1C3B-4DBB-B7FC-43760E9F4692}"/>
              </a:ext>
            </a:extLst>
          </p:cNvPr>
          <p:cNvSpPr txBox="1"/>
          <p:nvPr/>
        </p:nvSpPr>
        <p:spPr>
          <a:xfrm>
            <a:off x="8732930" y="2759094"/>
            <a:ext cx="3049516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801" dirty="0"/>
              <a:t>Tabla de rutas Router Linares</a:t>
            </a:r>
          </a:p>
        </p:txBody>
      </p:sp>
    </p:spTree>
    <p:extLst>
      <p:ext uri="{BB962C8B-B14F-4D97-AF65-F5344CB8AC3E}">
        <p14:creationId xmlns:p14="http://schemas.microsoft.com/office/powerpoint/2010/main" val="26176240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4B2D9829-79F7-4165-AEC1-7D7BADD066E0}"/>
              </a:ext>
            </a:extLst>
          </p:cNvPr>
          <p:cNvSpPr/>
          <p:nvPr/>
        </p:nvSpPr>
        <p:spPr>
          <a:xfrm>
            <a:off x="1084789" y="877811"/>
            <a:ext cx="901687" cy="1739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900" dirty="0"/>
              <a:t>Layer TCP/IP</a:t>
            </a:r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5304D420-3B00-404E-B883-41C0CD3AEDC4}"/>
              </a:ext>
            </a:extLst>
          </p:cNvPr>
          <p:cNvSpPr/>
          <p:nvPr/>
        </p:nvSpPr>
        <p:spPr>
          <a:xfrm>
            <a:off x="1084789" y="1099908"/>
            <a:ext cx="901687" cy="691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1" dirty="0"/>
              <a:t>App</a:t>
            </a: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CC795F98-B106-42B6-B1E2-90C3E5D346CF}"/>
              </a:ext>
            </a:extLst>
          </p:cNvPr>
          <p:cNvSpPr/>
          <p:nvPr/>
        </p:nvSpPr>
        <p:spPr>
          <a:xfrm>
            <a:off x="1084789" y="2051771"/>
            <a:ext cx="901687" cy="2110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1" dirty="0"/>
              <a:t>Transporte</a:t>
            </a: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80EB01E2-3E33-4909-9167-64D5DF7965EC}"/>
              </a:ext>
            </a:extLst>
          </p:cNvPr>
          <p:cNvSpPr/>
          <p:nvPr/>
        </p:nvSpPr>
        <p:spPr>
          <a:xfrm>
            <a:off x="2061278" y="877811"/>
            <a:ext cx="657787" cy="1739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1" dirty="0"/>
              <a:t>Evento</a:t>
            </a:r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421FB47D-600C-4CDA-88DA-031C1B9C7E61}"/>
              </a:ext>
            </a:extLst>
          </p:cNvPr>
          <p:cNvSpPr/>
          <p:nvPr/>
        </p:nvSpPr>
        <p:spPr>
          <a:xfrm>
            <a:off x="2061277" y="1115709"/>
            <a:ext cx="2838347" cy="69108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1" dirty="0"/>
              <a:t>ICMP tipo 8 = Echo </a:t>
            </a:r>
            <a:r>
              <a:rPr lang="es-MX" sz="1001" dirty="0" err="1"/>
              <a:t>Request</a:t>
            </a:r>
            <a:endParaRPr lang="es-MX" sz="1001" dirty="0"/>
          </a:p>
          <a:p>
            <a:pPr algn="ctr"/>
            <a:r>
              <a:rPr lang="es-MX" sz="1001" dirty="0"/>
              <a:t>Código: Solicitud de echo</a:t>
            </a:r>
          </a:p>
          <a:p>
            <a:pPr algn="ctr"/>
            <a:r>
              <a:rPr lang="es-MX" sz="1001" dirty="0" err="1"/>
              <a:t>Checksum</a:t>
            </a:r>
            <a:endParaRPr lang="es-MX" sz="1001" dirty="0"/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8EBF3440-0DDE-4512-A21F-D82CED0985BA}"/>
              </a:ext>
            </a:extLst>
          </p:cNvPr>
          <p:cNvSpPr/>
          <p:nvPr/>
        </p:nvSpPr>
        <p:spPr>
          <a:xfrm>
            <a:off x="2061279" y="2051771"/>
            <a:ext cx="901685" cy="21104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1" dirty="0"/>
              <a:t>Source Port</a:t>
            </a:r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B8121D7E-6EE4-4D56-B3DE-FFD9FEE82644}"/>
              </a:ext>
            </a:extLst>
          </p:cNvPr>
          <p:cNvSpPr/>
          <p:nvPr/>
        </p:nvSpPr>
        <p:spPr>
          <a:xfrm>
            <a:off x="4974428" y="1115709"/>
            <a:ext cx="2694718" cy="69108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1" dirty="0" err="1"/>
              <a:t>a,b,c,d</a:t>
            </a:r>
            <a:r>
              <a:rPr lang="es-MX" sz="1001" dirty="0"/>
              <a:t>….hasta la letra 32 (32 bytes)</a:t>
            </a:r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FED5D331-1A07-4133-920D-A70B9B6A497B}"/>
              </a:ext>
            </a:extLst>
          </p:cNvPr>
          <p:cNvSpPr/>
          <p:nvPr/>
        </p:nvSpPr>
        <p:spPr>
          <a:xfrm>
            <a:off x="2753990" y="872433"/>
            <a:ext cx="4915154" cy="18946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1" dirty="0"/>
              <a:t>Ping 8.8.8.8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9C0BC7D5-8A29-4ECA-8EB5-49CD85DAA817}"/>
              </a:ext>
            </a:extLst>
          </p:cNvPr>
          <p:cNvSpPr txBox="1"/>
          <p:nvPr/>
        </p:nvSpPr>
        <p:spPr>
          <a:xfrm>
            <a:off x="2874525" y="1059629"/>
            <a:ext cx="1200970" cy="2463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1" dirty="0" err="1"/>
              <a:t>Header</a:t>
            </a:r>
            <a:r>
              <a:rPr lang="es-MX" sz="1001" dirty="0"/>
              <a:t> App = ICMP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121117AF-CAD4-4049-B847-E52CE22D4A75}"/>
              </a:ext>
            </a:extLst>
          </p:cNvPr>
          <p:cNvSpPr txBox="1"/>
          <p:nvPr/>
        </p:nvSpPr>
        <p:spPr>
          <a:xfrm>
            <a:off x="5789498" y="1061895"/>
            <a:ext cx="665567" cy="2463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1" dirty="0"/>
              <a:t>Data App</a:t>
            </a:r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3A2BF2F5-87FB-41E4-A7C1-15A097271866}"/>
              </a:ext>
            </a:extLst>
          </p:cNvPr>
          <p:cNvSpPr/>
          <p:nvPr/>
        </p:nvSpPr>
        <p:spPr>
          <a:xfrm>
            <a:off x="2996923" y="2051771"/>
            <a:ext cx="901685" cy="21104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1" dirty="0"/>
              <a:t>Destin. Port</a:t>
            </a:r>
          </a:p>
        </p:txBody>
      </p:sp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3AE55B53-D58B-459F-8E23-2EDC0711EA23}"/>
              </a:ext>
            </a:extLst>
          </p:cNvPr>
          <p:cNvSpPr/>
          <p:nvPr/>
        </p:nvSpPr>
        <p:spPr>
          <a:xfrm>
            <a:off x="3932570" y="2041653"/>
            <a:ext cx="933097" cy="21104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1" dirty="0"/>
              <a:t>SEQ Number</a:t>
            </a:r>
          </a:p>
        </p:txBody>
      </p:sp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1B85C114-1393-4D6B-9EA6-19B148FC5C91}"/>
              </a:ext>
            </a:extLst>
          </p:cNvPr>
          <p:cNvSpPr/>
          <p:nvPr/>
        </p:nvSpPr>
        <p:spPr>
          <a:xfrm>
            <a:off x="4899626" y="2039613"/>
            <a:ext cx="935644" cy="21104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1" dirty="0"/>
              <a:t>ACK Number</a:t>
            </a:r>
          </a:p>
        </p:txBody>
      </p:sp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72B7648D-A1F5-47B2-AEEB-75237F998E0A}"/>
              </a:ext>
            </a:extLst>
          </p:cNvPr>
          <p:cNvSpPr/>
          <p:nvPr/>
        </p:nvSpPr>
        <p:spPr>
          <a:xfrm>
            <a:off x="5869229" y="2039613"/>
            <a:ext cx="886652" cy="21104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1" dirty="0"/>
              <a:t>Control Bits</a:t>
            </a:r>
          </a:p>
        </p:txBody>
      </p:sp>
      <p:sp>
        <p:nvSpPr>
          <p:cNvPr id="18" name="Rectángulo: esquinas redondeadas 17">
            <a:extLst>
              <a:ext uri="{FF2B5EF4-FFF2-40B4-BE49-F238E27FC236}">
                <a16:creationId xmlns:a16="http://schemas.microsoft.com/office/drawing/2014/main" id="{F5672BF2-F495-4FD6-81A4-A3C9F4A96FF3}"/>
              </a:ext>
            </a:extLst>
          </p:cNvPr>
          <p:cNvSpPr/>
          <p:nvPr/>
        </p:nvSpPr>
        <p:spPr>
          <a:xfrm>
            <a:off x="6789841" y="2040416"/>
            <a:ext cx="886652" cy="21104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1" dirty="0"/>
              <a:t>Data L4</a:t>
            </a:r>
          </a:p>
        </p:txBody>
      </p:sp>
      <p:sp>
        <p:nvSpPr>
          <p:cNvPr id="19" name="Cerrar llave 18">
            <a:extLst>
              <a:ext uri="{FF2B5EF4-FFF2-40B4-BE49-F238E27FC236}">
                <a16:creationId xmlns:a16="http://schemas.microsoft.com/office/drawing/2014/main" id="{A3E204D8-9DA1-426D-B192-B54E7ED92C6D}"/>
              </a:ext>
            </a:extLst>
          </p:cNvPr>
          <p:cNvSpPr/>
          <p:nvPr/>
        </p:nvSpPr>
        <p:spPr>
          <a:xfrm rot="5400000">
            <a:off x="4738962" y="-954738"/>
            <a:ext cx="228409" cy="5631956"/>
          </a:xfrm>
          <a:prstGeom prst="rightBrace">
            <a:avLst>
              <a:gd name="adj1" fmla="val 107535"/>
              <a:gd name="adj2" fmla="val 7941"/>
            </a:avLst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 sz="1801"/>
          </a:p>
        </p:txBody>
      </p:sp>
      <p:sp>
        <p:nvSpPr>
          <p:cNvPr id="20" name="Rectángulo: esquinas redondeadas 19">
            <a:extLst>
              <a:ext uri="{FF2B5EF4-FFF2-40B4-BE49-F238E27FC236}">
                <a16:creationId xmlns:a16="http://schemas.microsoft.com/office/drawing/2014/main" id="{B395BDE8-FE7C-450A-8BE1-AAD9B5E06F3B}"/>
              </a:ext>
            </a:extLst>
          </p:cNvPr>
          <p:cNvSpPr/>
          <p:nvPr/>
        </p:nvSpPr>
        <p:spPr>
          <a:xfrm>
            <a:off x="2052792" y="2553035"/>
            <a:ext cx="673621" cy="21104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1" dirty="0"/>
              <a:t>Versión</a:t>
            </a:r>
          </a:p>
        </p:txBody>
      </p:sp>
      <p:sp>
        <p:nvSpPr>
          <p:cNvPr id="21" name="Rectángulo: esquinas redondeadas 20">
            <a:extLst>
              <a:ext uri="{FF2B5EF4-FFF2-40B4-BE49-F238E27FC236}">
                <a16:creationId xmlns:a16="http://schemas.microsoft.com/office/drawing/2014/main" id="{17E3D09B-5D96-4F87-BE54-AF2829CBE1C5}"/>
              </a:ext>
            </a:extLst>
          </p:cNvPr>
          <p:cNvSpPr/>
          <p:nvPr/>
        </p:nvSpPr>
        <p:spPr>
          <a:xfrm>
            <a:off x="2761340" y="2551854"/>
            <a:ext cx="490103" cy="21104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1" dirty="0"/>
              <a:t>IHL</a:t>
            </a:r>
          </a:p>
        </p:txBody>
      </p:sp>
      <p:sp>
        <p:nvSpPr>
          <p:cNvPr id="22" name="Rectángulo: esquinas redondeadas 21">
            <a:extLst>
              <a:ext uri="{FF2B5EF4-FFF2-40B4-BE49-F238E27FC236}">
                <a16:creationId xmlns:a16="http://schemas.microsoft.com/office/drawing/2014/main" id="{CB95DAF3-8A19-4A70-AC8F-9525A8C89FDC}"/>
              </a:ext>
            </a:extLst>
          </p:cNvPr>
          <p:cNvSpPr/>
          <p:nvPr/>
        </p:nvSpPr>
        <p:spPr>
          <a:xfrm>
            <a:off x="3278447" y="2553035"/>
            <a:ext cx="1461582" cy="21104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1" dirty="0"/>
              <a:t>Servicios Diferenciados</a:t>
            </a:r>
          </a:p>
        </p:txBody>
      </p:sp>
      <p:sp>
        <p:nvSpPr>
          <p:cNvPr id="23" name="Rectángulo: esquinas redondeadas 22">
            <a:extLst>
              <a:ext uri="{FF2B5EF4-FFF2-40B4-BE49-F238E27FC236}">
                <a16:creationId xmlns:a16="http://schemas.microsoft.com/office/drawing/2014/main" id="{184394B7-A793-426C-A696-07AD92412172}"/>
              </a:ext>
            </a:extLst>
          </p:cNvPr>
          <p:cNvSpPr/>
          <p:nvPr/>
        </p:nvSpPr>
        <p:spPr>
          <a:xfrm>
            <a:off x="4775702" y="2558030"/>
            <a:ext cx="2900789" cy="21104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1" dirty="0"/>
              <a:t>Total Lencht</a:t>
            </a:r>
          </a:p>
        </p:txBody>
      </p:sp>
      <p:sp>
        <p:nvSpPr>
          <p:cNvPr id="24" name="Rectángulo: esquinas redondeadas 23">
            <a:extLst>
              <a:ext uri="{FF2B5EF4-FFF2-40B4-BE49-F238E27FC236}">
                <a16:creationId xmlns:a16="http://schemas.microsoft.com/office/drawing/2014/main" id="{3898F8A4-D619-4367-972E-D4B1F1E2B0E4}"/>
              </a:ext>
            </a:extLst>
          </p:cNvPr>
          <p:cNvSpPr/>
          <p:nvPr/>
        </p:nvSpPr>
        <p:spPr>
          <a:xfrm>
            <a:off x="2052794" y="3050827"/>
            <a:ext cx="2695159" cy="21104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1" dirty="0"/>
              <a:t>Identificación</a:t>
            </a:r>
          </a:p>
        </p:txBody>
      </p:sp>
      <p:sp>
        <p:nvSpPr>
          <p:cNvPr id="25" name="Rectángulo: esquinas redondeadas 24">
            <a:extLst>
              <a:ext uri="{FF2B5EF4-FFF2-40B4-BE49-F238E27FC236}">
                <a16:creationId xmlns:a16="http://schemas.microsoft.com/office/drawing/2014/main" id="{9775B8CC-E4D6-4736-9937-097C4516C484}"/>
              </a:ext>
            </a:extLst>
          </p:cNvPr>
          <p:cNvSpPr/>
          <p:nvPr/>
        </p:nvSpPr>
        <p:spPr>
          <a:xfrm>
            <a:off x="4775702" y="3050827"/>
            <a:ext cx="534148" cy="21104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1" dirty="0"/>
              <a:t>Flags</a:t>
            </a:r>
          </a:p>
        </p:txBody>
      </p:sp>
      <p:sp>
        <p:nvSpPr>
          <p:cNvPr id="26" name="Rectángulo: esquinas redondeadas 25">
            <a:extLst>
              <a:ext uri="{FF2B5EF4-FFF2-40B4-BE49-F238E27FC236}">
                <a16:creationId xmlns:a16="http://schemas.microsoft.com/office/drawing/2014/main" id="{841B5323-5412-4583-A134-ECD65CEB5C30}"/>
              </a:ext>
            </a:extLst>
          </p:cNvPr>
          <p:cNvSpPr/>
          <p:nvPr/>
        </p:nvSpPr>
        <p:spPr>
          <a:xfrm>
            <a:off x="1083187" y="2553035"/>
            <a:ext cx="901687" cy="2110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1" dirty="0"/>
              <a:t>Red</a:t>
            </a:r>
          </a:p>
        </p:txBody>
      </p:sp>
      <p:sp>
        <p:nvSpPr>
          <p:cNvPr id="27" name="Rectángulo: esquinas redondeadas 26">
            <a:extLst>
              <a:ext uri="{FF2B5EF4-FFF2-40B4-BE49-F238E27FC236}">
                <a16:creationId xmlns:a16="http://schemas.microsoft.com/office/drawing/2014/main" id="{2785BCCC-C5A8-4031-A1E1-7C080ADE5723}"/>
              </a:ext>
            </a:extLst>
          </p:cNvPr>
          <p:cNvSpPr/>
          <p:nvPr/>
        </p:nvSpPr>
        <p:spPr>
          <a:xfrm>
            <a:off x="5337601" y="3050827"/>
            <a:ext cx="2346242" cy="21104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1" dirty="0"/>
              <a:t>Fragment Offset</a:t>
            </a:r>
          </a:p>
        </p:txBody>
      </p:sp>
      <p:sp>
        <p:nvSpPr>
          <p:cNvPr id="28" name="Rectángulo: esquinas redondeadas 27">
            <a:extLst>
              <a:ext uri="{FF2B5EF4-FFF2-40B4-BE49-F238E27FC236}">
                <a16:creationId xmlns:a16="http://schemas.microsoft.com/office/drawing/2014/main" id="{7D74E8A9-90D7-4E2F-BAD2-2F8CA52143DB}"/>
              </a:ext>
            </a:extLst>
          </p:cNvPr>
          <p:cNvSpPr/>
          <p:nvPr/>
        </p:nvSpPr>
        <p:spPr>
          <a:xfrm>
            <a:off x="3403243" y="3533342"/>
            <a:ext cx="1336786" cy="21104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1" dirty="0"/>
              <a:t>Protocolo</a:t>
            </a:r>
          </a:p>
        </p:txBody>
      </p:sp>
      <p:sp>
        <p:nvSpPr>
          <p:cNvPr id="29" name="Rectángulo: esquinas redondeadas 28">
            <a:extLst>
              <a:ext uri="{FF2B5EF4-FFF2-40B4-BE49-F238E27FC236}">
                <a16:creationId xmlns:a16="http://schemas.microsoft.com/office/drawing/2014/main" id="{6CBB7CA4-6B1F-463E-BDB4-9A6B863751B5}"/>
              </a:ext>
            </a:extLst>
          </p:cNvPr>
          <p:cNvSpPr/>
          <p:nvPr/>
        </p:nvSpPr>
        <p:spPr>
          <a:xfrm>
            <a:off x="2052792" y="3533342"/>
            <a:ext cx="1308617" cy="21104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1" dirty="0"/>
              <a:t>TTL</a:t>
            </a:r>
          </a:p>
        </p:txBody>
      </p:sp>
      <p:sp>
        <p:nvSpPr>
          <p:cNvPr id="30" name="Rectángulo: esquinas redondeadas 29">
            <a:extLst>
              <a:ext uri="{FF2B5EF4-FFF2-40B4-BE49-F238E27FC236}">
                <a16:creationId xmlns:a16="http://schemas.microsoft.com/office/drawing/2014/main" id="{80559531-8C37-428F-914A-E87ECF106ADF}"/>
              </a:ext>
            </a:extLst>
          </p:cNvPr>
          <p:cNvSpPr/>
          <p:nvPr/>
        </p:nvSpPr>
        <p:spPr>
          <a:xfrm>
            <a:off x="4775702" y="3533342"/>
            <a:ext cx="2900789" cy="21104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1" dirty="0"/>
              <a:t>Header Checksum</a:t>
            </a:r>
          </a:p>
        </p:txBody>
      </p:sp>
      <p:sp>
        <p:nvSpPr>
          <p:cNvPr id="31" name="Rectángulo: esquinas redondeadas 30">
            <a:extLst>
              <a:ext uri="{FF2B5EF4-FFF2-40B4-BE49-F238E27FC236}">
                <a16:creationId xmlns:a16="http://schemas.microsoft.com/office/drawing/2014/main" id="{40D6CFD4-56DC-477E-A3BA-8073F42E14E2}"/>
              </a:ext>
            </a:extLst>
          </p:cNvPr>
          <p:cNvSpPr/>
          <p:nvPr/>
        </p:nvSpPr>
        <p:spPr>
          <a:xfrm>
            <a:off x="2044534" y="4038437"/>
            <a:ext cx="5631956" cy="21104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1" dirty="0"/>
              <a:t>Source IP Address</a:t>
            </a:r>
          </a:p>
        </p:txBody>
      </p:sp>
      <p:sp>
        <p:nvSpPr>
          <p:cNvPr id="32" name="Rectángulo: esquinas redondeadas 31">
            <a:extLst>
              <a:ext uri="{FF2B5EF4-FFF2-40B4-BE49-F238E27FC236}">
                <a16:creationId xmlns:a16="http://schemas.microsoft.com/office/drawing/2014/main" id="{39F964D7-535E-462D-B963-89DD6F6CF257}"/>
              </a:ext>
            </a:extLst>
          </p:cNvPr>
          <p:cNvSpPr/>
          <p:nvPr/>
        </p:nvSpPr>
        <p:spPr>
          <a:xfrm>
            <a:off x="2044534" y="4541742"/>
            <a:ext cx="5631956" cy="21104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1" dirty="0"/>
              <a:t>Destination IP Address</a:t>
            </a:r>
          </a:p>
        </p:txBody>
      </p:sp>
      <p:sp>
        <p:nvSpPr>
          <p:cNvPr id="33" name="Rectángulo: esquinas redondeadas 32">
            <a:extLst>
              <a:ext uri="{FF2B5EF4-FFF2-40B4-BE49-F238E27FC236}">
                <a16:creationId xmlns:a16="http://schemas.microsoft.com/office/drawing/2014/main" id="{879EB7C0-D504-4031-996F-B26642D22357}"/>
              </a:ext>
            </a:extLst>
          </p:cNvPr>
          <p:cNvSpPr/>
          <p:nvPr/>
        </p:nvSpPr>
        <p:spPr>
          <a:xfrm>
            <a:off x="2052792" y="2801762"/>
            <a:ext cx="673621" cy="21104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1" dirty="0"/>
              <a:t>4</a:t>
            </a:r>
          </a:p>
        </p:txBody>
      </p:sp>
      <p:sp>
        <p:nvSpPr>
          <p:cNvPr id="34" name="Rectángulo: esquinas redondeadas 33">
            <a:extLst>
              <a:ext uri="{FF2B5EF4-FFF2-40B4-BE49-F238E27FC236}">
                <a16:creationId xmlns:a16="http://schemas.microsoft.com/office/drawing/2014/main" id="{D4EC5997-FB98-4679-BF5C-6A979C7E7D25}"/>
              </a:ext>
            </a:extLst>
          </p:cNvPr>
          <p:cNvSpPr/>
          <p:nvPr/>
        </p:nvSpPr>
        <p:spPr>
          <a:xfrm>
            <a:off x="2761340" y="2800581"/>
            <a:ext cx="490103" cy="21104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1" dirty="0"/>
              <a:t>5</a:t>
            </a:r>
          </a:p>
        </p:txBody>
      </p:sp>
      <p:sp>
        <p:nvSpPr>
          <p:cNvPr id="35" name="Rectángulo: esquinas redondeadas 34">
            <a:extLst>
              <a:ext uri="{FF2B5EF4-FFF2-40B4-BE49-F238E27FC236}">
                <a16:creationId xmlns:a16="http://schemas.microsoft.com/office/drawing/2014/main" id="{B468D098-59D8-457B-A882-65DAC3E33427}"/>
              </a:ext>
            </a:extLst>
          </p:cNvPr>
          <p:cNvSpPr/>
          <p:nvPr/>
        </p:nvSpPr>
        <p:spPr>
          <a:xfrm>
            <a:off x="3278447" y="2801762"/>
            <a:ext cx="1461582" cy="21104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1" dirty="0"/>
              <a:t>00000000</a:t>
            </a:r>
          </a:p>
        </p:txBody>
      </p:sp>
      <p:sp>
        <p:nvSpPr>
          <p:cNvPr id="36" name="Rectángulo: esquinas redondeadas 35">
            <a:extLst>
              <a:ext uri="{FF2B5EF4-FFF2-40B4-BE49-F238E27FC236}">
                <a16:creationId xmlns:a16="http://schemas.microsoft.com/office/drawing/2014/main" id="{680A7B8F-1779-4CA5-AA17-63A33AAB759F}"/>
              </a:ext>
            </a:extLst>
          </p:cNvPr>
          <p:cNvSpPr/>
          <p:nvPr/>
        </p:nvSpPr>
        <p:spPr>
          <a:xfrm>
            <a:off x="4775700" y="2806757"/>
            <a:ext cx="2900789" cy="21104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1" dirty="0"/>
              <a:t>32 Bytes + 5 x 4 Bytes = 52 Bytes</a:t>
            </a:r>
          </a:p>
        </p:txBody>
      </p:sp>
      <p:sp>
        <p:nvSpPr>
          <p:cNvPr id="37" name="Rectángulo: esquinas redondeadas 36">
            <a:extLst>
              <a:ext uri="{FF2B5EF4-FFF2-40B4-BE49-F238E27FC236}">
                <a16:creationId xmlns:a16="http://schemas.microsoft.com/office/drawing/2014/main" id="{25AC92EA-81B4-4F65-9528-99A3980D334F}"/>
              </a:ext>
            </a:extLst>
          </p:cNvPr>
          <p:cNvSpPr/>
          <p:nvPr/>
        </p:nvSpPr>
        <p:spPr>
          <a:xfrm>
            <a:off x="2049806" y="3292869"/>
            <a:ext cx="2695159" cy="21104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1" dirty="0"/>
              <a:t>0000000000000000000000000</a:t>
            </a:r>
          </a:p>
        </p:txBody>
      </p:sp>
      <p:sp>
        <p:nvSpPr>
          <p:cNvPr id="38" name="Rectángulo: esquinas redondeadas 37">
            <a:extLst>
              <a:ext uri="{FF2B5EF4-FFF2-40B4-BE49-F238E27FC236}">
                <a16:creationId xmlns:a16="http://schemas.microsoft.com/office/drawing/2014/main" id="{941787F9-F41A-4727-9BE2-5CABA53AD308}"/>
              </a:ext>
            </a:extLst>
          </p:cNvPr>
          <p:cNvSpPr/>
          <p:nvPr/>
        </p:nvSpPr>
        <p:spPr>
          <a:xfrm>
            <a:off x="4772713" y="3292869"/>
            <a:ext cx="534148" cy="21104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MX" sz="1001" dirty="0"/>
          </a:p>
        </p:txBody>
      </p:sp>
      <p:sp>
        <p:nvSpPr>
          <p:cNvPr id="39" name="Rectángulo: esquinas redondeadas 38">
            <a:extLst>
              <a:ext uri="{FF2B5EF4-FFF2-40B4-BE49-F238E27FC236}">
                <a16:creationId xmlns:a16="http://schemas.microsoft.com/office/drawing/2014/main" id="{3F2D5A2A-05E0-4F80-8159-BC2240FCF06B}"/>
              </a:ext>
            </a:extLst>
          </p:cNvPr>
          <p:cNvSpPr/>
          <p:nvPr/>
        </p:nvSpPr>
        <p:spPr>
          <a:xfrm>
            <a:off x="5334613" y="3292869"/>
            <a:ext cx="2346242" cy="21104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1" dirty="0"/>
              <a:t>000000000000000000000000000</a:t>
            </a:r>
          </a:p>
        </p:txBody>
      </p:sp>
      <p:sp>
        <p:nvSpPr>
          <p:cNvPr id="40" name="Rectángulo: esquinas redondeadas 39">
            <a:extLst>
              <a:ext uri="{FF2B5EF4-FFF2-40B4-BE49-F238E27FC236}">
                <a16:creationId xmlns:a16="http://schemas.microsoft.com/office/drawing/2014/main" id="{A9020EF8-999F-4E6A-AA1D-5B26DD782A8C}"/>
              </a:ext>
            </a:extLst>
          </p:cNvPr>
          <p:cNvSpPr/>
          <p:nvPr/>
        </p:nvSpPr>
        <p:spPr>
          <a:xfrm>
            <a:off x="2061277" y="2305696"/>
            <a:ext cx="901685" cy="21104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MX" sz="1001" dirty="0"/>
          </a:p>
        </p:txBody>
      </p:sp>
      <p:sp>
        <p:nvSpPr>
          <p:cNvPr id="41" name="Rectángulo: esquinas redondeadas 40">
            <a:extLst>
              <a:ext uri="{FF2B5EF4-FFF2-40B4-BE49-F238E27FC236}">
                <a16:creationId xmlns:a16="http://schemas.microsoft.com/office/drawing/2014/main" id="{5FE0AC52-00CC-47E6-B3EB-6FF2E93C493F}"/>
              </a:ext>
            </a:extLst>
          </p:cNvPr>
          <p:cNvSpPr/>
          <p:nvPr/>
        </p:nvSpPr>
        <p:spPr>
          <a:xfrm>
            <a:off x="2996922" y="2305696"/>
            <a:ext cx="901685" cy="21104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MX" sz="1001" dirty="0"/>
          </a:p>
        </p:txBody>
      </p:sp>
      <p:sp>
        <p:nvSpPr>
          <p:cNvPr id="42" name="Rectángulo: esquinas redondeadas 41">
            <a:extLst>
              <a:ext uri="{FF2B5EF4-FFF2-40B4-BE49-F238E27FC236}">
                <a16:creationId xmlns:a16="http://schemas.microsoft.com/office/drawing/2014/main" id="{E1A010C6-7B5A-4FDE-B5AE-1CA464FE0A9D}"/>
              </a:ext>
            </a:extLst>
          </p:cNvPr>
          <p:cNvSpPr/>
          <p:nvPr/>
        </p:nvSpPr>
        <p:spPr>
          <a:xfrm>
            <a:off x="3932568" y="2295581"/>
            <a:ext cx="933097" cy="21104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MX" sz="1001" dirty="0"/>
          </a:p>
        </p:txBody>
      </p:sp>
      <p:sp>
        <p:nvSpPr>
          <p:cNvPr id="43" name="Rectángulo: esquinas redondeadas 42">
            <a:extLst>
              <a:ext uri="{FF2B5EF4-FFF2-40B4-BE49-F238E27FC236}">
                <a16:creationId xmlns:a16="http://schemas.microsoft.com/office/drawing/2014/main" id="{D9880B67-D01E-42D8-8CCF-AE423DBB61BE}"/>
              </a:ext>
            </a:extLst>
          </p:cNvPr>
          <p:cNvSpPr/>
          <p:nvPr/>
        </p:nvSpPr>
        <p:spPr>
          <a:xfrm>
            <a:off x="4899624" y="2293538"/>
            <a:ext cx="935644" cy="21104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MX" sz="1001" dirty="0"/>
          </a:p>
        </p:txBody>
      </p:sp>
      <p:sp>
        <p:nvSpPr>
          <p:cNvPr id="44" name="Rectángulo: esquinas redondeadas 43">
            <a:extLst>
              <a:ext uri="{FF2B5EF4-FFF2-40B4-BE49-F238E27FC236}">
                <a16:creationId xmlns:a16="http://schemas.microsoft.com/office/drawing/2014/main" id="{1D8F1C31-A881-4543-AFED-125EC90F6408}"/>
              </a:ext>
            </a:extLst>
          </p:cNvPr>
          <p:cNvSpPr/>
          <p:nvPr/>
        </p:nvSpPr>
        <p:spPr>
          <a:xfrm>
            <a:off x="5869227" y="2293538"/>
            <a:ext cx="886652" cy="21104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MX" sz="1001" dirty="0"/>
          </a:p>
        </p:txBody>
      </p:sp>
      <p:sp>
        <p:nvSpPr>
          <p:cNvPr id="45" name="Rectángulo: esquinas redondeadas 44">
            <a:extLst>
              <a:ext uri="{FF2B5EF4-FFF2-40B4-BE49-F238E27FC236}">
                <a16:creationId xmlns:a16="http://schemas.microsoft.com/office/drawing/2014/main" id="{5668974A-9DE1-4531-B9FE-96252A938D3A}"/>
              </a:ext>
            </a:extLst>
          </p:cNvPr>
          <p:cNvSpPr/>
          <p:nvPr/>
        </p:nvSpPr>
        <p:spPr>
          <a:xfrm>
            <a:off x="6789839" y="2294343"/>
            <a:ext cx="886652" cy="21104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1" dirty="0"/>
              <a:t>Data App</a:t>
            </a:r>
          </a:p>
        </p:txBody>
      </p:sp>
      <p:sp>
        <p:nvSpPr>
          <p:cNvPr id="46" name="Rectángulo: esquinas redondeadas 45">
            <a:extLst>
              <a:ext uri="{FF2B5EF4-FFF2-40B4-BE49-F238E27FC236}">
                <a16:creationId xmlns:a16="http://schemas.microsoft.com/office/drawing/2014/main" id="{0BD6B977-3DB3-419C-8419-C0BE897B106C}"/>
              </a:ext>
            </a:extLst>
          </p:cNvPr>
          <p:cNvSpPr/>
          <p:nvPr/>
        </p:nvSpPr>
        <p:spPr>
          <a:xfrm>
            <a:off x="2037187" y="4300887"/>
            <a:ext cx="5631956" cy="211042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400">
                <a:solidFill>
                  <a:schemeClr val="bg1"/>
                </a:solidFill>
              </a:rPr>
              <a:t>192.168.10.10</a:t>
            </a:r>
            <a:endParaRPr lang="es-MX" sz="1400" dirty="0">
              <a:solidFill>
                <a:schemeClr val="bg1"/>
              </a:solidFill>
            </a:endParaRPr>
          </a:p>
        </p:txBody>
      </p:sp>
      <p:sp>
        <p:nvSpPr>
          <p:cNvPr id="47" name="Rectángulo: esquinas redondeadas 46">
            <a:extLst>
              <a:ext uri="{FF2B5EF4-FFF2-40B4-BE49-F238E27FC236}">
                <a16:creationId xmlns:a16="http://schemas.microsoft.com/office/drawing/2014/main" id="{80BD81DA-62B0-46BA-93C8-9E762A8825F5}"/>
              </a:ext>
            </a:extLst>
          </p:cNvPr>
          <p:cNvSpPr/>
          <p:nvPr/>
        </p:nvSpPr>
        <p:spPr>
          <a:xfrm>
            <a:off x="2041004" y="4794334"/>
            <a:ext cx="5631956" cy="21104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8.8.8.8</a:t>
            </a:r>
            <a:r>
              <a:rPr lang="es-CL" sz="100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es-MX" sz="100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8" name="Rectángulo: esquinas redondeadas 47">
            <a:extLst>
              <a:ext uri="{FF2B5EF4-FFF2-40B4-BE49-F238E27FC236}">
                <a16:creationId xmlns:a16="http://schemas.microsoft.com/office/drawing/2014/main" id="{86A234A4-8DBB-44B8-9D59-50005C4EAB96}"/>
              </a:ext>
            </a:extLst>
          </p:cNvPr>
          <p:cNvSpPr/>
          <p:nvPr/>
        </p:nvSpPr>
        <p:spPr>
          <a:xfrm>
            <a:off x="2035788" y="5049509"/>
            <a:ext cx="5631956" cy="525671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1" dirty="0"/>
              <a:t>[Data App] </a:t>
            </a:r>
            <a:r>
              <a:rPr lang="es-MX" sz="1001" dirty="0">
                <a:sym typeface="Wingdings" panose="05000000000000000000" pitchFamily="2" charset="2"/>
              </a:rPr>
              <a:t> [Data L3]</a:t>
            </a:r>
            <a:endParaRPr lang="es-MX" sz="1001" dirty="0"/>
          </a:p>
        </p:txBody>
      </p:sp>
      <p:sp>
        <p:nvSpPr>
          <p:cNvPr id="50" name="Rectángulo: esquinas redondeadas 49">
            <a:extLst>
              <a:ext uri="{FF2B5EF4-FFF2-40B4-BE49-F238E27FC236}">
                <a16:creationId xmlns:a16="http://schemas.microsoft.com/office/drawing/2014/main" id="{403A276A-EA60-449A-9AFB-8647964D4CE5}"/>
              </a:ext>
            </a:extLst>
          </p:cNvPr>
          <p:cNvSpPr/>
          <p:nvPr/>
        </p:nvSpPr>
        <p:spPr>
          <a:xfrm>
            <a:off x="1083187" y="5614320"/>
            <a:ext cx="901687" cy="2110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1" dirty="0"/>
              <a:t>Acceso</a:t>
            </a:r>
          </a:p>
        </p:txBody>
      </p:sp>
      <p:sp>
        <p:nvSpPr>
          <p:cNvPr id="51" name="Rectángulo: esquinas redondeadas 50">
            <a:extLst>
              <a:ext uri="{FF2B5EF4-FFF2-40B4-BE49-F238E27FC236}">
                <a16:creationId xmlns:a16="http://schemas.microsoft.com/office/drawing/2014/main" id="{66828FD4-18A1-4BCE-B24D-144F3E290936}"/>
              </a:ext>
            </a:extLst>
          </p:cNvPr>
          <p:cNvSpPr/>
          <p:nvPr/>
        </p:nvSpPr>
        <p:spPr>
          <a:xfrm>
            <a:off x="2035789" y="5618311"/>
            <a:ext cx="1528196" cy="21104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1" dirty="0"/>
              <a:t>Source MAC</a:t>
            </a:r>
          </a:p>
        </p:txBody>
      </p:sp>
      <p:sp>
        <p:nvSpPr>
          <p:cNvPr id="52" name="Rectángulo: esquinas redondeadas 51">
            <a:extLst>
              <a:ext uri="{FF2B5EF4-FFF2-40B4-BE49-F238E27FC236}">
                <a16:creationId xmlns:a16="http://schemas.microsoft.com/office/drawing/2014/main" id="{63839E94-789F-4322-864C-AE90A83385D3}"/>
              </a:ext>
            </a:extLst>
          </p:cNvPr>
          <p:cNvSpPr/>
          <p:nvPr/>
        </p:nvSpPr>
        <p:spPr>
          <a:xfrm>
            <a:off x="5150625" y="5618311"/>
            <a:ext cx="2498626" cy="21104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1" dirty="0"/>
              <a:t>Data L2</a:t>
            </a:r>
          </a:p>
        </p:txBody>
      </p:sp>
      <p:sp>
        <p:nvSpPr>
          <p:cNvPr id="53" name="Rectángulo: esquinas redondeadas 52">
            <a:extLst>
              <a:ext uri="{FF2B5EF4-FFF2-40B4-BE49-F238E27FC236}">
                <a16:creationId xmlns:a16="http://schemas.microsoft.com/office/drawing/2014/main" id="{E3B0DC8F-347E-4827-BD41-1446A6289434}"/>
              </a:ext>
            </a:extLst>
          </p:cNvPr>
          <p:cNvSpPr/>
          <p:nvPr/>
        </p:nvSpPr>
        <p:spPr>
          <a:xfrm>
            <a:off x="3594084" y="5618311"/>
            <a:ext cx="1528196" cy="21104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1" dirty="0"/>
              <a:t>Destination MAC</a:t>
            </a:r>
          </a:p>
        </p:txBody>
      </p:sp>
      <p:sp>
        <p:nvSpPr>
          <p:cNvPr id="54" name="Rectángulo: esquinas redondeadas 53">
            <a:extLst>
              <a:ext uri="{FF2B5EF4-FFF2-40B4-BE49-F238E27FC236}">
                <a16:creationId xmlns:a16="http://schemas.microsoft.com/office/drawing/2014/main" id="{FEC4E08A-2DED-4BDD-BA08-E2C748B2D2FE}"/>
              </a:ext>
            </a:extLst>
          </p:cNvPr>
          <p:cNvSpPr/>
          <p:nvPr/>
        </p:nvSpPr>
        <p:spPr>
          <a:xfrm>
            <a:off x="2038057" y="5874644"/>
            <a:ext cx="1528196" cy="21104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1" dirty="0"/>
              <a:t>MAC_PC1</a:t>
            </a:r>
          </a:p>
        </p:txBody>
      </p:sp>
      <p:sp>
        <p:nvSpPr>
          <p:cNvPr id="55" name="Rectángulo: esquinas redondeadas 54">
            <a:extLst>
              <a:ext uri="{FF2B5EF4-FFF2-40B4-BE49-F238E27FC236}">
                <a16:creationId xmlns:a16="http://schemas.microsoft.com/office/drawing/2014/main" id="{8AF90C6E-4513-4F55-834F-91719EFEE2D3}"/>
              </a:ext>
            </a:extLst>
          </p:cNvPr>
          <p:cNvSpPr/>
          <p:nvPr/>
        </p:nvSpPr>
        <p:spPr>
          <a:xfrm>
            <a:off x="5152895" y="5874644"/>
            <a:ext cx="2498626" cy="21104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800" dirty="0"/>
              <a:t>[Data App] </a:t>
            </a:r>
            <a:r>
              <a:rPr lang="es-MX" sz="800" dirty="0">
                <a:sym typeface="Wingdings" panose="05000000000000000000" pitchFamily="2" charset="2"/>
              </a:rPr>
              <a:t> [Data L3]  [Data L2]</a:t>
            </a:r>
            <a:endParaRPr lang="es-MX" sz="800" dirty="0"/>
          </a:p>
        </p:txBody>
      </p:sp>
      <p:sp>
        <p:nvSpPr>
          <p:cNvPr id="56" name="Rectángulo: esquinas redondeadas 55">
            <a:extLst>
              <a:ext uri="{FF2B5EF4-FFF2-40B4-BE49-F238E27FC236}">
                <a16:creationId xmlns:a16="http://schemas.microsoft.com/office/drawing/2014/main" id="{59C0934F-756D-40C5-9C6D-22986160788F}"/>
              </a:ext>
            </a:extLst>
          </p:cNvPr>
          <p:cNvSpPr/>
          <p:nvPr/>
        </p:nvSpPr>
        <p:spPr>
          <a:xfrm>
            <a:off x="3596352" y="5874644"/>
            <a:ext cx="1528196" cy="21104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defRPr/>
            </a:pPr>
            <a:r>
              <a:rPr lang="es-MX" sz="1001" dirty="0"/>
              <a:t>MAC_RINTERNET_E0</a:t>
            </a:r>
          </a:p>
        </p:txBody>
      </p:sp>
      <p:sp>
        <p:nvSpPr>
          <p:cNvPr id="57" name="Rectángulo: esquinas redondeadas 56">
            <a:extLst>
              <a:ext uri="{FF2B5EF4-FFF2-40B4-BE49-F238E27FC236}">
                <a16:creationId xmlns:a16="http://schemas.microsoft.com/office/drawing/2014/main" id="{E03B0F91-D616-481A-854E-60495E53604B}"/>
              </a:ext>
            </a:extLst>
          </p:cNvPr>
          <p:cNvSpPr/>
          <p:nvPr/>
        </p:nvSpPr>
        <p:spPr>
          <a:xfrm>
            <a:off x="1083187" y="6117070"/>
            <a:ext cx="901687" cy="2110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1" dirty="0"/>
              <a:t>Físico</a:t>
            </a:r>
          </a:p>
        </p:txBody>
      </p:sp>
      <p:sp>
        <p:nvSpPr>
          <p:cNvPr id="58" name="Rectángulo: esquinas redondeadas 57">
            <a:extLst>
              <a:ext uri="{FF2B5EF4-FFF2-40B4-BE49-F238E27FC236}">
                <a16:creationId xmlns:a16="http://schemas.microsoft.com/office/drawing/2014/main" id="{321F4A66-D47D-484C-894F-89982377B953}"/>
              </a:ext>
            </a:extLst>
          </p:cNvPr>
          <p:cNvSpPr/>
          <p:nvPr/>
        </p:nvSpPr>
        <p:spPr>
          <a:xfrm>
            <a:off x="2033519" y="6135335"/>
            <a:ext cx="861518" cy="21104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1" dirty="0"/>
              <a:t>Switch Port</a:t>
            </a:r>
          </a:p>
        </p:txBody>
      </p:sp>
      <p:sp>
        <p:nvSpPr>
          <p:cNvPr id="59" name="Rectángulo: esquinas redondeadas 58">
            <a:extLst>
              <a:ext uri="{FF2B5EF4-FFF2-40B4-BE49-F238E27FC236}">
                <a16:creationId xmlns:a16="http://schemas.microsoft.com/office/drawing/2014/main" id="{BE1FB9EB-60A6-4863-8E05-2EE703565A02}"/>
              </a:ext>
            </a:extLst>
          </p:cNvPr>
          <p:cNvSpPr/>
          <p:nvPr/>
        </p:nvSpPr>
        <p:spPr>
          <a:xfrm>
            <a:off x="3962257" y="6143383"/>
            <a:ext cx="1132126" cy="21104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1" dirty="0"/>
              <a:t>Speed / Duplex</a:t>
            </a:r>
          </a:p>
        </p:txBody>
      </p:sp>
      <p:sp>
        <p:nvSpPr>
          <p:cNvPr id="60" name="Rectángulo: esquinas redondeadas 59">
            <a:extLst>
              <a:ext uri="{FF2B5EF4-FFF2-40B4-BE49-F238E27FC236}">
                <a16:creationId xmlns:a16="http://schemas.microsoft.com/office/drawing/2014/main" id="{7F270D4C-99A8-4550-8FC3-F294C5CC4166}"/>
              </a:ext>
            </a:extLst>
          </p:cNvPr>
          <p:cNvSpPr/>
          <p:nvPr/>
        </p:nvSpPr>
        <p:spPr>
          <a:xfrm>
            <a:off x="2943683" y="6135335"/>
            <a:ext cx="988884" cy="21104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1" dirty="0"/>
              <a:t>Punto de Red</a:t>
            </a:r>
          </a:p>
        </p:txBody>
      </p:sp>
      <p:sp>
        <p:nvSpPr>
          <p:cNvPr id="61" name="Rectángulo: esquinas redondeadas 60">
            <a:extLst>
              <a:ext uri="{FF2B5EF4-FFF2-40B4-BE49-F238E27FC236}">
                <a16:creationId xmlns:a16="http://schemas.microsoft.com/office/drawing/2014/main" id="{E9C4688C-BA90-41C0-BD4D-A92E56CA7B53}"/>
              </a:ext>
            </a:extLst>
          </p:cNvPr>
          <p:cNvSpPr/>
          <p:nvPr/>
        </p:nvSpPr>
        <p:spPr>
          <a:xfrm>
            <a:off x="5122276" y="6135335"/>
            <a:ext cx="2526972" cy="21104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1" dirty="0"/>
              <a:t>Data</a:t>
            </a:r>
          </a:p>
        </p:txBody>
      </p:sp>
      <p:sp>
        <p:nvSpPr>
          <p:cNvPr id="62" name="Rectángulo: esquinas redondeadas 61">
            <a:extLst>
              <a:ext uri="{FF2B5EF4-FFF2-40B4-BE49-F238E27FC236}">
                <a16:creationId xmlns:a16="http://schemas.microsoft.com/office/drawing/2014/main" id="{2ACC4F34-1296-4196-BF38-D9DB97BD3B66}"/>
              </a:ext>
            </a:extLst>
          </p:cNvPr>
          <p:cNvSpPr/>
          <p:nvPr/>
        </p:nvSpPr>
        <p:spPr>
          <a:xfrm>
            <a:off x="4816748" y="3320821"/>
            <a:ext cx="111404" cy="15393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01" dirty="0"/>
              <a:t>0</a:t>
            </a:r>
          </a:p>
        </p:txBody>
      </p:sp>
      <p:sp>
        <p:nvSpPr>
          <p:cNvPr id="63" name="Rectángulo: esquinas redondeadas 62">
            <a:extLst>
              <a:ext uri="{FF2B5EF4-FFF2-40B4-BE49-F238E27FC236}">
                <a16:creationId xmlns:a16="http://schemas.microsoft.com/office/drawing/2014/main" id="{0F860DEE-3F31-4642-BC4A-300650FC52EE}"/>
              </a:ext>
            </a:extLst>
          </p:cNvPr>
          <p:cNvSpPr/>
          <p:nvPr/>
        </p:nvSpPr>
        <p:spPr>
          <a:xfrm>
            <a:off x="4982978" y="3325415"/>
            <a:ext cx="111404" cy="15393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100" dirty="0"/>
              <a:t>1</a:t>
            </a:r>
          </a:p>
        </p:txBody>
      </p:sp>
      <p:sp>
        <p:nvSpPr>
          <p:cNvPr id="64" name="Rectángulo: esquinas redondeadas 63">
            <a:extLst>
              <a:ext uri="{FF2B5EF4-FFF2-40B4-BE49-F238E27FC236}">
                <a16:creationId xmlns:a16="http://schemas.microsoft.com/office/drawing/2014/main" id="{3B82E12E-7DBC-4EA2-B405-E566BDF82C78}"/>
              </a:ext>
            </a:extLst>
          </p:cNvPr>
          <p:cNvSpPr/>
          <p:nvPr/>
        </p:nvSpPr>
        <p:spPr>
          <a:xfrm>
            <a:off x="5148426" y="3323057"/>
            <a:ext cx="111404" cy="15393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100" dirty="0"/>
              <a:t>0</a:t>
            </a:r>
          </a:p>
        </p:txBody>
      </p:sp>
      <p:sp>
        <p:nvSpPr>
          <p:cNvPr id="65" name="Rectángulo: esquinas redondeadas 64">
            <a:extLst>
              <a:ext uri="{FF2B5EF4-FFF2-40B4-BE49-F238E27FC236}">
                <a16:creationId xmlns:a16="http://schemas.microsoft.com/office/drawing/2014/main" id="{C2C890FC-F582-404D-BEC5-B0154B4D2231}"/>
              </a:ext>
            </a:extLst>
          </p:cNvPr>
          <p:cNvSpPr/>
          <p:nvPr/>
        </p:nvSpPr>
        <p:spPr>
          <a:xfrm>
            <a:off x="3400256" y="3780231"/>
            <a:ext cx="1336786" cy="21104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900" dirty="0"/>
              <a:t>00000001 (1 = ICMP)</a:t>
            </a:r>
          </a:p>
        </p:txBody>
      </p:sp>
      <p:sp>
        <p:nvSpPr>
          <p:cNvPr id="66" name="Rectángulo: esquinas redondeadas 65">
            <a:extLst>
              <a:ext uri="{FF2B5EF4-FFF2-40B4-BE49-F238E27FC236}">
                <a16:creationId xmlns:a16="http://schemas.microsoft.com/office/drawing/2014/main" id="{CB56EFA0-BB38-4BC8-A473-8465C05519D6}"/>
              </a:ext>
            </a:extLst>
          </p:cNvPr>
          <p:cNvSpPr/>
          <p:nvPr/>
        </p:nvSpPr>
        <p:spPr>
          <a:xfrm>
            <a:off x="2049806" y="3780231"/>
            <a:ext cx="1308617" cy="21104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1" dirty="0"/>
              <a:t>01000000 (64s)</a:t>
            </a:r>
          </a:p>
        </p:txBody>
      </p:sp>
      <p:sp>
        <p:nvSpPr>
          <p:cNvPr id="67" name="Rectángulo: esquinas redondeadas 66">
            <a:extLst>
              <a:ext uri="{FF2B5EF4-FFF2-40B4-BE49-F238E27FC236}">
                <a16:creationId xmlns:a16="http://schemas.microsoft.com/office/drawing/2014/main" id="{086E0848-E199-4115-B0D1-00F7DE59E74D}"/>
              </a:ext>
            </a:extLst>
          </p:cNvPr>
          <p:cNvSpPr/>
          <p:nvPr/>
        </p:nvSpPr>
        <p:spPr>
          <a:xfrm>
            <a:off x="4772715" y="3780231"/>
            <a:ext cx="2900789" cy="21104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1" dirty="0"/>
              <a:t>654374567456</a:t>
            </a:r>
          </a:p>
        </p:txBody>
      </p:sp>
      <p:sp>
        <p:nvSpPr>
          <p:cNvPr id="68" name="Rectángulo: esquinas redondeadas 67">
            <a:extLst>
              <a:ext uri="{FF2B5EF4-FFF2-40B4-BE49-F238E27FC236}">
                <a16:creationId xmlns:a16="http://schemas.microsoft.com/office/drawing/2014/main" id="{57724597-902D-4D14-8256-03D8368F925C}"/>
              </a:ext>
            </a:extLst>
          </p:cNvPr>
          <p:cNvSpPr/>
          <p:nvPr/>
        </p:nvSpPr>
        <p:spPr>
          <a:xfrm>
            <a:off x="2033519" y="6391669"/>
            <a:ext cx="861518" cy="21104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1" dirty="0"/>
              <a:t>LAN-1</a:t>
            </a:r>
          </a:p>
        </p:txBody>
      </p:sp>
      <p:sp>
        <p:nvSpPr>
          <p:cNvPr id="69" name="Rectángulo: esquinas redondeadas 68">
            <a:extLst>
              <a:ext uri="{FF2B5EF4-FFF2-40B4-BE49-F238E27FC236}">
                <a16:creationId xmlns:a16="http://schemas.microsoft.com/office/drawing/2014/main" id="{E0555747-FB8A-40F9-BEAF-5D009E041D02}"/>
              </a:ext>
            </a:extLst>
          </p:cNvPr>
          <p:cNvSpPr/>
          <p:nvPr/>
        </p:nvSpPr>
        <p:spPr>
          <a:xfrm>
            <a:off x="3962257" y="6399717"/>
            <a:ext cx="1132126" cy="21104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1" dirty="0"/>
              <a:t>100 Full</a:t>
            </a:r>
          </a:p>
        </p:txBody>
      </p:sp>
      <p:sp>
        <p:nvSpPr>
          <p:cNvPr id="70" name="Rectángulo: esquinas redondeadas 69">
            <a:extLst>
              <a:ext uri="{FF2B5EF4-FFF2-40B4-BE49-F238E27FC236}">
                <a16:creationId xmlns:a16="http://schemas.microsoft.com/office/drawing/2014/main" id="{C6CBF2BE-82B5-40DC-971D-5999A9471FAE}"/>
              </a:ext>
            </a:extLst>
          </p:cNvPr>
          <p:cNvSpPr/>
          <p:nvPr/>
        </p:nvSpPr>
        <p:spPr>
          <a:xfrm>
            <a:off x="2943683" y="6391669"/>
            <a:ext cx="988884" cy="21104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MX" sz="1001" dirty="0"/>
          </a:p>
        </p:txBody>
      </p:sp>
      <p:sp>
        <p:nvSpPr>
          <p:cNvPr id="71" name="Rectángulo: esquinas redondeadas 70">
            <a:extLst>
              <a:ext uri="{FF2B5EF4-FFF2-40B4-BE49-F238E27FC236}">
                <a16:creationId xmlns:a16="http://schemas.microsoft.com/office/drawing/2014/main" id="{3F58479E-A34E-44DA-83F4-C5D1F6D004D5}"/>
              </a:ext>
            </a:extLst>
          </p:cNvPr>
          <p:cNvSpPr/>
          <p:nvPr/>
        </p:nvSpPr>
        <p:spPr>
          <a:xfrm>
            <a:off x="5122276" y="6391669"/>
            <a:ext cx="2526972" cy="21104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MX" sz="700" dirty="0"/>
          </a:p>
          <a:p>
            <a:pPr algn="ctr"/>
            <a:r>
              <a:rPr lang="es-MX" sz="700" dirty="0"/>
              <a:t>[Data App] </a:t>
            </a:r>
            <a:r>
              <a:rPr lang="es-MX" sz="700" dirty="0">
                <a:sym typeface="Wingdings" panose="05000000000000000000" pitchFamily="2" charset="2"/>
              </a:rPr>
              <a:t> [</a:t>
            </a:r>
            <a:r>
              <a:rPr lang="es-MX" sz="700" dirty="0"/>
              <a:t>Data L4] </a:t>
            </a:r>
            <a:r>
              <a:rPr lang="es-MX" sz="700" dirty="0">
                <a:sym typeface="Wingdings" panose="05000000000000000000" pitchFamily="2" charset="2"/>
              </a:rPr>
              <a:t> [Data L3]  [Data L2]  [Data L1]</a:t>
            </a:r>
            <a:endParaRPr lang="es-MX" sz="700" dirty="0"/>
          </a:p>
          <a:p>
            <a:pPr algn="ctr"/>
            <a:endParaRPr lang="es-MX" sz="700" dirty="0"/>
          </a:p>
        </p:txBody>
      </p:sp>
      <p:sp>
        <p:nvSpPr>
          <p:cNvPr id="72" name="Rectángulo: esquinas redondeadas 71">
            <a:extLst>
              <a:ext uri="{FF2B5EF4-FFF2-40B4-BE49-F238E27FC236}">
                <a16:creationId xmlns:a16="http://schemas.microsoft.com/office/drawing/2014/main" id="{C587C101-16FC-4CE5-B655-74F4D7203FFD}"/>
              </a:ext>
            </a:extLst>
          </p:cNvPr>
          <p:cNvSpPr/>
          <p:nvPr/>
        </p:nvSpPr>
        <p:spPr>
          <a:xfrm>
            <a:off x="334715" y="872431"/>
            <a:ext cx="705273" cy="17934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900" dirty="0"/>
              <a:t>Layer OSI</a:t>
            </a:r>
          </a:p>
        </p:txBody>
      </p:sp>
      <p:sp>
        <p:nvSpPr>
          <p:cNvPr id="73" name="Rectángulo: esquinas redondeadas 72">
            <a:extLst>
              <a:ext uri="{FF2B5EF4-FFF2-40B4-BE49-F238E27FC236}">
                <a16:creationId xmlns:a16="http://schemas.microsoft.com/office/drawing/2014/main" id="{CCB3C601-1BF5-4B6D-87FB-B57A01AA6612}"/>
              </a:ext>
            </a:extLst>
          </p:cNvPr>
          <p:cNvSpPr/>
          <p:nvPr/>
        </p:nvSpPr>
        <p:spPr>
          <a:xfrm>
            <a:off x="334715" y="1094528"/>
            <a:ext cx="705273" cy="69108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1" dirty="0"/>
              <a:t>5,6 &amp; 7</a:t>
            </a:r>
          </a:p>
        </p:txBody>
      </p:sp>
      <p:sp>
        <p:nvSpPr>
          <p:cNvPr id="74" name="Rectángulo: esquinas redondeadas 73">
            <a:extLst>
              <a:ext uri="{FF2B5EF4-FFF2-40B4-BE49-F238E27FC236}">
                <a16:creationId xmlns:a16="http://schemas.microsoft.com/office/drawing/2014/main" id="{6E57BDE1-CEC8-4053-B84B-75C6212BDF2D}"/>
              </a:ext>
            </a:extLst>
          </p:cNvPr>
          <p:cNvSpPr/>
          <p:nvPr/>
        </p:nvSpPr>
        <p:spPr>
          <a:xfrm>
            <a:off x="334715" y="2046391"/>
            <a:ext cx="705273" cy="21104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1" dirty="0"/>
              <a:t>4</a:t>
            </a:r>
          </a:p>
        </p:txBody>
      </p:sp>
      <p:sp>
        <p:nvSpPr>
          <p:cNvPr id="75" name="Rectángulo: esquinas redondeadas 74">
            <a:extLst>
              <a:ext uri="{FF2B5EF4-FFF2-40B4-BE49-F238E27FC236}">
                <a16:creationId xmlns:a16="http://schemas.microsoft.com/office/drawing/2014/main" id="{EC3200CE-EF35-4BDC-860B-8F88D386A8B3}"/>
              </a:ext>
            </a:extLst>
          </p:cNvPr>
          <p:cNvSpPr/>
          <p:nvPr/>
        </p:nvSpPr>
        <p:spPr>
          <a:xfrm>
            <a:off x="334717" y="2547655"/>
            <a:ext cx="703669" cy="21104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1" dirty="0"/>
              <a:t>3</a:t>
            </a:r>
          </a:p>
        </p:txBody>
      </p:sp>
      <p:sp>
        <p:nvSpPr>
          <p:cNvPr id="76" name="Rectángulo: esquinas redondeadas 75">
            <a:extLst>
              <a:ext uri="{FF2B5EF4-FFF2-40B4-BE49-F238E27FC236}">
                <a16:creationId xmlns:a16="http://schemas.microsoft.com/office/drawing/2014/main" id="{61984F54-81B0-486C-B70C-B039AD977D8A}"/>
              </a:ext>
            </a:extLst>
          </p:cNvPr>
          <p:cNvSpPr/>
          <p:nvPr/>
        </p:nvSpPr>
        <p:spPr>
          <a:xfrm>
            <a:off x="334717" y="5608941"/>
            <a:ext cx="703669" cy="21104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1" dirty="0"/>
              <a:t>2</a:t>
            </a:r>
          </a:p>
        </p:txBody>
      </p:sp>
      <p:sp>
        <p:nvSpPr>
          <p:cNvPr id="77" name="Rectángulo: esquinas redondeadas 76">
            <a:extLst>
              <a:ext uri="{FF2B5EF4-FFF2-40B4-BE49-F238E27FC236}">
                <a16:creationId xmlns:a16="http://schemas.microsoft.com/office/drawing/2014/main" id="{6BD842FF-5A55-4969-A809-CB84C5C733A6}"/>
              </a:ext>
            </a:extLst>
          </p:cNvPr>
          <p:cNvSpPr/>
          <p:nvPr/>
        </p:nvSpPr>
        <p:spPr>
          <a:xfrm>
            <a:off x="334717" y="6111693"/>
            <a:ext cx="703669" cy="21104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1" dirty="0"/>
              <a:t>1</a:t>
            </a:r>
          </a:p>
        </p:txBody>
      </p:sp>
      <p:sp>
        <p:nvSpPr>
          <p:cNvPr id="79" name="Rectángulo: esquinas redondeadas 78">
            <a:extLst>
              <a:ext uri="{FF2B5EF4-FFF2-40B4-BE49-F238E27FC236}">
                <a16:creationId xmlns:a16="http://schemas.microsoft.com/office/drawing/2014/main" id="{CC78BAA3-7E7A-4AC2-97CA-B038B3334A19}"/>
              </a:ext>
            </a:extLst>
          </p:cNvPr>
          <p:cNvSpPr/>
          <p:nvPr/>
        </p:nvSpPr>
        <p:spPr>
          <a:xfrm>
            <a:off x="603529" y="21258"/>
            <a:ext cx="11145079" cy="4903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1" dirty="0"/>
              <a:t>Llegamos a RTALCA.</a:t>
            </a:r>
          </a:p>
        </p:txBody>
      </p:sp>
      <p:sp>
        <p:nvSpPr>
          <p:cNvPr id="80" name="CuadroTexto 79">
            <a:extLst>
              <a:ext uri="{FF2B5EF4-FFF2-40B4-BE49-F238E27FC236}">
                <a16:creationId xmlns:a16="http://schemas.microsoft.com/office/drawing/2014/main" id="{01EA9E5E-ACD7-4572-9227-42AA42EEDAD4}"/>
              </a:ext>
            </a:extLst>
          </p:cNvPr>
          <p:cNvSpPr txBox="1"/>
          <p:nvPr/>
        </p:nvSpPr>
        <p:spPr>
          <a:xfrm>
            <a:off x="7704069" y="739814"/>
            <a:ext cx="1847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MX" dirty="0"/>
          </a:p>
          <a:p>
            <a:endParaRPr lang="es-MX" dirty="0"/>
          </a:p>
          <a:p>
            <a:endParaRPr lang="es-MX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8F7268AF-A4F8-477E-B61B-3436022ED3ED}"/>
              </a:ext>
            </a:extLst>
          </p:cNvPr>
          <p:cNvSpPr txBox="1"/>
          <p:nvPr/>
        </p:nvSpPr>
        <p:spPr>
          <a:xfrm>
            <a:off x="7793338" y="650837"/>
            <a:ext cx="439883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Llega al RINTERNET, se revisa tabal de rutas y</a:t>
            </a:r>
          </a:p>
          <a:p>
            <a:r>
              <a:rPr lang="es-MX" dirty="0"/>
              <a:t>Se escoge ruta y trasmite, al Router siguiente</a:t>
            </a:r>
          </a:p>
          <a:p>
            <a:r>
              <a:rPr lang="es-MX" dirty="0"/>
              <a:t>Que ya es INTERNET de proveedor</a:t>
            </a:r>
          </a:p>
          <a:p>
            <a:endParaRPr lang="es-MX" dirty="0"/>
          </a:p>
        </p:txBody>
      </p:sp>
      <p:graphicFrame>
        <p:nvGraphicFramePr>
          <p:cNvPr id="81" name="Tabla 12">
            <a:extLst>
              <a:ext uri="{FF2B5EF4-FFF2-40B4-BE49-F238E27FC236}">
                <a16:creationId xmlns:a16="http://schemas.microsoft.com/office/drawing/2014/main" id="{57C6791A-E7DA-48E1-BD97-642AE247B3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9084721"/>
              </p:ext>
            </p:extLst>
          </p:nvPr>
        </p:nvGraphicFramePr>
        <p:xfrm>
          <a:off x="7714373" y="1990414"/>
          <a:ext cx="4399532" cy="47752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2343">
                  <a:extLst>
                    <a:ext uri="{9D8B030D-6E8A-4147-A177-3AD203B41FA5}">
                      <a16:colId xmlns:a16="http://schemas.microsoft.com/office/drawing/2014/main" val="261875791"/>
                    </a:ext>
                  </a:extLst>
                </a:gridCol>
                <a:gridCol w="536521">
                  <a:extLst>
                    <a:ext uri="{9D8B030D-6E8A-4147-A177-3AD203B41FA5}">
                      <a16:colId xmlns:a16="http://schemas.microsoft.com/office/drawing/2014/main" val="3015491753"/>
                    </a:ext>
                  </a:extLst>
                </a:gridCol>
                <a:gridCol w="630171">
                  <a:extLst>
                    <a:ext uri="{9D8B030D-6E8A-4147-A177-3AD203B41FA5}">
                      <a16:colId xmlns:a16="http://schemas.microsoft.com/office/drawing/2014/main" val="3684072523"/>
                    </a:ext>
                  </a:extLst>
                </a:gridCol>
                <a:gridCol w="1168717">
                  <a:extLst>
                    <a:ext uri="{9D8B030D-6E8A-4147-A177-3AD203B41FA5}">
                      <a16:colId xmlns:a16="http://schemas.microsoft.com/office/drawing/2014/main" val="3292366120"/>
                    </a:ext>
                  </a:extLst>
                </a:gridCol>
                <a:gridCol w="1101780">
                  <a:extLst>
                    <a:ext uri="{9D8B030D-6E8A-4147-A177-3AD203B41FA5}">
                      <a16:colId xmlns:a16="http://schemas.microsoft.com/office/drawing/2014/main" val="3871988963"/>
                    </a:ext>
                  </a:extLst>
                </a:gridCol>
              </a:tblGrid>
              <a:tr h="416562">
                <a:tc>
                  <a:txBody>
                    <a:bodyPr/>
                    <a:lstStyle/>
                    <a:p>
                      <a:pPr algn="ctr"/>
                      <a:r>
                        <a:rPr lang="es-MX" sz="1100" dirty="0"/>
                        <a:t>Red Destino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 dirty="0"/>
                        <a:t>MASK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 dirty="0"/>
                        <a:t>Interfaz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 dirty="0"/>
                        <a:t>Próximo Salto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 dirty="0"/>
                        <a:t>Métrica</a:t>
                      </a:r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1602464725"/>
                  </a:ext>
                </a:extLst>
              </a:tr>
              <a:tr h="416562">
                <a:tc>
                  <a:txBody>
                    <a:bodyPr/>
                    <a:lstStyle/>
                    <a:p>
                      <a:pPr algn="ctr"/>
                      <a:r>
                        <a:rPr lang="es-MX" sz="1100" dirty="0"/>
                        <a:t>192.168.10.0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 dirty="0"/>
                        <a:t>24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 dirty="0"/>
                        <a:t>E0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marL="0" marR="0" lvl="0" indent="0" algn="ctr" defTabSz="91441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dirty="0"/>
                        <a:t>192.168.12.1</a:t>
                      </a:r>
                    </a:p>
                    <a:p>
                      <a:pPr algn="ctr"/>
                      <a:endParaRPr lang="es-MX" sz="11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 dirty="0"/>
                        <a:t>2</a:t>
                      </a:r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2430992219"/>
                  </a:ext>
                </a:extLst>
              </a:tr>
              <a:tr h="416562">
                <a:tc>
                  <a:txBody>
                    <a:bodyPr/>
                    <a:lstStyle/>
                    <a:p>
                      <a:pPr algn="ctr"/>
                      <a:r>
                        <a:rPr lang="es-MX" sz="1100" dirty="0"/>
                        <a:t>192.168.11.0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24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 dirty="0"/>
                        <a:t>E0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dirty="0"/>
                        <a:t>192.168.12.1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 dirty="0"/>
                        <a:t>2</a:t>
                      </a:r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3612634960"/>
                  </a:ext>
                </a:extLst>
              </a:tr>
              <a:tr h="41656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dirty="0"/>
                        <a:t>192.168.12.0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24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 dirty="0"/>
                        <a:t>E0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dirty="0"/>
                        <a:t>Directo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 dirty="0"/>
                        <a:t>0</a:t>
                      </a:r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3837366180"/>
                  </a:ext>
                </a:extLst>
              </a:tr>
              <a:tr h="41656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dirty="0"/>
                        <a:t>192.168.13.0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24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 dirty="0"/>
                        <a:t>E0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dirty="0"/>
                        <a:t>192.168.12.1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 dirty="0"/>
                        <a:t>4</a:t>
                      </a:r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2439830571"/>
                  </a:ext>
                </a:extLst>
              </a:tr>
              <a:tr h="25400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dirty="0"/>
                        <a:t>10.0.1.0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24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 dirty="0"/>
                        <a:t>E0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dirty="0"/>
                        <a:t>192.168.12.1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 dirty="0"/>
                        <a:t>3</a:t>
                      </a:r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1668586177"/>
                  </a:ext>
                </a:extLst>
              </a:tr>
              <a:tr h="25400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dirty="0"/>
                        <a:t>10.0.2.0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24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 dirty="0"/>
                        <a:t>E0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dirty="0"/>
                        <a:t>192.168.12.1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 dirty="0"/>
                        <a:t>3</a:t>
                      </a:r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248106712"/>
                  </a:ext>
                </a:extLst>
              </a:tr>
              <a:tr h="25400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dirty="0"/>
                        <a:t>10.10.1.0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24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 dirty="0"/>
                        <a:t>E0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dirty="0"/>
                        <a:t>192.168.12.1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 dirty="0"/>
                        <a:t>1</a:t>
                      </a:r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1719094977"/>
                  </a:ext>
                </a:extLst>
              </a:tr>
              <a:tr h="25400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dirty="0"/>
                        <a:t>10.10.2.0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24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 dirty="0"/>
                        <a:t>E0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dirty="0"/>
                        <a:t>192.168.12.1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 dirty="0"/>
                        <a:t>1</a:t>
                      </a:r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1325492729"/>
                  </a:ext>
                </a:extLst>
              </a:tr>
              <a:tr h="25400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dirty="0"/>
                        <a:t>10.10.3.0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24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 dirty="0"/>
                        <a:t>E0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dirty="0"/>
                        <a:t>192.168.12.1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 dirty="0"/>
                        <a:t>1</a:t>
                      </a:r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1307004736"/>
                  </a:ext>
                </a:extLst>
              </a:tr>
              <a:tr h="25400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dirty="0"/>
                        <a:t>5.6.7.0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 dirty="0"/>
                        <a:t>24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 dirty="0"/>
                        <a:t>W0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dirty="0"/>
                        <a:t>Directo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 dirty="0"/>
                        <a:t>0</a:t>
                      </a:r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2631229708"/>
                  </a:ext>
                </a:extLst>
              </a:tr>
              <a:tr h="25400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dirty="0">
                          <a:highlight>
                            <a:srgbClr val="FFFF00"/>
                          </a:highlight>
                        </a:rPr>
                        <a:t>0.0.0.0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 dirty="0">
                          <a:highlight>
                            <a:srgbClr val="FFFF00"/>
                          </a:highlight>
                        </a:rPr>
                        <a:t>0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 dirty="0">
                          <a:highlight>
                            <a:srgbClr val="FFFF00"/>
                          </a:highlight>
                        </a:rPr>
                        <a:t>w0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dirty="0">
                          <a:highlight>
                            <a:srgbClr val="FFFF00"/>
                          </a:highlight>
                        </a:rPr>
                        <a:t>PROXIMO SALTO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 dirty="0">
                          <a:highlight>
                            <a:srgbClr val="FFFF00"/>
                          </a:highlight>
                        </a:rPr>
                        <a:t>0</a:t>
                      </a:r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2741142483"/>
                  </a:ext>
                </a:extLst>
              </a:tr>
            </a:tbl>
          </a:graphicData>
        </a:graphic>
      </p:graphicFrame>
      <p:sp>
        <p:nvSpPr>
          <p:cNvPr id="82" name="CuadroTexto 81">
            <a:extLst>
              <a:ext uri="{FF2B5EF4-FFF2-40B4-BE49-F238E27FC236}">
                <a16:creationId xmlns:a16="http://schemas.microsoft.com/office/drawing/2014/main" id="{6A476ED4-2BF8-4565-9306-B83597FDD7C9}"/>
              </a:ext>
            </a:extLst>
          </p:cNvPr>
          <p:cNvSpPr txBox="1"/>
          <p:nvPr/>
        </p:nvSpPr>
        <p:spPr>
          <a:xfrm>
            <a:off x="8372791" y="1621082"/>
            <a:ext cx="3163815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801" dirty="0"/>
              <a:t>Tabla de rutas Router INTERNET</a:t>
            </a:r>
          </a:p>
        </p:txBody>
      </p:sp>
      <p:sp>
        <p:nvSpPr>
          <p:cNvPr id="3" name="Bocadillo: rectángulo con esquinas redondeadas 2">
            <a:extLst>
              <a:ext uri="{FF2B5EF4-FFF2-40B4-BE49-F238E27FC236}">
                <a16:creationId xmlns:a16="http://schemas.microsoft.com/office/drawing/2014/main" id="{405A0ED7-8BC9-4EBB-99AE-1CBFAB674014}"/>
              </a:ext>
            </a:extLst>
          </p:cNvPr>
          <p:cNvSpPr/>
          <p:nvPr/>
        </p:nvSpPr>
        <p:spPr>
          <a:xfrm>
            <a:off x="603529" y="3474755"/>
            <a:ext cx="1308617" cy="935880"/>
          </a:xfrm>
          <a:prstGeom prst="wedgeRoundRectCallout">
            <a:avLst>
              <a:gd name="adj1" fmla="val 148717"/>
              <a:gd name="adj2" fmla="val 5100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NAT</a:t>
            </a:r>
          </a:p>
          <a:p>
            <a:pPr algn="ctr"/>
            <a:r>
              <a:rPr lang="es-MX" dirty="0"/>
              <a:t>SNAT</a:t>
            </a:r>
          </a:p>
        </p:txBody>
      </p:sp>
    </p:spTree>
    <p:extLst>
      <p:ext uri="{BB962C8B-B14F-4D97-AF65-F5344CB8AC3E}">
        <p14:creationId xmlns:p14="http://schemas.microsoft.com/office/powerpoint/2010/main" val="34274948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diagonales redondeadas 3">
            <a:extLst>
              <a:ext uri="{FF2B5EF4-FFF2-40B4-BE49-F238E27FC236}">
                <a16:creationId xmlns:a16="http://schemas.microsoft.com/office/drawing/2014/main" id="{0FEC62CF-85CD-499F-B42E-9AC1C76F1913}"/>
              </a:ext>
            </a:extLst>
          </p:cNvPr>
          <p:cNvSpPr/>
          <p:nvPr/>
        </p:nvSpPr>
        <p:spPr>
          <a:xfrm>
            <a:off x="632419" y="1477635"/>
            <a:ext cx="5405633" cy="804137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2000"/>
          </a:p>
        </p:txBody>
      </p:sp>
      <p:graphicFrame>
        <p:nvGraphicFramePr>
          <p:cNvPr id="6" name="Tabla 12">
            <a:extLst>
              <a:ext uri="{FF2B5EF4-FFF2-40B4-BE49-F238E27FC236}">
                <a16:creationId xmlns:a16="http://schemas.microsoft.com/office/drawing/2014/main" id="{E5AE5CBA-21B9-4E56-8778-709FDC4F38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8886479"/>
              </p:ext>
            </p:extLst>
          </p:nvPr>
        </p:nvGraphicFramePr>
        <p:xfrm>
          <a:off x="703712" y="1703745"/>
          <a:ext cx="5271272" cy="472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5505">
                  <a:extLst>
                    <a:ext uri="{9D8B030D-6E8A-4147-A177-3AD203B41FA5}">
                      <a16:colId xmlns:a16="http://schemas.microsoft.com/office/drawing/2014/main" val="261875791"/>
                    </a:ext>
                  </a:extLst>
                </a:gridCol>
                <a:gridCol w="1046331">
                  <a:extLst>
                    <a:ext uri="{9D8B030D-6E8A-4147-A177-3AD203B41FA5}">
                      <a16:colId xmlns:a16="http://schemas.microsoft.com/office/drawing/2014/main" val="3015491753"/>
                    </a:ext>
                  </a:extLst>
                </a:gridCol>
                <a:gridCol w="922077">
                  <a:extLst>
                    <a:ext uri="{9D8B030D-6E8A-4147-A177-3AD203B41FA5}">
                      <a16:colId xmlns:a16="http://schemas.microsoft.com/office/drawing/2014/main" val="3684072523"/>
                    </a:ext>
                  </a:extLst>
                </a:gridCol>
                <a:gridCol w="1092694">
                  <a:extLst>
                    <a:ext uri="{9D8B030D-6E8A-4147-A177-3AD203B41FA5}">
                      <a16:colId xmlns:a16="http://schemas.microsoft.com/office/drawing/2014/main" val="3292366120"/>
                    </a:ext>
                  </a:extLst>
                </a:gridCol>
                <a:gridCol w="1344665">
                  <a:extLst>
                    <a:ext uri="{9D8B030D-6E8A-4147-A177-3AD203B41FA5}">
                      <a16:colId xmlns:a16="http://schemas.microsoft.com/office/drawing/2014/main" val="3871988963"/>
                    </a:ext>
                  </a:extLst>
                </a:gridCol>
              </a:tblGrid>
              <a:tr h="217754">
                <a:tc>
                  <a:txBody>
                    <a:bodyPr/>
                    <a:lstStyle/>
                    <a:p>
                      <a:pPr algn="ctr"/>
                      <a:r>
                        <a:rPr lang="es-MX" sz="1000" dirty="0"/>
                        <a:t>IP Fuente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dirty="0"/>
                        <a:t>PORT Fuente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dirty="0"/>
                        <a:t>IP Destino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dirty="0"/>
                        <a:t>PORT Destino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dirty="0"/>
                        <a:t>DATOS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2464725"/>
                  </a:ext>
                </a:extLst>
              </a:tr>
              <a:tr h="1586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900" kern="1200" dirty="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192.168.10.10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9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49856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9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8.8.8.8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9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9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A, b, c ….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0683264"/>
                  </a:ext>
                </a:extLst>
              </a:tr>
            </a:tbl>
          </a:graphicData>
        </a:graphic>
      </p:graphicFrame>
      <p:sp>
        <p:nvSpPr>
          <p:cNvPr id="7" name="CuadroTexto 6">
            <a:extLst>
              <a:ext uri="{FF2B5EF4-FFF2-40B4-BE49-F238E27FC236}">
                <a16:creationId xmlns:a16="http://schemas.microsoft.com/office/drawing/2014/main" id="{108DC1C8-7F06-4317-8525-DD6ABA1A3BE5}"/>
              </a:ext>
            </a:extLst>
          </p:cNvPr>
          <p:cNvSpPr txBox="1"/>
          <p:nvPr/>
        </p:nvSpPr>
        <p:spPr>
          <a:xfrm>
            <a:off x="2622208" y="1459599"/>
            <a:ext cx="6703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</a:rPr>
              <a:t>INSIDE</a:t>
            </a:r>
          </a:p>
        </p:txBody>
      </p:sp>
      <p:sp>
        <p:nvSpPr>
          <p:cNvPr id="8" name="Rectángulo: esquinas diagonales redondeadas 7">
            <a:extLst>
              <a:ext uri="{FF2B5EF4-FFF2-40B4-BE49-F238E27FC236}">
                <a16:creationId xmlns:a16="http://schemas.microsoft.com/office/drawing/2014/main" id="{B2400602-8189-4981-8E7A-83A05997261F}"/>
              </a:ext>
            </a:extLst>
          </p:cNvPr>
          <p:cNvSpPr/>
          <p:nvPr/>
        </p:nvSpPr>
        <p:spPr>
          <a:xfrm>
            <a:off x="6153950" y="1477635"/>
            <a:ext cx="5613983" cy="807878"/>
          </a:xfrm>
          <a:prstGeom prst="round2Diag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2000"/>
          </a:p>
        </p:txBody>
      </p:sp>
      <p:graphicFrame>
        <p:nvGraphicFramePr>
          <p:cNvPr id="9" name="Tabla 12">
            <a:extLst>
              <a:ext uri="{FF2B5EF4-FFF2-40B4-BE49-F238E27FC236}">
                <a16:creationId xmlns:a16="http://schemas.microsoft.com/office/drawing/2014/main" id="{1A5E5FD5-9703-4C53-AF95-5829591413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0838533"/>
              </p:ext>
            </p:extLst>
          </p:nvPr>
        </p:nvGraphicFramePr>
        <p:xfrm>
          <a:off x="6281530" y="1703745"/>
          <a:ext cx="5448863" cy="5181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13072">
                  <a:extLst>
                    <a:ext uri="{9D8B030D-6E8A-4147-A177-3AD203B41FA5}">
                      <a16:colId xmlns:a16="http://schemas.microsoft.com/office/drawing/2014/main" val="261875791"/>
                    </a:ext>
                  </a:extLst>
                </a:gridCol>
                <a:gridCol w="1041107">
                  <a:extLst>
                    <a:ext uri="{9D8B030D-6E8A-4147-A177-3AD203B41FA5}">
                      <a16:colId xmlns:a16="http://schemas.microsoft.com/office/drawing/2014/main" val="3015491753"/>
                    </a:ext>
                  </a:extLst>
                </a:gridCol>
                <a:gridCol w="869495">
                  <a:extLst>
                    <a:ext uri="{9D8B030D-6E8A-4147-A177-3AD203B41FA5}">
                      <a16:colId xmlns:a16="http://schemas.microsoft.com/office/drawing/2014/main" val="3684072523"/>
                    </a:ext>
                  </a:extLst>
                </a:gridCol>
                <a:gridCol w="1087238">
                  <a:extLst>
                    <a:ext uri="{9D8B030D-6E8A-4147-A177-3AD203B41FA5}">
                      <a16:colId xmlns:a16="http://schemas.microsoft.com/office/drawing/2014/main" val="3292366120"/>
                    </a:ext>
                  </a:extLst>
                </a:gridCol>
                <a:gridCol w="1337951">
                  <a:extLst>
                    <a:ext uri="{9D8B030D-6E8A-4147-A177-3AD203B41FA5}">
                      <a16:colId xmlns:a16="http://schemas.microsoft.com/office/drawing/2014/main" val="3871988963"/>
                    </a:ext>
                  </a:extLst>
                </a:gridCol>
              </a:tblGrid>
              <a:tr h="217754">
                <a:tc>
                  <a:txBody>
                    <a:bodyPr/>
                    <a:lstStyle/>
                    <a:p>
                      <a:pPr algn="ctr"/>
                      <a:r>
                        <a:rPr lang="es-MX" sz="1000" dirty="0"/>
                        <a:t>IP Fuente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dirty="0"/>
                        <a:t>PORT Fuente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dirty="0"/>
                        <a:t>IP Destino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dirty="0"/>
                        <a:t>PORT Destino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dirty="0"/>
                        <a:t>DATOS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2464725"/>
                  </a:ext>
                </a:extLst>
              </a:tr>
              <a:tr h="2177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dirty="0">
                          <a:highlight>
                            <a:srgbClr val="FFFF00"/>
                          </a:highlight>
                        </a:rPr>
                        <a:t>5.6.7.1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49856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8.8.8.8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A, b, c ….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0683264"/>
                  </a:ext>
                </a:extLst>
              </a:tr>
            </a:tbl>
          </a:graphicData>
        </a:graphic>
      </p:graphicFrame>
      <p:sp>
        <p:nvSpPr>
          <p:cNvPr id="10" name="CuadroTexto 9">
            <a:extLst>
              <a:ext uri="{FF2B5EF4-FFF2-40B4-BE49-F238E27FC236}">
                <a16:creationId xmlns:a16="http://schemas.microsoft.com/office/drawing/2014/main" id="{0CB0C713-B66C-492F-968D-5833884AE6AA}"/>
              </a:ext>
            </a:extLst>
          </p:cNvPr>
          <p:cNvSpPr txBox="1"/>
          <p:nvPr/>
        </p:nvSpPr>
        <p:spPr>
          <a:xfrm>
            <a:off x="8961211" y="1459599"/>
            <a:ext cx="8313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</a:rPr>
              <a:t>OUTSIDE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EAB5A27B-F4B1-485E-BC9D-82B76991894B}"/>
              </a:ext>
            </a:extLst>
          </p:cNvPr>
          <p:cNvSpPr/>
          <p:nvPr/>
        </p:nvSpPr>
        <p:spPr>
          <a:xfrm>
            <a:off x="1055138" y="2165711"/>
            <a:ext cx="90946" cy="1398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2000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95B31ABC-32AD-4134-89B1-1C090D6AD426}"/>
              </a:ext>
            </a:extLst>
          </p:cNvPr>
          <p:cNvSpPr/>
          <p:nvPr/>
        </p:nvSpPr>
        <p:spPr>
          <a:xfrm>
            <a:off x="6783907" y="2176185"/>
            <a:ext cx="90946" cy="13980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2000"/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7B2DB934-3FB0-4BEE-9ABE-0AFEC5E06EE8}"/>
              </a:ext>
            </a:extLst>
          </p:cNvPr>
          <p:cNvSpPr/>
          <p:nvPr/>
        </p:nvSpPr>
        <p:spPr>
          <a:xfrm>
            <a:off x="622854" y="331305"/>
            <a:ext cx="11145079" cy="4903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1" dirty="0"/>
              <a:t>Solución de problema: Tabla NAT en Router INTERNET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E5DF9603-7FC7-4687-8BF2-1D76C45D85E1}"/>
              </a:ext>
            </a:extLst>
          </p:cNvPr>
          <p:cNvSpPr txBox="1"/>
          <p:nvPr/>
        </p:nvSpPr>
        <p:spPr>
          <a:xfrm>
            <a:off x="4130857" y="914785"/>
            <a:ext cx="3688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PING desde PC1 </a:t>
            </a:r>
            <a:r>
              <a:rPr lang="es-MX" dirty="0">
                <a:sym typeface="Wingdings" panose="05000000000000000000" pitchFamily="2" charset="2"/>
              </a:rPr>
              <a:t> Hasta DNS 8.8.8.8</a:t>
            </a:r>
            <a:endParaRPr lang="es-MX" dirty="0"/>
          </a:p>
        </p:txBody>
      </p:sp>
      <p:cxnSp>
        <p:nvCxnSpPr>
          <p:cNvPr id="20" name="Conector: angular 19">
            <a:extLst>
              <a:ext uri="{FF2B5EF4-FFF2-40B4-BE49-F238E27FC236}">
                <a16:creationId xmlns:a16="http://schemas.microsoft.com/office/drawing/2014/main" id="{5397D04C-B380-4295-996A-1FDF9BEAA685}"/>
              </a:ext>
            </a:extLst>
          </p:cNvPr>
          <p:cNvCxnSpPr>
            <a:cxnSpLocks/>
            <a:stCxn id="11" idx="4"/>
            <a:endCxn id="12" idx="5"/>
          </p:cNvCxnSpPr>
          <p:nvPr/>
        </p:nvCxnSpPr>
        <p:spPr>
          <a:xfrm rot="5400000" flipH="1" flipV="1">
            <a:off x="3976072" y="-579943"/>
            <a:ext cx="10000" cy="5760923"/>
          </a:xfrm>
          <a:prstGeom prst="bentConnector3">
            <a:avLst>
              <a:gd name="adj1" fmla="val -239074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lecha: a la derecha 21">
            <a:extLst>
              <a:ext uri="{FF2B5EF4-FFF2-40B4-BE49-F238E27FC236}">
                <a16:creationId xmlns:a16="http://schemas.microsoft.com/office/drawing/2014/main" id="{36934FC4-3998-42B3-81F2-32AB605759C4}"/>
              </a:ext>
            </a:extLst>
          </p:cNvPr>
          <p:cNvSpPr/>
          <p:nvPr/>
        </p:nvSpPr>
        <p:spPr>
          <a:xfrm>
            <a:off x="3345099" y="2299808"/>
            <a:ext cx="1571516" cy="2180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3" name="Rectángulo: esquinas diagonales redondeadas 22">
            <a:extLst>
              <a:ext uri="{FF2B5EF4-FFF2-40B4-BE49-F238E27FC236}">
                <a16:creationId xmlns:a16="http://schemas.microsoft.com/office/drawing/2014/main" id="{9461A161-180E-4FA2-A117-862184D0A340}"/>
              </a:ext>
            </a:extLst>
          </p:cNvPr>
          <p:cNvSpPr/>
          <p:nvPr/>
        </p:nvSpPr>
        <p:spPr>
          <a:xfrm>
            <a:off x="586946" y="2806469"/>
            <a:ext cx="5405633" cy="804137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2000"/>
          </a:p>
        </p:txBody>
      </p:sp>
      <p:graphicFrame>
        <p:nvGraphicFramePr>
          <p:cNvPr id="24" name="Tabla 12">
            <a:extLst>
              <a:ext uri="{FF2B5EF4-FFF2-40B4-BE49-F238E27FC236}">
                <a16:creationId xmlns:a16="http://schemas.microsoft.com/office/drawing/2014/main" id="{9E0A847A-301E-4A9D-AF2B-390732B624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790115"/>
              </p:ext>
            </p:extLst>
          </p:nvPr>
        </p:nvGraphicFramePr>
        <p:xfrm>
          <a:off x="658239" y="3032579"/>
          <a:ext cx="5271272" cy="472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5505">
                  <a:extLst>
                    <a:ext uri="{9D8B030D-6E8A-4147-A177-3AD203B41FA5}">
                      <a16:colId xmlns:a16="http://schemas.microsoft.com/office/drawing/2014/main" val="261875791"/>
                    </a:ext>
                  </a:extLst>
                </a:gridCol>
                <a:gridCol w="1046331">
                  <a:extLst>
                    <a:ext uri="{9D8B030D-6E8A-4147-A177-3AD203B41FA5}">
                      <a16:colId xmlns:a16="http://schemas.microsoft.com/office/drawing/2014/main" val="3015491753"/>
                    </a:ext>
                  </a:extLst>
                </a:gridCol>
                <a:gridCol w="922077">
                  <a:extLst>
                    <a:ext uri="{9D8B030D-6E8A-4147-A177-3AD203B41FA5}">
                      <a16:colId xmlns:a16="http://schemas.microsoft.com/office/drawing/2014/main" val="3684072523"/>
                    </a:ext>
                  </a:extLst>
                </a:gridCol>
                <a:gridCol w="1092694">
                  <a:extLst>
                    <a:ext uri="{9D8B030D-6E8A-4147-A177-3AD203B41FA5}">
                      <a16:colId xmlns:a16="http://schemas.microsoft.com/office/drawing/2014/main" val="3292366120"/>
                    </a:ext>
                  </a:extLst>
                </a:gridCol>
                <a:gridCol w="1344665">
                  <a:extLst>
                    <a:ext uri="{9D8B030D-6E8A-4147-A177-3AD203B41FA5}">
                      <a16:colId xmlns:a16="http://schemas.microsoft.com/office/drawing/2014/main" val="3871988963"/>
                    </a:ext>
                  </a:extLst>
                </a:gridCol>
              </a:tblGrid>
              <a:tr h="217754">
                <a:tc>
                  <a:txBody>
                    <a:bodyPr/>
                    <a:lstStyle/>
                    <a:p>
                      <a:pPr algn="ctr"/>
                      <a:r>
                        <a:rPr lang="es-MX" sz="1000" dirty="0"/>
                        <a:t>IP Fuente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dirty="0"/>
                        <a:t>PORT Fuente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dirty="0"/>
                        <a:t>IP Destino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dirty="0"/>
                        <a:t>PORT Destino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dirty="0"/>
                        <a:t>DATOS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2464725"/>
                  </a:ext>
                </a:extLst>
              </a:tr>
              <a:tr h="1586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9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8.8.8.8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9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90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192.168.10.10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9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49856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9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A, b, c ….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0683264"/>
                  </a:ext>
                </a:extLst>
              </a:tr>
            </a:tbl>
          </a:graphicData>
        </a:graphic>
      </p:graphicFrame>
      <p:sp>
        <p:nvSpPr>
          <p:cNvPr id="25" name="CuadroTexto 24">
            <a:extLst>
              <a:ext uri="{FF2B5EF4-FFF2-40B4-BE49-F238E27FC236}">
                <a16:creationId xmlns:a16="http://schemas.microsoft.com/office/drawing/2014/main" id="{6752F3D4-54C6-452E-92E9-245C55424485}"/>
              </a:ext>
            </a:extLst>
          </p:cNvPr>
          <p:cNvSpPr txBox="1"/>
          <p:nvPr/>
        </p:nvSpPr>
        <p:spPr>
          <a:xfrm>
            <a:off x="2576735" y="2788433"/>
            <a:ext cx="6703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</a:rPr>
              <a:t>INSIDE</a:t>
            </a:r>
          </a:p>
        </p:txBody>
      </p:sp>
      <p:sp>
        <p:nvSpPr>
          <p:cNvPr id="26" name="Rectángulo: esquinas diagonales redondeadas 25">
            <a:extLst>
              <a:ext uri="{FF2B5EF4-FFF2-40B4-BE49-F238E27FC236}">
                <a16:creationId xmlns:a16="http://schemas.microsoft.com/office/drawing/2014/main" id="{F7C2C03C-5246-4EE5-B05E-92D757B1343E}"/>
              </a:ext>
            </a:extLst>
          </p:cNvPr>
          <p:cNvSpPr/>
          <p:nvPr/>
        </p:nvSpPr>
        <p:spPr>
          <a:xfrm>
            <a:off x="6108477" y="2806469"/>
            <a:ext cx="5613983" cy="807878"/>
          </a:xfrm>
          <a:prstGeom prst="round2Diag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2000"/>
          </a:p>
        </p:txBody>
      </p:sp>
      <p:graphicFrame>
        <p:nvGraphicFramePr>
          <p:cNvPr id="27" name="Tabla 12">
            <a:extLst>
              <a:ext uri="{FF2B5EF4-FFF2-40B4-BE49-F238E27FC236}">
                <a16:creationId xmlns:a16="http://schemas.microsoft.com/office/drawing/2014/main" id="{E130CC89-980B-4697-8F0F-BA4EEBCEA8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4782257"/>
              </p:ext>
            </p:extLst>
          </p:nvPr>
        </p:nvGraphicFramePr>
        <p:xfrm>
          <a:off x="6236057" y="3032579"/>
          <a:ext cx="5448863" cy="5181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13072">
                  <a:extLst>
                    <a:ext uri="{9D8B030D-6E8A-4147-A177-3AD203B41FA5}">
                      <a16:colId xmlns:a16="http://schemas.microsoft.com/office/drawing/2014/main" val="261875791"/>
                    </a:ext>
                  </a:extLst>
                </a:gridCol>
                <a:gridCol w="1041107">
                  <a:extLst>
                    <a:ext uri="{9D8B030D-6E8A-4147-A177-3AD203B41FA5}">
                      <a16:colId xmlns:a16="http://schemas.microsoft.com/office/drawing/2014/main" val="3015491753"/>
                    </a:ext>
                  </a:extLst>
                </a:gridCol>
                <a:gridCol w="869495">
                  <a:extLst>
                    <a:ext uri="{9D8B030D-6E8A-4147-A177-3AD203B41FA5}">
                      <a16:colId xmlns:a16="http://schemas.microsoft.com/office/drawing/2014/main" val="3684072523"/>
                    </a:ext>
                  </a:extLst>
                </a:gridCol>
                <a:gridCol w="1087238">
                  <a:extLst>
                    <a:ext uri="{9D8B030D-6E8A-4147-A177-3AD203B41FA5}">
                      <a16:colId xmlns:a16="http://schemas.microsoft.com/office/drawing/2014/main" val="3292366120"/>
                    </a:ext>
                  </a:extLst>
                </a:gridCol>
                <a:gridCol w="1337951">
                  <a:extLst>
                    <a:ext uri="{9D8B030D-6E8A-4147-A177-3AD203B41FA5}">
                      <a16:colId xmlns:a16="http://schemas.microsoft.com/office/drawing/2014/main" val="3871988963"/>
                    </a:ext>
                  </a:extLst>
                </a:gridCol>
              </a:tblGrid>
              <a:tr h="217754">
                <a:tc>
                  <a:txBody>
                    <a:bodyPr/>
                    <a:lstStyle/>
                    <a:p>
                      <a:pPr algn="ctr"/>
                      <a:r>
                        <a:rPr lang="es-MX" sz="1000" dirty="0"/>
                        <a:t>IP Fuente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dirty="0"/>
                        <a:t>PORT Fuente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dirty="0"/>
                        <a:t>IP Destino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dirty="0"/>
                        <a:t>PORT Destino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dirty="0"/>
                        <a:t>DATOS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2464725"/>
                  </a:ext>
                </a:extLst>
              </a:tr>
              <a:tr h="2177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dirty="0"/>
                        <a:t>8.8.8.8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5.6.7.1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49856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A, b, c ….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0683264"/>
                  </a:ext>
                </a:extLst>
              </a:tr>
            </a:tbl>
          </a:graphicData>
        </a:graphic>
      </p:graphicFrame>
      <p:sp>
        <p:nvSpPr>
          <p:cNvPr id="28" name="CuadroTexto 27">
            <a:extLst>
              <a:ext uri="{FF2B5EF4-FFF2-40B4-BE49-F238E27FC236}">
                <a16:creationId xmlns:a16="http://schemas.microsoft.com/office/drawing/2014/main" id="{C05FBB92-62D0-487E-A817-740A60A08C2A}"/>
              </a:ext>
            </a:extLst>
          </p:cNvPr>
          <p:cNvSpPr txBox="1"/>
          <p:nvPr/>
        </p:nvSpPr>
        <p:spPr>
          <a:xfrm>
            <a:off x="8915738" y="2788433"/>
            <a:ext cx="8313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</a:rPr>
              <a:t>OUTSIDE</a:t>
            </a:r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1F6FDF99-B072-4B04-9BC3-E0AFAB6EE80C}"/>
              </a:ext>
            </a:extLst>
          </p:cNvPr>
          <p:cNvSpPr/>
          <p:nvPr/>
        </p:nvSpPr>
        <p:spPr>
          <a:xfrm>
            <a:off x="2957396" y="3544443"/>
            <a:ext cx="90946" cy="1398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2000"/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1AE8ECE4-9590-4B71-B5EF-F0CB3BAD18A6}"/>
              </a:ext>
            </a:extLst>
          </p:cNvPr>
          <p:cNvSpPr/>
          <p:nvPr/>
        </p:nvSpPr>
        <p:spPr>
          <a:xfrm>
            <a:off x="8824522" y="3553799"/>
            <a:ext cx="90946" cy="13980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2000"/>
          </a:p>
        </p:txBody>
      </p:sp>
      <p:cxnSp>
        <p:nvCxnSpPr>
          <p:cNvPr id="31" name="Conector: angular 30">
            <a:extLst>
              <a:ext uri="{FF2B5EF4-FFF2-40B4-BE49-F238E27FC236}">
                <a16:creationId xmlns:a16="http://schemas.microsoft.com/office/drawing/2014/main" id="{0C6996DC-BCED-4389-AB3F-67D9C2EC3230}"/>
              </a:ext>
            </a:extLst>
          </p:cNvPr>
          <p:cNvCxnSpPr>
            <a:cxnSpLocks/>
            <a:stCxn id="30" idx="4"/>
            <a:endCxn id="29" idx="4"/>
          </p:cNvCxnSpPr>
          <p:nvPr/>
        </p:nvCxnSpPr>
        <p:spPr>
          <a:xfrm rot="5400000" flipH="1">
            <a:off x="5931754" y="755366"/>
            <a:ext cx="9356" cy="5867126"/>
          </a:xfrm>
          <a:prstGeom prst="bentConnector3">
            <a:avLst>
              <a:gd name="adj1" fmla="val -244335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Flecha: a la derecha 31">
            <a:extLst>
              <a:ext uri="{FF2B5EF4-FFF2-40B4-BE49-F238E27FC236}">
                <a16:creationId xmlns:a16="http://schemas.microsoft.com/office/drawing/2014/main" id="{F935E7F8-F584-4B05-9A71-7F29FA8C636C}"/>
              </a:ext>
            </a:extLst>
          </p:cNvPr>
          <p:cNvSpPr/>
          <p:nvPr/>
        </p:nvSpPr>
        <p:spPr>
          <a:xfrm rot="10800000">
            <a:off x="6232046" y="3632383"/>
            <a:ext cx="1571516" cy="2180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36" name="Conector recto de flecha 35">
            <a:extLst>
              <a:ext uri="{FF2B5EF4-FFF2-40B4-BE49-F238E27FC236}">
                <a16:creationId xmlns:a16="http://schemas.microsoft.com/office/drawing/2014/main" id="{BFB0E54C-91DA-4333-9109-C435514B2A27}"/>
              </a:ext>
            </a:extLst>
          </p:cNvPr>
          <p:cNvCxnSpPr>
            <a:cxnSpLocks/>
          </p:cNvCxnSpPr>
          <p:nvPr/>
        </p:nvCxnSpPr>
        <p:spPr>
          <a:xfrm>
            <a:off x="7154552" y="2080447"/>
            <a:ext cx="1951471" cy="13485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de flecha 37">
            <a:extLst>
              <a:ext uri="{FF2B5EF4-FFF2-40B4-BE49-F238E27FC236}">
                <a16:creationId xmlns:a16="http://schemas.microsoft.com/office/drawing/2014/main" id="{850A205A-C276-42CC-A0C1-6DEE23B9C1FD}"/>
              </a:ext>
            </a:extLst>
          </p:cNvPr>
          <p:cNvCxnSpPr>
            <a:cxnSpLocks/>
          </p:cNvCxnSpPr>
          <p:nvPr/>
        </p:nvCxnSpPr>
        <p:spPr>
          <a:xfrm flipV="1">
            <a:off x="7054490" y="2077387"/>
            <a:ext cx="1622094" cy="13480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de flecha 39">
            <a:extLst>
              <a:ext uri="{FF2B5EF4-FFF2-40B4-BE49-F238E27FC236}">
                <a16:creationId xmlns:a16="http://schemas.microsoft.com/office/drawing/2014/main" id="{79D7D15C-C4E4-4512-8E84-D152FC004F32}"/>
              </a:ext>
            </a:extLst>
          </p:cNvPr>
          <p:cNvCxnSpPr>
            <a:cxnSpLocks/>
          </p:cNvCxnSpPr>
          <p:nvPr/>
        </p:nvCxnSpPr>
        <p:spPr>
          <a:xfrm>
            <a:off x="1342660" y="2106259"/>
            <a:ext cx="1822802" cy="1185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de flecha 41">
            <a:extLst>
              <a:ext uri="{FF2B5EF4-FFF2-40B4-BE49-F238E27FC236}">
                <a16:creationId xmlns:a16="http://schemas.microsoft.com/office/drawing/2014/main" id="{5FAB7D8E-C495-4DC3-B20C-4587F56DE560}"/>
              </a:ext>
            </a:extLst>
          </p:cNvPr>
          <p:cNvCxnSpPr>
            <a:cxnSpLocks/>
          </p:cNvCxnSpPr>
          <p:nvPr/>
        </p:nvCxnSpPr>
        <p:spPr>
          <a:xfrm flipV="1">
            <a:off x="1313789" y="2077387"/>
            <a:ext cx="1442823" cy="13294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uadroTexto 43">
            <a:extLst>
              <a:ext uri="{FF2B5EF4-FFF2-40B4-BE49-F238E27FC236}">
                <a16:creationId xmlns:a16="http://schemas.microsoft.com/office/drawing/2014/main" id="{69EA5356-1A06-4C82-98F4-03D6A143294C}"/>
              </a:ext>
            </a:extLst>
          </p:cNvPr>
          <p:cNvSpPr txBox="1"/>
          <p:nvPr/>
        </p:nvSpPr>
        <p:spPr>
          <a:xfrm>
            <a:off x="3981072" y="4067540"/>
            <a:ext cx="3237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PING desde 8.8.8.8 </a:t>
            </a:r>
            <a:r>
              <a:rPr lang="es-MX" dirty="0">
                <a:sym typeface="Wingdings" panose="05000000000000000000" pitchFamily="2" charset="2"/>
              </a:rPr>
              <a:t> Hasta PC1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923449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482AD196-8E13-455F-ADCA-564DBF194D2B}"/>
              </a:ext>
            </a:extLst>
          </p:cNvPr>
          <p:cNvSpPr/>
          <p:nvPr/>
        </p:nvSpPr>
        <p:spPr>
          <a:xfrm>
            <a:off x="622854" y="331305"/>
            <a:ext cx="11145079" cy="4903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1" dirty="0"/>
              <a:t>Solución de problema: Layes 1,2 y 3.</a:t>
            </a:r>
          </a:p>
        </p:txBody>
      </p:sp>
      <p:graphicFrame>
        <p:nvGraphicFramePr>
          <p:cNvPr id="2" name="Tabla 2">
            <a:extLst>
              <a:ext uri="{FF2B5EF4-FFF2-40B4-BE49-F238E27FC236}">
                <a16:creationId xmlns:a16="http://schemas.microsoft.com/office/drawing/2014/main" id="{57D69CD0-0104-407F-A1F0-C11932DB48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8358223"/>
              </p:ext>
            </p:extLst>
          </p:nvPr>
        </p:nvGraphicFramePr>
        <p:xfrm>
          <a:off x="622851" y="1164139"/>
          <a:ext cx="7319010" cy="25958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8155">
                  <a:extLst>
                    <a:ext uri="{9D8B030D-6E8A-4147-A177-3AD203B41FA5}">
                      <a16:colId xmlns:a16="http://schemas.microsoft.com/office/drawing/2014/main" val="3060483367"/>
                    </a:ext>
                  </a:extLst>
                </a:gridCol>
                <a:gridCol w="1565593">
                  <a:extLst>
                    <a:ext uri="{9D8B030D-6E8A-4147-A177-3AD203B41FA5}">
                      <a16:colId xmlns:a16="http://schemas.microsoft.com/office/drawing/2014/main" val="2212469707"/>
                    </a:ext>
                  </a:extLst>
                </a:gridCol>
                <a:gridCol w="806768">
                  <a:extLst>
                    <a:ext uri="{9D8B030D-6E8A-4147-A177-3AD203B41FA5}">
                      <a16:colId xmlns:a16="http://schemas.microsoft.com/office/drawing/2014/main" val="3860859882"/>
                    </a:ext>
                  </a:extLst>
                </a:gridCol>
                <a:gridCol w="2842894">
                  <a:extLst>
                    <a:ext uri="{9D8B030D-6E8A-4147-A177-3AD203B41FA5}">
                      <a16:colId xmlns:a16="http://schemas.microsoft.com/office/drawing/2014/main" val="414816034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3489204"/>
                    </a:ext>
                  </a:extLst>
                </a:gridCol>
              </a:tblGrid>
              <a:tr h="370841">
                <a:tc>
                  <a:txBody>
                    <a:bodyPr/>
                    <a:lstStyle/>
                    <a:p>
                      <a:r>
                        <a:rPr lang="es-MX" sz="1100" dirty="0"/>
                        <a:t>PC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s-MX" sz="1100" dirty="0"/>
                        <a:t>IP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s-MX" sz="1100" dirty="0"/>
                        <a:t>MASK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s-MX" sz="1100" dirty="0"/>
                        <a:t>Gateway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s-MX" sz="1100" dirty="0"/>
                        <a:t>DNS</a:t>
                      </a:r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1769177658"/>
                  </a:ext>
                </a:extLst>
              </a:tr>
              <a:tr h="370841">
                <a:tc>
                  <a:txBody>
                    <a:bodyPr/>
                    <a:lstStyle/>
                    <a:p>
                      <a:r>
                        <a:rPr lang="es-MX" sz="1100" dirty="0"/>
                        <a:t>1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s-MX" sz="1100" dirty="0"/>
                        <a:t>192.168.10.10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s-MX" sz="1100" dirty="0"/>
                        <a:t>24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s-MX" sz="1100" dirty="0">
                          <a:highlight>
                            <a:srgbClr val="FFFF00"/>
                          </a:highlight>
                        </a:rPr>
                        <a:t>E0 RTALCA = 192.168.10.1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s-MX" sz="1100" dirty="0"/>
                        <a:t>8.8.8.8</a:t>
                      </a:r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1701719345"/>
                  </a:ext>
                </a:extLst>
              </a:tr>
              <a:tr h="370841">
                <a:tc>
                  <a:txBody>
                    <a:bodyPr/>
                    <a:lstStyle/>
                    <a:p>
                      <a:r>
                        <a:rPr lang="es-MX" sz="1100" dirty="0"/>
                        <a:t>2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s-MX" sz="1100" dirty="0"/>
                        <a:t>192.168.13.10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s-MX" sz="1100" dirty="0"/>
                        <a:t>24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s-MX" sz="1100" dirty="0">
                          <a:highlight>
                            <a:srgbClr val="808000"/>
                          </a:highlight>
                        </a:rPr>
                        <a:t>E0 RSJ2 = 192.168.13.1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dirty="0"/>
                        <a:t>8.8.8.8</a:t>
                      </a:r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3730821017"/>
                  </a:ext>
                </a:extLst>
              </a:tr>
              <a:tr h="370841">
                <a:tc>
                  <a:txBody>
                    <a:bodyPr/>
                    <a:lstStyle/>
                    <a:p>
                      <a:r>
                        <a:rPr lang="es-MX" sz="1100" dirty="0"/>
                        <a:t>3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s-MX" sz="1100" dirty="0"/>
                        <a:t>192.168.11.10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s-MX" sz="1100" dirty="0"/>
                        <a:t>24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s-MX" sz="1100" dirty="0">
                          <a:highlight>
                            <a:srgbClr val="00FF00"/>
                          </a:highlight>
                        </a:rPr>
                        <a:t>E0 RCURICO = 192.168.11.1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8.8.8.8</a:t>
                      </a:r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667011037"/>
                  </a:ext>
                </a:extLst>
              </a:tr>
              <a:tr h="370841">
                <a:tc>
                  <a:txBody>
                    <a:bodyPr/>
                    <a:lstStyle/>
                    <a:p>
                      <a:r>
                        <a:rPr lang="es-MX" sz="1100" dirty="0"/>
                        <a:t>4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s-MX" sz="1100" dirty="0"/>
                        <a:t>192.168.11.11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s-MX" sz="1100" dirty="0"/>
                        <a:t>24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dirty="0">
                          <a:highlight>
                            <a:srgbClr val="00FF00"/>
                          </a:highlight>
                        </a:rPr>
                        <a:t>E0 RCURICO = 192.168.11.1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8.8.8.8</a:t>
                      </a:r>
                      <a:endParaRPr kumimoji="0" lang="es-MX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2800694982"/>
                  </a:ext>
                </a:extLst>
              </a:tr>
              <a:tr h="370841">
                <a:tc>
                  <a:txBody>
                    <a:bodyPr/>
                    <a:lstStyle/>
                    <a:p>
                      <a:r>
                        <a:rPr lang="es-MX" sz="1100" dirty="0"/>
                        <a:t>5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s-MX" sz="1100" dirty="0"/>
                        <a:t>192.168.12.10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s-MX" sz="1100" dirty="0"/>
                        <a:t>24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s-MX" sz="1100" dirty="0">
                          <a:highlight>
                            <a:srgbClr val="00FFFF"/>
                          </a:highlight>
                        </a:rPr>
                        <a:t>E0 RLINARES = 192.168.12.1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8.8.8.8</a:t>
                      </a:r>
                      <a:endParaRPr kumimoji="0" lang="es-MX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2465756174"/>
                  </a:ext>
                </a:extLst>
              </a:tr>
              <a:tr h="370841">
                <a:tc>
                  <a:txBody>
                    <a:bodyPr/>
                    <a:lstStyle/>
                    <a:p>
                      <a:r>
                        <a:rPr lang="es-MX" sz="1100" dirty="0"/>
                        <a:t>6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s-MX" sz="1100" dirty="0"/>
                        <a:t>192.168.12.11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s-MX" sz="1100" dirty="0"/>
                        <a:t>24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dirty="0">
                          <a:highlight>
                            <a:srgbClr val="00FFFF"/>
                          </a:highlight>
                        </a:rPr>
                        <a:t>E0 RLINARES = 192.168.12.1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8.8.8.8</a:t>
                      </a:r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2858703321"/>
                  </a:ext>
                </a:extLst>
              </a:tr>
            </a:tbl>
          </a:graphicData>
        </a:graphic>
      </p:graphicFrame>
      <p:sp>
        <p:nvSpPr>
          <p:cNvPr id="23" name="CuadroTexto 22">
            <a:extLst>
              <a:ext uri="{FF2B5EF4-FFF2-40B4-BE49-F238E27FC236}">
                <a16:creationId xmlns:a16="http://schemas.microsoft.com/office/drawing/2014/main" id="{2E50508D-BE76-42C9-A552-22D496F1464D}"/>
              </a:ext>
            </a:extLst>
          </p:cNvPr>
          <p:cNvSpPr txBox="1"/>
          <p:nvPr/>
        </p:nvSpPr>
        <p:spPr>
          <a:xfrm>
            <a:off x="3138815" y="797103"/>
            <a:ext cx="2877711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801" dirty="0"/>
              <a:t>Configuración IP por cada PC</a:t>
            </a:r>
          </a:p>
        </p:txBody>
      </p:sp>
      <p:graphicFrame>
        <p:nvGraphicFramePr>
          <p:cNvPr id="24" name="Tabla 64">
            <a:extLst>
              <a:ext uri="{FF2B5EF4-FFF2-40B4-BE49-F238E27FC236}">
                <a16:creationId xmlns:a16="http://schemas.microsoft.com/office/drawing/2014/main" id="{A71F5B1D-CD81-4C96-904B-717F897E93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713207"/>
              </p:ext>
            </p:extLst>
          </p:nvPr>
        </p:nvGraphicFramePr>
        <p:xfrm>
          <a:off x="622853" y="4102523"/>
          <a:ext cx="6785611" cy="25958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381746839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939544660"/>
                    </a:ext>
                  </a:extLst>
                </a:gridCol>
                <a:gridCol w="806768">
                  <a:extLst>
                    <a:ext uri="{9D8B030D-6E8A-4147-A177-3AD203B41FA5}">
                      <a16:colId xmlns:a16="http://schemas.microsoft.com/office/drawing/2014/main" val="2684157276"/>
                    </a:ext>
                  </a:extLst>
                </a:gridCol>
                <a:gridCol w="1102043">
                  <a:extLst>
                    <a:ext uri="{9D8B030D-6E8A-4147-A177-3AD203B41FA5}">
                      <a16:colId xmlns:a16="http://schemas.microsoft.com/office/drawing/2014/main" val="299928566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124464172"/>
                    </a:ext>
                  </a:extLst>
                </a:gridCol>
              </a:tblGrid>
              <a:tr h="370841">
                <a:tc>
                  <a:txBody>
                    <a:bodyPr/>
                    <a:lstStyle/>
                    <a:p>
                      <a:r>
                        <a:rPr lang="es-MX" sz="1100" dirty="0"/>
                        <a:t>Router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s-MX" sz="1100" dirty="0"/>
                        <a:t>IP E0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s-MX" sz="1100" dirty="0"/>
                        <a:t>MASK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s-MX" sz="1100" dirty="0"/>
                        <a:t>IP W0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s-MX" sz="1100" dirty="0"/>
                        <a:t>MASK</a:t>
                      </a:r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3597080393"/>
                  </a:ext>
                </a:extLst>
              </a:tr>
              <a:tr h="370841">
                <a:tc>
                  <a:txBody>
                    <a:bodyPr/>
                    <a:lstStyle/>
                    <a:p>
                      <a:r>
                        <a:rPr lang="es-MX" sz="1100" dirty="0"/>
                        <a:t>Talca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s-MX" sz="1100" dirty="0">
                          <a:highlight>
                            <a:srgbClr val="FFFF00"/>
                          </a:highlight>
                        </a:rPr>
                        <a:t>192.168.10.1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s-MX" sz="1100" dirty="0"/>
                        <a:t>24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s-MX" sz="1100" dirty="0"/>
                        <a:t>10.10.1.1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s-MX" sz="1100" dirty="0"/>
                        <a:t>24</a:t>
                      </a:r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800868151"/>
                  </a:ext>
                </a:extLst>
              </a:tr>
              <a:tr h="370841">
                <a:tc>
                  <a:txBody>
                    <a:bodyPr/>
                    <a:lstStyle/>
                    <a:p>
                      <a:r>
                        <a:rPr lang="es-MX" sz="1100" dirty="0"/>
                        <a:t>Curico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s-MX" sz="1100" dirty="0">
                          <a:highlight>
                            <a:srgbClr val="00FF00"/>
                          </a:highlight>
                        </a:rPr>
                        <a:t>192.168.11.1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s-MX" sz="1100" dirty="0"/>
                        <a:t>24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s-MX" sz="1100" dirty="0"/>
                        <a:t>10.10.2.1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s-MX" sz="1100" dirty="0"/>
                        <a:t>24</a:t>
                      </a:r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1927988522"/>
                  </a:ext>
                </a:extLst>
              </a:tr>
              <a:tr h="370841">
                <a:tc>
                  <a:txBody>
                    <a:bodyPr/>
                    <a:lstStyle/>
                    <a:p>
                      <a:r>
                        <a:rPr lang="es-MX" sz="1100" dirty="0"/>
                        <a:t>Linares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s-MX" sz="1100" dirty="0">
                          <a:highlight>
                            <a:srgbClr val="00FFFF"/>
                          </a:highlight>
                        </a:rPr>
                        <a:t>192.168.12.1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s-MX" sz="1100" dirty="0"/>
                        <a:t>24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s-MX" sz="1100" dirty="0"/>
                        <a:t>10.10.3.1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s-MX" sz="1100" dirty="0"/>
                        <a:t>24</a:t>
                      </a:r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2077835015"/>
                  </a:ext>
                </a:extLst>
              </a:tr>
              <a:tr h="370841">
                <a:tc>
                  <a:txBody>
                    <a:bodyPr/>
                    <a:lstStyle/>
                    <a:p>
                      <a:r>
                        <a:rPr lang="es-MX" sz="1100" dirty="0"/>
                        <a:t>SJ1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dirty="0"/>
                        <a:t>192.168.10.2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s-MX" sz="1100" dirty="0"/>
                        <a:t>24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s-MX" sz="1100" dirty="0"/>
                        <a:t>10.0.1.1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s-MX" sz="1100" dirty="0"/>
                        <a:t>24</a:t>
                      </a:r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1878735495"/>
                  </a:ext>
                </a:extLst>
              </a:tr>
              <a:tr h="370841">
                <a:tc>
                  <a:txBody>
                    <a:bodyPr/>
                    <a:lstStyle/>
                    <a:p>
                      <a:r>
                        <a:rPr lang="es-MX" sz="1100" dirty="0"/>
                        <a:t>SJ2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s-MX" sz="1100" dirty="0">
                          <a:highlight>
                            <a:srgbClr val="808000"/>
                          </a:highlight>
                        </a:rPr>
                        <a:t>192.168.13.1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s-MX" sz="1100" dirty="0"/>
                        <a:t>24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s-MX" sz="1100" dirty="0"/>
                        <a:t>10.0.2.1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s-MX" sz="1100" dirty="0"/>
                        <a:t>24</a:t>
                      </a:r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2203552733"/>
                  </a:ext>
                </a:extLst>
              </a:tr>
              <a:tr h="370841">
                <a:tc>
                  <a:txBody>
                    <a:bodyPr/>
                    <a:lstStyle/>
                    <a:p>
                      <a:r>
                        <a:rPr lang="es-MX" sz="1100" dirty="0"/>
                        <a:t>INTERNET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s-MX" sz="1100" dirty="0"/>
                        <a:t>192.168.12.2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s-MX" sz="1100" dirty="0"/>
                        <a:t>24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s-MX" sz="1100" dirty="0"/>
                        <a:t>5.6.7.1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s-MX" sz="1100" dirty="0"/>
                        <a:t>24</a:t>
                      </a:r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2654432377"/>
                  </a:ext>
                </a:extLst>
              </a:tr>
            </a:tbl>
          </a:graphicData>
        </a:graphic>
      </p:graphicFrame>
      <p:sp>
        <p:nvSpPr>
          <p:cNvPr id="102" name="CuadroTexto 101">
            <a:extLst>
              <a:ext uri="{FF2B5EF4-FFF2-40B4-BE49-F238E27FC236}">
                <a16:creationId xmlns:a16="http://schemas.microsoft.com/office/drawing/2014/main" id="{603704B4-DBCE-4D96-89F5-33E7CF073CC8}"/>
              </a:ext>
            </a:extLst>
          </p:cNvPr>
          <p:cNvSpPr txBox="1"/>
          <p:nvPr/>
        </p:nvSpPr>
        <p:spPr>
          <a:xfrm>
            <a:off x="2689588" y="3746605"/>
            <a:ext cx="3776162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801" dirty="0"/>
              <a:t>Configuración IP por cada IF de Router</a:t>
            </a:r>
          </a:p>
        </p:txBody>
      </p:sp>
      <p:sp>
        <p:nvSpPr>
          <p:cNvPr id="67" name="Flecha: a la derecha 66">
            <a:extLst>
              <a:ext uri="{FF2B5EF4-FFF2-40B4-BE49-F238E27FC236}">
                <a16:creationId xmlns:a16="http://schemas.microsoft.com/office/drawing/2014/main" id="{8F2A92E1-7784-4A1A-93A6-C0F79C132495}"/>
              </a:ext>
            </a:extLst>
          </p:cNvPr>
          <p:cNvSpPr/>
          <p:nvPr/>
        </p:nvSpPr>
        <p:spPr>
          <a:xfrm>
            <a:off x="7941863" y="1536321"/>
            <a:ext cx="1162948" cy="3788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MX" sz="1801"/>
          </a:p>
        </p:txBody>
      </p:sp>
      <p:sp>
        <p:nvSpPr>
          <p:cNvPr id="68" name="Pergamino: vertical 67">
            <a:extLst>
              <a:ext uri="{FF2B5EF4-FFF2-40B4-BE49-F238E27FC236}">
                <a16:creationId xmlns:a16="http://schemas.microsoft.com/office/drawing/2014/main" id="{5520E689-A8C8-4EBD-B387-14EA0E5E189C}"/>
              </a:ext>
            </a:extLst>
          </p:cNvPr>
          <p:cNvSpPr/>
          <p:nvPr/>
        </p:nvSpPr>
        <p:spPr>
          <a:xfrm>
            <a:off x="8895806" y="1536321"/>
            <a:ext cx="3043644" cy="4106834"/>
          </a:xfrm>
          <a:prstGeom prst="verticalScroll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es-MX" sz="1801" dirty="0"/>
              <a:t>La configuración del PC1 de Talca, dado que en Talca existe un DHCP Server, que es el mi mismo Router Talca, entonces el PC1 se autoconfiguro con la información enviada a nivel de DHCP por el Router Talca</a:t>
            </a:r>
          </a:p>
        </p:txBody>
      </p:sp>
    </p:spTree>
    <p:extLst>
      <p:ext uri="{BB962C8B-B14F-4D97-AF65-F5344CB8AC3E}">
        <p14:creationId xmlns:p14="http://schemas.microsoft.com/office/powerpoint/2010/main" val="3321527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482AD196-8E13-455F-ADCA-564DBF194D2B}"/>
              </a:ext>
            </a:extLst>
          </p:cNvPr>
          <p:cNvSpPr/>
          <p:nvPr/>
        </p:nvSpPr>
        <p:spPr>
          <a:xfrm>
            <a:off x="622854" y="331305"/>
            <a:ext cx="11145079" cy="4903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1" dirty="0"/>
              <a:t>Solución de problema: Layes 1,2 y 3.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2E50508D-BE76-42C9-A552-22D496F1464D}"/>
              </a:ext>
            </a:extLst>
          </p:cNvPr>
          <p:cNvSpPr txBox="1"/>
          <p:nvPr/>
        </p:nvSpPr>
        <p:spPr>
          <a:xfrm>
            <a:off x="2278157" y="1252708"/>
            <a:ext cx="2365263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801" dirty="0"/>
              <a:t>Tabla MAC Switch Talca</a:t>
            </a:r>
          </a:p>
        </p:txBody>
      </p:sp>
      <p:graphicFrame>
        <p:nvGraphicFramePr>
          <p:cNvPr id="3" name="Tabla 4">
            <a:extLst>
              <a:ext uri="{FF2B5EF4-FFF2-40B4-BE49-F238E27FC236}">
                <a16:creationId xmlns:a16="http://schemas.microsoft.com/office/drawing/2014/main" id="{F7488E81-D65C-492E-A39E-5921DB07F4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9792353"/>
              </p:ext>
            </p:extLst>
          </p:nvPr>
        </p:nvGraphicFramePr>
        <p:xfrm>
          <a:off x="1570707" y="1622040"/>
          <a:ext cx="3780167" cy="18542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0571">
                  <a:extLst>
                    <a:ext uri="{9D8B030D-6E8A-4147-A177-3AD203B41FA5}">
                      <a16:colId xmlns:a16="http://schemas.microsoft.com/office/drawing/2014/main" val="2207856700"/>
                    </a:ext>
                  </a:extLst>
                </a:gridCol>
                <a:gridCol w="3029596">
                  <a:extLst>
                    <a:ext uri="{9D8B030D-6E8A-4147-A177-3AD203B41FA5}">
                      <a16:colId xmlns:a16="http://schemas.microsoft.com/office/drawing/2014/main" val="4168689523"/>
                    </a:ext>
                  </a:extLst>
                </a:gridCol>
              </a:tblGrid>
              <a:tr h="370841">
                <a:tc>
                  <a:txBody>
                    <a:bodyPr/>
                    <a:lstStyle/>
                    <a:p>
                      <a:r>
                        <a:rPr lang="es-MX" sz="1100" dirty="0"/>
                        <a:t>PORT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s-MX" sz="1100" dirty="0"/>
                        <a:t>MAC ADD</a:t>
                      </a:r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882425256"/>
                  </a:ext>
                </a:extLst>
              </a:tr>
              <a:tr h="370841">
                <a:tc>
                  <a:txBody>
                    <a:bodyPr/>
                    <a:lstStyle/>
                    <a:p>
                      <a:r>
                        <a:rPr lang="es-MX" sz="1100" dirty="0"/>
                        <a:t>1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s-MX" sz="1100" dirty="0"/>
                        <a:t>MAC_ADD_RSJ1_E0</a:t>
                      </a:r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887977252"/>
                  </a:ext>
                </a:extLst>
              </a:tr>
              <a:tr h="370841">
                <a:tc>
                  <a:txBody>
                    <a:bodyPr/>
                    <a:lstStyle/>
                    <a:p>
                      <a:r>
                        <a:rPr lang="es-MX" sz="1100" dirty="0"/>
                        <a:t>2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s-MX" sz="1100" dirty="0"/>
                        <a:t>MAC_ADD_PC1</a:t>
                      </a:r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4002958408"/>
                  </a:ext>
                </a:extLst>
              </a:tr>
              <a:tr h="370841">
                <a:tc>
                  <a:txBody>
                    <a:bodyPr/>
                    <a:lstStyle/>
                    <a:p>
                      <a:r>
                        <a:rPr lang="es-MX" sz="1100" dirty="0"/>
                        <a:t>3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s-MX" sz="1100" dirty="0"/>
                        <a:t>MAC_ADD_RTALCA_E0</a:t>
                      </a:r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3309994886"/>
                  </a:ext>
                </a:extLst>
              </a:tr>
              <a:tr h="370841">
                <a:tc>
                  <a:txBody>
                    <a:bodyPr/>
                    <a:lstStyle/>
                    <a:p>
                      <a:endParaRPr lang="es-MX" sz="110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endParaRPr lang="es-MX" sz="1100" dirty="0"/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741678064"/>
                  </a:ext>
                </a:extLst>
              </a:tr>
            </a:tbl>
          </a:graphicData>
        </a:graphic>
      </p:graphicFrame>
      <p:sp>
        <p:nvSpPr>
          <p:cNvPr id="9" name="CuadroTexto 8">
            <a:extLst>
              <a:ext uri="{FF2B5EF4-FFF2-40B4-BE49-F238E27FC236}">
                <a16:creationId xmlns:a16="http://schemas.microsoft.com/office/drawing/2014/main" id="{0B9F724A-3274-4326-9840-0619FA130DF2}"/>
              </a:ext>
            </a:extLst>
          </p:cNvPr>
          <p:cNvSpPr txBox="1"/>
          <p:nvPr/>
        </p:nvSpPr>
        <p:spPr>
          <a:xfrm>
            <a:off x="2278157" y="3490742"/>
            <a:ext cx="2497094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801" dirty="0"/>
              <a:t>Tabla MAC Switch Curico</a:t>
            </a:r>
          </a:p>
        </p:txBody>
      </p:sp>
      <p:graphicFrame>
        <p:nvGraphicFramePr>
          <p:cNvPr id="10" name="Tabla 4">
            <a:extLst>
              <a:ext uri="{FF2B5EF4-FFF2-40B4-BE49-F238E27FC236}">
                <a16:creationId xmlns:a16="http://schemas.microsoft.com/office/drawing/2014/main" id="{F1D56DAD-940E-45EF-AA6D-9AB0CB5587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8060196"/>
              </p:ext>
            </p:extLst>
          </p:nvPr>
        </p:nvGraphicFramePr>
        <p:xfrm>
          <a:off x="1570707" y="3860074"/>
          <a:ext cx="3780167" cy="18542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0571">
                  <a:extLst>
                    <a:ext uri="{9D8B030D-6E8A-4147-A177-3AD203B41FA5}">
                      <a16:colId xmlns:a16="http://schemas.microsoft.com/office/drawing/2014/main" val="2207856700"/>
                    </a:ext>
                  </a:extLst>
                </a:gridCol>
                <a:gridCol w="3029596">
                  <a:extLst>
                    <a:ext uri="{9D8B030D-6E8A-4147-A177-3AD203B41FA5}">
                      <a16:colId xmlns:a16="http://schemas.microsoft.com/office/drawing/2014/main" val="4168689523"/>
                    </a:ext>
                  </a:extLst>
                </a:gridCol>
              </a:tblGrid>
              <a:tr h="370841">
                <a:tc>
                  <a:txBody>
                    <a:bodyPr/>
                    <a:lstStyle/>
                    <a:p>
                      <a:r>
                        <a:rPr lang="es-MX" sz="1100" dirty="0"/>
                        <a:t>PORT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s-MX" sz="1100" dirty="0"/>
                        <a:t>MAC ADD</a:t>
                      </a:r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882425256"/>
                  </a:ext>
                </a:extLst>
              </a:tr>
              <a:tr h="370841">
                <a:tc>
                  <a:txBody>
                    <a:bodyPr/>
                    <a:lstStyle/>
                    <a:p>
                      <a:r>
                        <a:rPr lang="es-MX" sz="1100" dirty="0"/>
                        <a:t>1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s-MX" sz="1100" dirty="0"/>
                        <a:t>MAC_ADD_RCURICO_E0</a:t>
                      </a:r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887977252"/>
                  </a:ext>
                </a:extLst>
              </a:tr>
              <a:tr h="370841">
                <a:tc>
                  <a:txBody>
                    <a:bodyPr/>
                    <a:lstStyle/>
                    <a:p>
                      <a:r>
                        <a:rPr lang="es-MX" sz="1100" dirty="0"/>
                        <a:t>2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s-MX" sz="1100" dirty="0"/>
                        <a:t>MAC_ADD_PC3</a:t>
                      </a:r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4002958408"/>
                  </a:ext>
                </a:extLst>
              </a:tr>
              <a:tr h="370841">
                <a:tc>
                  <a:txBody>
                    <a:bodyPr/>
                    <a:lstStyle/>
                    <a:p>
                      <a:r>
                        <a:rPr lang="es-MX" sz="1100" dirty="0"/>
                        <a:t>3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s-MX" sz="1100" dirty="0"/>
                        <a:t>MAC_ADD_PC4</a:t>
                      </a:r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3309994886"/>
                  </a:ext>
                </a:extLst>
              </a:tr>
              <a:tr h="370841">
                <a:tc>
                  <a:txBody>
                    <a:bodyPr/>
                    <a:lstStyle/>
                    <a:p>
                      <a:endParaRPr lang="es-MX" sz="110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endParaRPr lang="es-MX" sz="1100" dirty="0"/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741678064"/>
                  </a:ext>
                </a:extLst>
              </a:tr>
            </a:tbl>
          </a:graphicData>
        </a:graphic>
      </p:graphicFrame>
      <p:sp>
        <p:nvSpPr>
          <p:cNvPr id="11" name="CuadroTexto 10">
            <a:extLst>
              <a:ext uri="{FF2B5EF4-FFF2-40B4-BE49-F238E27FC236}">
                <a16:creationId xmlns:a16="http://schemas.microsoft.com/office/drawing/2014/main" id="{3831B9F3-FA65-468E-9CDC-ACED913ECB92}"/>
              </a:ext>
            </a:extLst>
          </p:cNvPr>
          <p:cNvSpPr txBox="1"/>
          <p:nvPr/>
        </p:nvSpPr>
        <p:spPr>
          <a:xfrm>
            <a:off x="6670428" y="1252708"/>
            <a:ext cx="256653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801" dirty="0"/>
              <a:t>Tabla MAC Switch Linares</a:t>
            </a:r>
          </a:p>
        </p:txBody>
      </p:sp>
      <p:graphicFrame>
        <p:nvGraphicFramePr>
          <p:cNvPr id="12" name="Tabla 4">
            <a:extLst>
              <a:ext uri="{FF2B5EF4-FFF2-40B4-BE49-F238E27FC236}">
                <a16:creationId xmlns:a16="http://schemas.microsoft.com/office/drawing/2014/main" id="{10439D03-75A0-4152-A23A-DD7C641726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6909203"/>
              </p:ext>
            </p:extLst>
          </p:nvPr>
        </p:nvGraphicFramePr>
        <p:xfrm>
          <a:off x="5962979" y="1622040"/>
          <a:ext cx="3780167" cy="18542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0571">
                  <a:extLst>
                    <a:ext uri="{9D8B030D-6E8A-4147-A177-3AD203B41FA5}">
                      <a16:colId xmlns:a16="http://schemas.microsoft.com/office/drawing/2014/main" val="2207856700"/>
                    </a:ext>
                  </a:extLst>
                </a:gridCol>
                <a:gridCol w="3029596">
                  <a:extLst>
                    <a:ext uri="{9D8B030D-6E8A-4147-A177-3AD203B41FA5}">
                      <a16:colId xmlns:a16="http://schemas.microsoft.com/office/drawing/2014/main" val="4168689523"/>
                    </a:ext>
                  </a:extLst>
                </a:gridCol>
              </a:tblGrid>
              <a:tr h="370841">
                <a:tc>
                  <a:txBody>
                    <a:bodyPr/>
                    <a:lstStyle/>
                    <a:p>
                      <a:r>
                        <a:rPr lang="es-MX" sz="1100" dirty="0"/>
                        <a:t>PORT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s-MX" sz="1100" dirty="0"/>
                        <a:t>MAC ADD</a:t>
                      </a:r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882425256"/>
                  </a:ext>
                </a:extLst>
              </a:tr>
              <a:tr h="370841">
                <a:tc>
                  <a:txBody>
                    <a:bodyPr/>
                    <a:lstStyle/>
                    <a:p>
                      <a:r>
                        <a:rPr lang="es-MX" sz="1100" dirty="0"/>
                        <a:t>1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s-MX" sz="1100" dirty="0"/>
                        <a:t>MAC_ADD_RLINARES_E0</a:t>
                      </a:r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887977252"/>
                  </a:ext>
                </a:extLst>
              </a:tr>
              <a:tr h="370841">
                <a:tc>
                  <a:txBody>
                    <a:bodyPr/>
                    <a:lstStyle/>
                    <a:p>
                      <a:r>
                        <a:rPr lang="es-MX" sz="1100" dirty="0"/>
                        <a:t>2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s-MX" sz="1100" dirty="0"/>
                        <a:t>MAC_ADD_PC5</a:t>
                      </a:r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4002958408"/>
                  </a:ext>
                </a:extLst>
              </a:tr>
              <a:tr h="370841">
                <a:tc>
                  <a:txBody>
                    <a:bodyPr/>
                    <a:lstStyle/>
                    <a:p>
                      <a:r>
                        <a:rPr lang="es-MX" sz="1100" dirty="0"/>
                        <a:t>3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s-MX" sz="1100" dirty="0"/>
                        <a:t>MAC_ADD_PC6</a:t>
                      </a:r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3309994886"/>
                  </a:ext>
                </a:extLst>
              </a:tr>
              <a:tr h="370841">
                <a:tc>
                  <a:txBody>
                    <a:bodyPr/>
                    <a:lstStyle/>
                    <a:p>
                      <a:r>
                        <a:rPr lang="es-MX" sz="1100" dirty="0"/>
                        <a:t>4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s-MX" sz="1100" dirty="0"/>
                        <a:t>MAC_ADD_RINTERNET_E0</a:t>
                      </a:r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741678064"/>
                  </a:ext>
                </a:extLst>
              </a:tr>
            </a:tbl>
          </a:graphicData>
        </a:graphic>
      </p:graphicFrame>
      <p:sp>
        <p:nvSpPr>
          <p:cNvPr id="13" name="CuadroTexto 12">
            <a:extLst>
              <a:ext uri="{FF2B5EF4-FFF2-40B4-BE49-F238E27FC236}">
                <a16:creationId xmlns:a16="http://schemas.microsoft.com/office/drawing/2014/main" id="{120516D4-10E5-4C20-9934-FDCF4662207B}"/>
              </a:ext>
            </a:extLst>
          </p:cNvPr>
          <p:cNvSpPr txBox="1"/>
          <p:nvPr/>
        </p:nvSpPr>
        <p:spPr>
          <a:xfrm>
            <a:off x="6670429" y="3476241"/>
            <a:ext cx="2825389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801" dirty="0"/>
              <a:t>Tabla MAC Switch San Javier</a:t>
            </a:r>
          </a:p>
        </p:txBody>
      </p:sp>
      <p:graphicFrame>
        <p:nvGraphicFramePr>
          <p:cNvPr id="14" name="Tabla 4">
            <a:extLst>
              <a:ext uri="{FF2B5EF4-FFF2-40B4-BE49-F238E27FC236}">
                <a16:creationId xmlns:a16="http://schemas.microsoft.com/office/drawing/2014/main" id="{BB914CAF-90A9-4026-A0F1-3DDED6E08D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2050588"/>
              </p:ext>
            </p:extLst>
          </p:nvPr>
        </p:nvGraphicFramePr>
        <p:xfrm>
          <a:off x="5962979" y="3845572"/>
          <a:ext cx="3780167" cy="18542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0571">
                  <a:extLst>
                    <a:ext uri="{9D8B030D-6E8A-4147-A177-3AD203B41FA5}">
                      <a16:colId xmlns:a16="http://schemas.microsoft.com/office/drawing/2014/main" val="2207856700"/>
                    </a:ext>
                  </a:extLst>
                </a:gridCol>
                <a:gridCol w="3029596">
                  <a:extLst>
                    <a:ext uri="{9D8B030D-6E8A-4147-A177-3AD203B41FA5}">
                      <a16:colId xmlns:a16="http://schemas.microsoft.com/office/drawing/2014/main" val="4168689523"/>
                    </a:ext>
                  </a:extLst>
                </a:gridCol>
              </a:tblGrid>
              <a:tr h="370841">
                <a:tc>
                  <a:txBody>
                    <a:bodyPr/>
                    <a:lstStyle/>
                    <a:p>
                      <a:r>
                        <a:rPr lang="es-MX" sz="1100" dirty="0"/>
                        <a:t>PORT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s-MX" sz="1100" dirty="0"/>
                        <a:t>MAC ADD</a:t>
                      </a:r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882425256"/>
                  </a:ext>
                </a:extLst>
              </a:tr>
              <a:tr h="370841">
                <a:tc>
                  <a:txBody>
                    <a:bodyPr/>
                    <a:lstStyle/>
                    <a:p>
                      <a:r>
                        <a:rPr lang="es-MX" sz="1100" dirty="0"/>
                        <a:t>1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s-MX" sz="1100" dirty="0"/>
                        <a:t>MAC_ADD_PC2</a:t>
                      </a:r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887977252"/>
                  </a:ext>
                </a:extLst>
              </a:tr>
              <a:tr h="370841">
                <a:tc>
                  <a:txBody>
                    <a:bodyPr/>
                    <a:lstStyle/>
                    <a:p>
                      <a:r>
                        <a:rPr lang="es-MX" sz="1100" dirty="0"/>
                        <a:t>2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s-MX" sz="1100" dirty="0"/>
                        <a:t>MAC_ADD_RSJ2_E0</a:t>
                      </a:r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4002958408"/>
                  </a:ext>
                </a:extLst>
              </a:tr>
              <a:tr h="370841">
                <a:tc>
                  <a:txBody>
                    <a:bodyPr/>
                    <a:lstStyle/>
                    <a:p>
                      <a:endParaRPr lang="es-MX" sz="11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endParaRPr lang="es-MX" sz="1100" dirty="0"/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3309994886"/>
                  </a:ext>
                </a:extLst>
              </a:tr>
              <a:tr h="370841">
                <a:tc>
                  <a:txBody>
                    <a:bodyPr/>
                    <a:lstStyle/>
                    <a:p>
                      <a:endParaRPr lang="es-MX" sz="11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endParaRPr lang="es-MX" sz="1100" dirty="0"/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741678064"/>
                  </a:ext>
                </a:extLst>
              </a:tr>
            </a:tbl>
          </a:graphicData>
        </a:graphic>
      </p:graphicFrame>
      <p:sp>
        <p:nvSpPr>
          <p:cNvPr id="6" name="CuadroTexto 5">
            <a:extLst>
              <a:ext uri="{FF2B5EF4-FFF2-40B4-BE49-F238E27FC236}">
                <a16:creationId xmlns:a16="http://schemas.microsoft.com/office/drawing/2014/main" id="{3DC61DBC-12A2-4727-AA53-115A02C6D524}"/>
              </a:ext>
            </a:extLst>
          </p:cNvPr>
          <p:cNvSpPr txBox="1"/>
          <p:nvPr/>
        </p:nvSpPr>
        <p:spPr>
          <a:xfrm>
            <a:off x="9913846" y="2922244"/>
            <a:ext cx="1670329" cy="147796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MX" sz="1801" dirty="0"/>
              <a:t>Speed:</a:t>
            </a:r>
          </a:p>
          <a:p>
            <a:r>
              <a:rPr lang="es-MX" sz="1801" dirty="0"/>
              <a:t>10 </a:t>
            </a:r>
            <a:r>
              <a:rPr lang="es-MX" sz="1801" dirty="0" err="1"/>
              <a:t>Half</a:t>
            </a:r>
            <a:r>
              <a:rPr lang="es-MX" sz="1801" dirty="0"/>
              <a:t> </a:t>
            </a:r>
            <a:r>
              <a:rPr lang="es-MX" sz="1801" dirty="0" err="1"/>
              <a:t>Duplex</a:t>
            </a:r>
            <a:endParaRPr lang="es-MX" sz="1801" dirty="0"/>
          </a:p>
          <a:p>
            <a:r>
              <a:rPr lang="es-MX" sz="1801" dirty="0"/>
              <a:t>10 Full </a:t>
            </a:r>
            <a:r>
              <a:rPr lang="es-MX" sz="1801" dirty="0" err="1"/>
              <a:t>Duplex</a:t>
            </a:r>
            <a:endParaRPr lang="es-MX" sz="1801" dirty="0"/>
          </a:p>
          <a:p>
            <a:r>
              <a:rPr lang="es-MX" sz="1801" dirty="0"/>
              <a:t>100 </a:t>
            </a:r>
            <a:r>
              <a:rPr lang="es-MX" sz="1801" dirty="0" err="1"/>
              <a:t>Half</a:t>
            </a:r>
            <a:r>
              <a:rPr lang="es-MX" sz="1801" dirty="0"/>
              <a:t> </a:t>
            </a:r>
            <a:r>
              <a:rPr lang="es-MX" sz="1801" dirty="0" err="1"/>
              <a:t>Duplex</a:t>
            </a:r>
            <a:endParaRPr lang="es-MX" sz="1801" dirty="0"/>
          </a:p>
          <a:p>
            <a:r>
              <a:rPr lang="es-MX" sz="1801" dirty="0"/>
              <a:t>100 Full </a:t>
            </a:r>
            <a:r>
              <a:rPr lang="es-MX" sz="1801" dirty="0" err="1"/>
              <a:t>Duplex</a:t>
            </a:r>
            <a:endParaRPr lang="es-MX" sz="1801" dirty="0"/>
          </a:p>
        </p:txBody>
      </p:sp>
    </p:spTree>
    <p:extLst>
      <p:ext uri="{BB962C8B-B14F-4D97-AF65-F5344CB8AC3E}">
        <p14:creationId xmlns:p14="http://schemas.microsoft.com/office/powerpoint/2010/main" val="515165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482AD196-8E13-455F-ADCA-564DBF194D2B}"/>
              </a:ext>
            </a:extLst>
          </p:cNvPr>
          <p:cNvSpPr/>
          <p:nvPr/>
        </p:nvSpPr>
        <p:spPr>
          <a:xfrm>
            <a:off x="622854" y="331305"/>
            <a:ext cx="11145079" cy="4903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1" dirty="0"/>
              <a:t>Solución de problema: Layes 1,2 y 3.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2E50508D-BE76-42C9-A552-22D496F1464D}"/>
              </a:ext>
            </a:extLst>
          </p:cNvPr>
          <p:cNvSpPr txBox="1"/>
          <p:nvPr/>
        </p:nvSpPr>
        <p:spPr>
          <a:xfrm>
            <a:off x="1944417" y="1032888"/>
            <a:ext cx="1516377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801" dirty="0"/>
              <a:t>Tabla ARP PC1</a:t>
            </a:r>
          </a:p>
        </p:txBody>
      </p:sp>
      <p:graphicFrame>
        <p:nvGraphicFramePr>
          <p:cNvPr id="3" name="Tabla 4">
            <a:extLst>
              <a:ext uri="{FF2B5EF4-FFF2-40B4-BE49-F238E27FC236}">
                <a16:creationId xmlns:a16="http://schemas.microsoft.com/office/drawing/2014/main" id="{F7488E81-D65C-492E-A39E-5921DB07F4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8891634"/>
              </p:ext>
            </p:extLst>
          </p:nvPr>
        </p:nvGraphicFramePr>
        <p:xfrm>
          <a:off x="622851" y="1386910"/>
          <a:ext cx="4159506" cy="22250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7369">
                  <a:extLst>
                    <a:ext uri="{9D8B030D-6E8A-4147-A177-3AD203B41FA5}">
                      <a16:colId xmlns:a16="http://schemas.microsoft.com/office/drawing/2014/main" val="2207856700"/>
                    </a:ext>
                  </a:extLst>
                </a:gridCol>
                <a:gridCol w="2362137">
                  <a:extLst>
                    <a:ext uri="{9D8B030D-6E8A-4147-A177-3AD203B41FA5}">
                      <a16:colId xmlns:a16="http://schemas.microsoft.com/office/drawing/2014/main" val="4168689523"/>
                    </a:ext>
                  </a:extLst>
                </a:gridCol>
              </a:tblGrid>
              <a:tr h="370841">
                <a:tc>
                  <a:txBody>
                    <a:bodyPr/>
                    <a:lstStyle/>
                    <a:p>
                      <a:r>
                        <a:rPr lang="es-MX" sz="1100" dirty="0"/>
                        <a:t>IP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s-MX" sz="1100" dirty="0"/>
                        <a:t>MAC ADD</a:t>
                      </a:r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882425256"/>
                  </a:ext>
                </a:extLst>
              </a:tr>
              <a:tr h="370841">
                <a:tc>
                  <a:txBody>
                    <a:bodyPr/>
                    <a:lstStyle/>
                    <a:p>
                      <a:r>
                        <a:rPr lang="es-MX" sz="1100" dirty="0"/>
                        <a:t>192.168.10.10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s-MX" sz="1100" dirty="0"/>
                        <a:t>MAC_ADD_PC1</a:t>
                      </a:r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887977252"/>
                  </a:ext>
                </a:extLst>
              </a:tr>
              <a:tr h="370841">
                <a:tc>
                  <a:txBody>
                    <a:bodyPr/>
                    <a:lstStyle/>
                    <a:p>
                      <a:r>
                        <a:rPr lang="es-MX" sz="1100" dirty="0"/>
                        <a:t>192.168.10.1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s-MX" sz="1100" dirty="0"/>
                        <a:t>MAC_ADD_RTALCA_E0</a:t>
                      </a:r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4002958408"/>
                  </a:ext>
                </a:extLst>
              </a:tr>
              <a:tr h="370841">
                <a:tc>
                  <a:txBody>
                    <a:bodyPr/>
                    <a:lstStyle/>
                    <a:p>
                      <a:r>
                        <a:rPr lang="es-MX" sz="1100" dirty="0"/>
                        <a:t>192.168.10.2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dirty="0"/>
                        <a:t>MAC_ADD_RSJ1_E0</a:t>
                      </a:r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3309994886"/>
                  </a:ext>
                </a:extLst>
              </a:tr>
              <a:tr h="370841">
                <a:tc>
                  <a:txBody>
                    <a:bodyPr/>
                    <a:lstStyle/>
                    <a:p>
                      <a:r>
                        <a:rPr lang="es-MX" sz="1100" dirty="0"/>
                        <a:t>192.168.10.255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s-MX" sz="1100" dirty="0"/>
                        <a:t>FF-FF-FF-FF-FF-FF</a:t>
                      </a:r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741678064"/>
                  </a:ext>
                </a:extLst>
              </a:tr>
              <a:tr h="370841">
                <a:tc>
                  <a:txBody>
                    <a:bodyPr/>
                    <a:lstStyle/>
                    <a:p>
                      <a:r>
                        <a:rPr lang="es-MX" sz="1100" dirty="0"/>
                        <a:t>255.255.255.255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dirty="0"/>
                        <a:t>FF-FF-FF-FF-FF-FF</a:t>
                      </a:r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436618676"/>
                  </a:ext>
                </a:extLst>
              </a:tr>
            </a:tbl>
          </a:graphicData>
        </a:graphic>
      </p:graphicFrame>
      <p:sp>
        <p:nvSpPr>
          <p:cNvPr id="15" name="CuadroTexto 14">
            <a:extLst>
              <a:ext uri="{FF2B5EF4-FFF2-40B4-BE49-F238E27FC236}">
                <a16:creationId xmlns:a16="http://schemas.microsoft.com/office/drawing/2014/main" id="{F890A782-7DD4-4D6C-A275-B018A31A1A40}"/>
              </a:ext>
            </a:extLst>
          </p:cNvPr>
          <p:cNvSpPr txBox="1"/>
          <p:nvPr/>
        </p:nvSpPr>
        <p:spPr>
          <a:xfrm>
            <a:off x="1944415" y="3706419"/>
            <a:ext cx="1859099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801" dirty="0"/>
              <a:t>Tabla ARP RTALCA</a:t>
            </a:r>
          </a:p>
        </p:txBody>
      </p:sp>
      <p:graphicFrame>
        <p:nvGraphicFramePr>
          <p:cNvPr id="16" name="Tabla 4">
            <a:extLst>
              <a:ext uri="{FF2B5EF4-FFF2-40B4-BE49-F238E27FC236}">
                <a16:creationId xmlns:a16="http://schemas.microsoft.com/office/drawing/2014/main" id="{E48CB1B4-FD28-4927-B128-CAE49325E9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8151098"/>
              </p:ext>
            </p:extLst>
          </p:nvPr>
        </p:nvGraphicFramePr>
        <p:xfrm>
          <a:off x="622851" y="4060441"/>
          <a:ext cx="4159506" cy="22250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7369">
                  <a:extLst>
                    <a:ext uri="{9D8B030D-6E8A-4147-A177-3AD203B41FA5}">
                      <a16:colId xmlns:a16="http://schemas.microsoft.com/office/drawing/2014/main" val="2207856700"/>
                    </a:ext>
                  </a:extLst>
                </a:gridCol>
                <a:gridCol w="2362137">
                  <a:extLst>
                    <a:ext uri="{9D8B030D-6E8A-4147-A177-3AD203B41FA5}">
                      <a16:colId xmlns:a16="http://schemas.microsoft.com/office/drawing/2014/main" val="4168689523"/>
                    </a:ext>
                  </a:extLst>
                </a:gridCol>
              </a:tblGrid>
              <a:tr h="370841">
                <a:tc>
                  <a:txBody>
                    <a:bodyPr/>
                    <a:lstStyle/>
                    <a:p>
                      <a:r>
                        <a:rPr lang="es-MX" sz="1100" dirty="0"/>
                        <a:t>IP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s-MX" sz="1100" dirty="0"/>
                        <a:t>MAC ADD</a:t>
                      </a:r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882425256"/>
                  </a:ext>
                </a:extLst>
              </a:tr>
              <a:tr h="370841">
                <a:tc>
                  <a:txBody>
                    <a:bodyPr/>
                    <a:lstStyle/>
                    <a:p>
                      <a:r>
                        <a:rPr lang="es-MX" sz="1100" dirty="0"/>
                        <a:t>192.168.10.10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s-MX" sz="1100" dirty="0"/>
                        <a:t>MAC_ADD_PC1</a:t>
                      </a:r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887977252"/>
                  </a:ext>
                </a:extLst>
              </a:tr>
              <a:tr h="370841">
                <a:tc>
                  <a:txBody>
                    <a:bodyPr/>
                    <a:lstStyle/>
                    <a:p>
                      <a:r>
                        <a:rPr lang="es-MX" sz="1100" dirty="0"/>
                        <a:t>192.168.10.1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s-MX" sz="1100" dirty="0"/>
                        <a:t>MAC_ADD_RTALCA_E0</a:t>
                      </a:r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4002958408"/>
                  </a:ext>
                </a:extLst>
              </a:tr>
              <a:tr h="370841">
                <a:tc>
                  <a:txBody>
                    <a:bodyPr/>
                    <a:lstStyle/>
                    <a:p>
                      <a:r>
                        <a:rPr lang="es-MX" sz="1100" dirty="0"/>
                        <a:t>192.168.10.2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dirty="0"/>
                        <a:t>MAC_ADD_RSJ1_E0</a:t>
                      </a:r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3309994886"/>
                  </a:ext>
                </a:extLst>
              </a:tr>
              <a:tr h="370841">
                <a:tc>
                  <a:txBody>
                    <a:bodyPr/>
                    <a:lstStyle/>
                    <a:p>
                      <a:r>
                        <a:rPr lang="es-MX" sz="1100" dirty="0"/>
                        <a:t>192.168.10.255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s-MX" sz="1100" dirty="0"/>
                        <a:t>FF-FF-FF-FF-FF-FF</a:t>
                      </a:r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741678064"/>
                  </a:ext>
                </a:extLst>
              </a:tr>
              <a:tr h="370841">
                <a:tc>
                  <a:txBody>
                    <a:bodyPr/>
                    <a:lstStyle/>
                    <a:p>
                      <a:r>
                        <a:rPr lang="es-MX" sz="1100" dirty="0"/>
                        <a:t>255.255.255.255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dirty="0"/>
                        <a:t>FF-FF-FF-FF-FF-FF</a:t>
                      </a:r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436618676"/>
                  </a:ext>
                </a:extLst>
              </a:tr>
            </a:tbl>
          </a:graphicData>
        </a:graphic>
      </p:graphicFrame>
      <p:sp>
        <p:nvSpPr>
          <p:cNvPr id="2" name="Pergamino: vertical 1">
            <a:extLst>
              <a:ext uri="{FF2B5EF4-FFF2-40B4-BE49-F238E27FC236}">
                <a16:creationId xmlns:a16="http://schemas.microsoft.com/office/drawing/2014/main" id="{8E5B3147-9C8F-4AA3-8738-B568E25B2B23}"/>
              </a:ext>
            </a:extLst>
          </p:cNvPr>
          <p:cNvSpPr/>
          <p:nvPr/>
        </p:nvSpPr>
        <p:spPr>
          <a:xfrm>
            <a:off x="6096000" y="1386910"/>
            <a:ext cx="4288971" cy="4297680"/>
          </a:xfrm>
          <a:prstGeom prst="verticalScroll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801" dirty="0"/>
              <a:t>Podrían ser idénticas por que están conectados al mismos segmento Ethernet.</a:t>
            </a:r>
          </a:p>
          <a:p>
            <a:pPr algn="ctr"/>
            <a:r>
              <a:rPr lang="es-MX" sz="1801" dirty="0"/>
              <a:t>Recordar: Son independientes, se crean en cada maquina por sus propio sistema operativo.</a:t>
            </a:r>
          </a:p>
          <a:p>
            <a:pPr algn="ctr"/>
            <a:r>
              <a:rPr lang="es-MX" sz="1801" dirty="0"/>
              <a:t>La diferencia se dará, entonces, cuando alguno de los dispositivos aquí listados deje de traficar con el dueño de la tabla</a:t>
            </a:r>
          </a:p>
        </p:txBody>
      </p:sp>
    </p:spTree>
    <p:extLst>
      <p:ext uri="{BB962C8B-B14F-4D97-AF65-F5344CB8AC3E}">
        <p14:creationId xmlns:p14="http://schemas.microsoft.com/office/powerpoint/2010/main" val="1967651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482AD196-8E13-455F-ADCA-564DBF194D2B}"/>
              </a:ext>
            </a:extLst>
          </p:cNvPr>
          <p:cNvSpPr/>
          <p:nvPr/>
        </p:nvSpPr>
        <p:spPr>
          <a:xfrm>
            <a:off x="622854" y="331305"/>
            <a:ext cx="11145079" cy="4903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1" dirty="0"/>
              <a:t>Solución de problema: Layes 1,2 y 3.</a:t>
            </a:r>
          </a:p>
        </p:txBody>
      </p:sp>
      <p:graphicFrame>
        <p:nvGraphicFramePr>
          <p:cNvPr id="9" name="Tabla 12">
            <a:extLst>
              <a:ext uri="{FF2B5EF4-FFF2-40B4-BE49-F238E27FC236}">
                <a16:creationId xmlns:a16="http://schemas.microsoft.com/office/drawing/2014/main" id="{16E196C7-9988-4A8E-852D-D8B6DF3AB3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8610778"/>
              </p:ext>
            </p:extLst>
          </p:nvPr>
        </p:nvGraphicFramePr>
        <p:xfrm>
          <a:off x="1104824" y="2087880"/>
          <a:ext cx="4372334" cy="3829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2343">
                  <a:extLst>
                    <a:ext uri="{9D8B030D-6E8A-4147-A177-3AD203B41FA5}">
                      <a16:colId xmlns:a16="http://schemas.microsoft.com/office/drawing/2014/main" val="261875791"/>
                    </a:ext>
                  </a:extLst>
                </a:gridCol>
                <a:gridCol w="563880">
                  <a:extLst>
                    <a:ext uri="{9D8B030D-6E8A-4147-A177-3AD203B41FA5}">
                      <a16:colId xmlns:a16="http://schemas.microsoft.com/office/drawing/2014/main" val="3015491753"/>
                    </a:ext>
                  </a:extLst>
                </a:gridCol>
                <a:gridCol w="662305">
                  <a:extLst>
                    <a:ext uri="{9D8B030D-6E8A-4147-A177-3AD203B41FA5}">
                      <a16:colId xmlns:a16="http://schemas.microsoft.com/office/drawing/2014/main" val="3684072523"/>
                    </a:ext>
                  </a:extLst>
                </a:gridCol>
                <a:gridCol w="1025843">
                  <a:extLst>
                    <a:ext uri="{9D8B030D-6E8A-4147-A177-3AD203B41FA5}">
                      <a16:colId xmlns:a16="http://schemas.microsoft.com/office/drawing/2014/main" val="3292366120"/>
                    </a:ext>
                  </a:extLst>
                </a:gridCol>
                <a:gridCol w="1157963">
                  <a:extLst>
                    <a:ext uri="{9D8B030D-6E8A-4147-A177-3AD203B41FA5}">
                      <a16:colId xmlns:a16="http://schemas.microsoft.com/office/drawing/2014/main" val="3871988963"/>
                    </a:ext>
                  </a:extLst>
                </a:gridCol>
              </a:tblGrid>
              <a:tr h="416562">
                <a:tc>
                  <a:txBody>
                    <a:bodyPr/>
                    <a:lstStyle/>
                    <a:p>
                      <a:pPr algn="ctr"/>
                      <a:r>
                        <a:rPr lang="es-MX" sz="1100" dirty="0"/>
                        <a:t>Red Destino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 dirty="0"/>
                        <a:t>MASK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 dirty="0"/>
                        <a:t>Interfaz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 dirty="0"/>
                        <a:t>Próximo Salto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 dirty="0"/>
                        <a:t>Métrica</a:t>
                      </a:r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1602464725"/>
                  </a:ext>
                </a:extLst>
              </a:tr>
              <a:tr h="416562">
                <a:tc>
                  <a:txBody>
                    <a:bodyPr/>
                    <a:lstStyle/>
                    <a:p>
                      <a:pPr algn="ctr"/>
                      <a:r>
                        <a:rPr lang="es-MX" sz="1100" dirty="0"/>
                        <a:t>192.168.10.0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 dirty="0"/>
                        <a:t>24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 dirty="0"/>
                        <a:t>E0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 dirty="0"/>
                        <a:t>DIRECTO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 dirty="0"/>
                        <a:t>0</a:t>
                      </a:r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2430992219"/>
                  </a:ext>
                </a:extLst>
              </a:tr>
              <a:tr h="416562">
                <a:tc>
                  <a:txBody>
                    <a:bodyPr/>
                    <a:lstStyle/>
                    <a:p>
                      <a:pPr algn="ctr"/>
                      <a:r>
                        <a:rPr lang="es-MX" sz="1100" dirty="0"/>
                        <a:t>192.168.11.0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24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 dirty="0"/>
                        <a:t>W0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dirty="0"/>
                        <a:t>10.10.2.1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 dirty="0"/>
                        <a:t>1</a:t>
                      </a:r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3612634960"/>
                  </a:ext>
                </a:extLst>
              </a:tr>
              <a:tr h="41656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dirty="0"/>
                        <a:t>192.168.12.0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24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 dirty="0"/>
                        <a:t>W0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dirty="0"/>
                        <a:t>10.10.3.1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 dirty="0"/>
                        <a:t>1</a:t>
                      </a:r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3837366180"/>
                  </a:ext>
                </a:extLst>
              </a:tr>
              <a:tr h="41656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dirty="0"/>
                        <a:t>192.168.13.0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24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 dirty="0"/>
                        <a:t>E0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dirty="0"/>
                        <a:t>192.168.10.2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 dirty="0"/>
                        <a:t>2</a:t>
                      </a:r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2439830571"/>
                  </a:ext>
                </a:extLst>
              </a:tr>
              <a:tr h="25400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dirty="0"/>
                        <a:t>10.0.1.0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24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 dirty="0"/>
                        <a:t>E0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dirty="0"/>
                        <a:t>192.168.10.2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 dirty="0"/>
                        <a:t>1</a:t>
                      </a:r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1668586177"/>
                  </a:ext>
                </a:extLst>
              </a:tr>
              <a:tr h="25400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dirty="0"/>
                        <a:t>10.0.2.0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24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 dirty="0"/>
                        <a:t>E0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dirty="0"/>
                        <a:t>192.168.10.2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 dirty="0"/>
                        <a:t>1</a:t>
                      </a:r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248106712"/>
                  </a:ext>
                </a:extLst>
              </a:tr>
              <a:tr h="25400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dirty="0"/>
                        <a:t>10.10.1.0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24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 dirty="0"/>
                        <a:t>W0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dirty="0"/>
                        <a:t>DIRECTO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 dirty="0"/>
                        <a:t>0</a:t>
                      </a:r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1719094977"/>
                  </a:ext>
                </a:extLst>
              </a:tr>
              <a:tr h="25400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dirty="0"/>
                        <a:t>10.10.2.0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24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 dirty="0"/>
                        <a:t>W0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dirty="0"/>
                        <a:t>DIRECTO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 dirty="0"/>
                        <a:t>0</a:t>
                      </a:r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1325492729"/>
                  </a:ext>
                </a:extLst>
              </a:tr>
              <a:tr h="4516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dirty="0"/>
                        <a:t>10.10.3.0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24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 dirty="0"/>
                        <a:t>W0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dirty="0"/>
                        <a:t>DIRECTO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 dirty="0"/>
                        <a:t>0</a:t>
                      </a:r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1307004736"/>
                  </a:ext>
                </a:extLst>
              </a:tr>
              <a:tr h="25400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dirty="0">
                          <a:highlight>
                            <a:srgbClr val="FFFF00"/>
                          </a:highlight>
                        </a:rPr>
                        <a:t>0.0.0.0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 dirty="0">
                          <a:highlight>
                            <a:srgbClr val="FFFF00"/>
                          </a:highlight>
                        </a:rPr>
                        <a:t>0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 dirty="0">
                          <a:highlight>
                            <a:srgbClr val="FFFF00"/>
                          </a:highlight>
                        </a:rPr>
                        <a:t>W0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dirty="0">
                          <a:highlight>
                            <a:srgbClr val="FFFF00"/>
                          </a:highlight>
                        </a:rPr>
                        <a:t>10.10.3.1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 dirty="0">
                          <a:highlight>
                            <a:srgbClr val="FFFF00"/>
                          </a:highlight>
                        </a:rPr>
                        <a:t>2</a:t>
                      </a:r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2631229708"/>
                  </a:ext>
                </a:extLst>
              </a:tr>
            </a:tbl>
          </a:graphicData>
        </a:graphic>
      </p:graphicFrame>
      <p:sp>
        <p:nvSpPr>
          <p:cNvPr id="10" name="CuadroTexto 9">
            <a:extLst>
              <a:ext uri="{FF2B5EF4-FFF2-40B4-BE49-F238E27FC236}">
                <a16:creationId xmlns:a16="http://schemas.microsoft.com/office/drawing/2014/main" id="{E32AF63E-7995-4779-A350-49B0975288B9}"/>
              </a:ext>
            </a:extLst>
          </p:cNvPr>
          <p:cNvSpPr txBox="1"/>
          <p:nvPr/>
        </p:nvSpPr>
        <p:spPr>
          <a:xfrm>
            <a:off x="1829157" y="1718548"/>
            <a:ext cx="2698239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801" dirty="0"/>
              <a:t>Tabla de rutas Router Talca</a:t>
            </a:r>
          </a:p>
        </p:txBody>
      </p:sp>
      <p:graphicFrame>
        <p:nvGraphicFramePr>
          <p:cNvPr id="11" name="Tabla 12">
            <a:extLst>
              <a:ext uri="{FF2B5EF4-FFF2-40B4-BE49-F238E27FC236}">
                <a16:creationId xmlns:a16="http://schemas.microsoft.com/office/drawing/2014/main" id="{1DF96FC2-8D1E-42FC-B6B4-9FF01458B1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552344"/>
              </p:ext>
            </p:extLst>
          </p:nvPr>
        </p:nvGraphicFramePr>
        <p:xfrm>
          <a:off x="6315487" y="2087880"/>
          <a:ext cx="4372334" cy="36373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2343">
                  <a:extLst>
                    <a:ext uri="{9D8B030D-6E8A-4147-A177-3AD203B41FA5}">
                      <a16:colId xmlns:a16="http://schemas.microsoft.com/office/drawing/2014/main" val="261875791"/>
                    </a:ext>
                  </a:extLst>
                </a:gridCol>
                <a:gridCol w="563880">
                  <a:extLst>
                    <a:ext uri="{9D8B030D-6E8A-4147-A177-3AD203B41FA5}">
                      <a16:colId xmlns:a16="http://schemas.microsoft.com/office/drawing/2014/main" val="3015491753"/>
                    </a:ext>
                  </a:extLst>
                </a:gridCol>
                <a:gridCol w="662305">
                  <a:extLst>
                    <a:ext uri="{9D8B030D-6E8A-4147-A177-3AD203B41FA5}">
                      <a16:colId xmlns:a16="http://schemas.microsoft.com/office/drawing/2014/main" val="3684072523"/>
                    </a:ext>
                  </a:extLst>
                </a:gridCol>
                <a:gridCol w="1025843">
                  <a:extLst>
                    <a:ext uri="{9D8B030D-6E8A-4147-A177-3AD203B41FA5}">
                      <a16:colId xmlns:a16="http://schemas.microsoft.com/office/drawing/2014/main" val="3292366120"/>
                    </a:ext>
                  </a:extLst>
                </a:gridCol>
                <a:gridCol w="1157963">
                  <a:extLst>
                    <a:ext uri="{9D8B030D-6E8A-4147-A177-3AD203B41FA5}">
                      <a16:colId xmlns:a16="http://schemas.microsoft.com/office/drawing/2014/main" val="3871988963"/>
                    </a:ext>
                  </a:extLst>
                </a:gridCol>
              </a:tblGrid>
              <a:tr h="416562">
                <a:tc>
                  <a:txBody>
                    <a:bodyPr/>
                    <a:lstStyle/>
                    <a:p>
                      <a:pPr algn="ctr"/>
                      <a:r>
                        <a:rPr lang="es-MX" sz="1100" dirty="0"/>
                        <a:t>Red Destino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 dirty="0"/>
                        <a:t>MASK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 dirty="0"/>
                        <a:t>Interfaz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 dirty="0"/>
                        <a:t>Próximo Salto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 dirty="0"/>
                        <a:t>Métrica</a:t>
                      </a:r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1602464725"/>
                  </a:ext>
                </a:extLst>
              </a:tr>
              <a:tr h="416562">
                <a:tc>
                  <a:txBody>
                    <a:bodyPr/>
                    <a:lstStyle/>
                    <a:p>
                      <a:pPr algn="ctr"/>
                      <a:r>
                        <a:rPr lang="es-MX" sz="1100" dirty="0"/>
                        <a:t>192.168.10.0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 dirty="0"/>
                        <a:t>24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 dirty="0"/>
                        <a:t>W0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dirty="0"/>
                        <a:t>10.10.1.1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 dirty="0"/>
                        <a:t>1</a:t>
                      </a:r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2430992219"/>
                  </a:ext>
                </a:extLst>
              </a:tr>
              <a:tr h="416562">
                <a:tc>
                  <a:txBody>
                    <a:bodyPr/>
                    <a:lstStyle/>
                    <a:p>
                      <a:pPr algn="ctr"/>
                      <a:r>
                        <a:rPr lang="es-MX" sz="1100" dirty="0"/>
                        <a:t>192.168.11.0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24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 dirty="0"/>
                        <a:t>E0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dirty="0"/>
                        <a:t>DIRECTO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 dirty="0"/>
                        <a:t>0</a:t>
                      </a:r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3612634960"/>
                  </a:ext>
                </a:extLst>
              </a:tr>
              <a:tr h="41656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dirty="0"/>
                        <a:t>192.168.12.0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24</a:t>
                      </a:r>
                      <a:endParaRPr kumimoji="0" lang="es-MX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W0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dirty="0"/>
                        <a:t>10.10.3.1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 dirty="0"/>
                        <a:t>1</a:t>
                      </a:r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3837366180"/>
                  </a:ext>
                </a:extLst>
              </a:tr>
              <a:tr h="41656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dirty="0"/>
                        <a:t>192.168.13.0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24</a:t>
                      </a:r>
                      <a:endParaRPr kumimoji="0" lang="es-MX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W0</a:t>
                      </a:r>
                      <a:endParaRPr kumimoji="0" lang="es-MX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dirty="0"/>
                        <a:t>10.10.1.1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 dirty="0"/>
                        <a:t>3</a:t>
                      </a:r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2439830571"/>
                  </a:ext>
                </a:extLst>
              </a:tr>
              <a:tr h="25400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dirty="0"/>
                        <a:t>10.0.1.0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24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W0</a:t>
                      </a:r>
                      <a:endParaRPr kumimoji="0" lang="es-MX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dirty="0"/>
                        <a:t>10.10.1.1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 dirty="0"/>
                        <a:t>2</a:t>
                      </a:r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1668586177"/>
                  </a:ext>
                </a:extLst>
              </a:tr>
              <a:tr h="25400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dirty="0"/>
                        <a:t>10.0.2.0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24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W0</a:t>
                      </a:r>
                      <a:endParaRPr kumimoji="0" lang="es-MX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dirty="0"/>
                        <a:t>10.10.1.1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 dirty="0"/>
                        <a:t>2</a:t>
                      </a:r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248106712"/>
                  </a:ext>
                </a:extLst>
              </a:tr>
              <a:tr h="25400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dirty="0"/>
                        <a:t>10.10.1.0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24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W0</a:t>
                      </a:r>
                      <a:endParaRPr kumimoji="0" lang="es-MX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dirty="0"/>
                        <a:t>DIRECTO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 dirty="0"/>
                        <a:t>0</a:t>
                      </a:r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1719094977"/>
                  </a:ext>
                </a:extLst>
              </a:tr>
              <a:tr h="25400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dirty="0"/>
                        <a:t>10.10.2.0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24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W0</a:t>
                      </a:r>
                      <a:endParaRPr kumimoji="0" lang="es-MX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dirty="0"/>
                        <a:t>DIRECTO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 dirty="0"/>
                        <a:t>0</a:t>
                      </a:r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1325492729"/>
                  </a:ext>
                </a:extLst>
              </a:tr>
              <a:tr h="25400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dirty="0"/>
                        <a:t>10.10.3.0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24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W0</a:t>
                      </a:r>
                      <a:endParaRPr kumimoji="0" lang="es-MX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dirty="0"/>
                        <a:t>DIRECTO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 dirty="0"/>
                        <a:t>0</a:t>
                      </a:r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1307004736"/>
                  </a:ext>
                </a:extLst>
              </a:tr>
              <a:tr h="25400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dirty="0">
                          <a:highlight>
                            <a:srgbClr val="FFFF00"/>
                          </a:highlight>
                        </a:rPr>
                        <a:t>0.0.0.0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 dirty="0">
                          <a:highlight>
                            <a:srgbClr val="FFFF00"/>
                          </a:highlight>
                        </a:rPr>
                        <a:t>0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W0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dirty="0">
                          <a:highlight>
                            <a:srgbClr val="FFFF00"/>
                          </a:highlight>
                        </a:rPr>
                        <a:t>10.10.3.1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 dirty="0">
                          <a:highlight>
                            <a:srgbClr val="FFFF00"/>
                          </a:highlight>
                        </a:rPr>
                        <a:t>2</a:t>
                      </a:r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2631229708"/>
                  </a:ext>
                </a:extLst>
              </a:tr>
            </a:tbl>
          </a:graphicData>
        </a:graphic>
      </p:graphicFrame>
      <p:sp>
        <p:nvSpPr>
          <p:cNvPr id="12" name="CuadroTexto 11">
            <a:extLst>
              <a:ext uri="{FF2B5EF4-FFF2-40B4-BE49-F238E27FC236}">
                <a16:creationId xmlns:a16="http://schemas.microsoft.com/office/drawing/2014/main" id="{61F4EA6F-D629-463C-8AC7-086D9DA1AB74}"/>
              </a:ext>
            </a:extLst>
          </p:cNvPr>
          <p:cNvSpPr txBox="1"/>
          <p:nvPr/>
        </p:nvSpPr>
        <p:spPr>
          <a:xfrm>
            <a:off x="6973904" y="1718548"/>
            <a:ext cx="2830070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801" dirty="0"/>
              <a:t>Tabla de rutas Router Curico</a:t>
            </a:r>
          </a:p>
        </p:txBody>
      </p:sp>
    </p:spTree>
    <p:extLst>
      <p:ext uri="{BB962C8B-B14F-4D97-AF65-F5344CB8AC3E}">
        <p14:creationId xmlns:p14="http://schemas.microsoft.com/office/powerpoint/2010/main" val="1835135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482AD196-8E13-455F-ADCA-564DBF194D2B}"/>
              </a:ext>
            </a:extLst>
          </p:cNvPr>
          <p:cNvSpPr/>
          <p:nvPr/>
        </p:nvSpPr>
        <p:spPr>
          <a:xfrm>
            <a:off x="622854" y="331305"/>
            <a:ext cx="11145079" cy="4903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1" dirty="0"/>
              <a:t>Solución de problema: Layes 1,2 y 3.</a:t>
            </a:r>
          </a:p>
        </p:txBody>
      </p:sp>
      <p:graphicFrame>
        <p:nvGraphicFramePr>
          <p:cNvPr id="11" name="Tabla 12">
            <a:extLst>
              <a:ext uri="{FF2B5EF4-FFF2-40B4-BE49-F238E27FC236}">
                <a16:creationId xmlns:a16="http://schemas.microsoft.com/office/drawing/2014/main" id="{1DF96FC2-8D1E-42FC-B6B4-9FF01458B1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9521527"/>
              </p:ext>
            </p:extLst>
          </p:nvPr>
        </p:nvGraphicFramePr>
        <p:xfrm>
          <a:off x="6315487" y="2087880"/>
          <a:ext cx="4372334" cy="38252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2343">
                  <a:extLst>
                    <a:ext uri="{9D8B030D-6E8A-4147-A177-3AD203B41FA5}">
                      <a16:colId xmlns:a16="http://schemas.microsoft.com/office/drawing/2014/main" val="261875791"/>
                    </a:ext>
                  </a:extLst>
                </a:gridCol>
                <a:gridCol w="563880">
                  <a:extLst>
                    <a:ext uri="{9D8B030D-6E8A-4147-A177-3AD203B41FA5}">
                      <a16:colId xmlns:a16="http://schemas.microsoft.com/office/drawing/2014/main" val="3015491753"/>
                    </a:ext>
                  </a:extLst>
                </a:gridCol>
                <a:gridCol w="662305">
                  <a:extLst>
                    <a:ext uri="{9D8B030D-6E8A-4147-A177-3AD203B41FA5}">
                      <a16:colId xmlns:a16="http://schemas.microsoft.com/office/drawing/2014/main" val="3684072523"/>
                    </a:ext>
                  </a:extLst>
                </a:gridCol>
                <a:gridCol w="1025843">
                  <a:extLst>
                    <a:ext uri="{9D8B030D-6E8A-4147-A177-3AD203B41FA5}">
                      <a16:colId xmlns:a16="http://schemas.microsoft.com/office/drawing/2014/main" val="3292366120"/>
                    </a:ext>
                  </a:extLst>
                </a:gridCol>
                <a:gridCol w="1157963">
                  <a:extLst>
                    <a:ext uri="{9D8B030D-6E8A-4147-A177-3AD203B41FA5}">
                      <a16:colId xmlns:a16="http://schemas.microsoft.com/office/drawing/2014/main" val="3871988963"/>
                    </a:ext>
                  </a:extLst>
                </a:gridCol>
              </a:tblGrid>
              <a:tr h="416562">
                <a:tc>
                  <a:txBody>
                    <a:bodyPr/>
                    <a:lstStyle/>
                    <a:p>
                      <a:pPr algn="ctr"/>
                      <a:r>
                        <a:rPr lang="es-MX" sz="1100" dirty="0"/>
                        <a:t>Red Destino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 dirty="0"/>
                        <a:t>MASK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 dirty="0"/>
                        <a:t>Interfaz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 dirty="0"/>
                        <a:t>Próximo Salto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 dirty="0"/>
                        <a:t>Métrica</a:t>
                      </a:r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1602464725"/>
                  </a:ext>
                </a:extLst>
              </a:tr>
              <a:tr h="416562">
                <a:tc>
                  <a:txBody>
                    <a:bodyPr/>
                    <a:lstStyle/>
                    <a:p>
                      <a:pPr algn="ctr"/>
                      <a:r>
                        <a:rPr lang="es-MX" sz="1100" dirty="0"/>
                        <a:t>192.168.10.0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 dirty="0"/>
                        <a:t>24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 dirty="0"/>
                        <a:t>E0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 dirty="0"/>
                        <a:t>directo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 dirty="0"/>
                        <a:t>0</a:t>
                      </a:r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2430992219"/>
                  </a:ext>
                </a:extLst>
              </a:tr>
              <a:tr h="416562">
                <a:tc>
                  <a:txBody>
                    <a:bodyPr/>
                    <a:lstStyle/>
                    <a:p>
                      <a:pPr algn="ctr"/>
                      <a:r>
                        <a:rPr lang="es-MX" sz="1100" dirty="0"/>
                        <a:t>192.168.11.0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24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 dirty="0"/>
                        <a:t>E0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dirty="0"/>
                        <a:t>192.168.10.1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 dirty="0"/>
                        <a:t>2</a:t>
                      </a:r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3612634960"/>
                  </a:ext>
                </a:extLst>
              </a:tr>
              <a:tr h="41656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dirty="0"/>
                        <a:t>192.168.12.0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24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 dirty="0"/>
                        <a:t>E0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dirty="0"/>
                        <a:t>192.168.10.1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 dirty="0"/>
                        <a:t>2</a:t>
                      </a:r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3837366180"/>
                  </a:ext>
                </a:extLst>
              </a:tr>
              <a:tr h="41656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dirty="0"/>
                        <a:t>192.168.13.0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24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 dirty="0"/>
                        <a:t>W0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dirty="0"/>
                        <a:t>10.0.2.1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 dirty="0"/>
                        <a:t>1</a:t>
                      </a:r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2439830571"/>
                  </a:ext>
                </a:extLst>
              </a:tr>
              <a:tr h="25400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dirty="0"/>
                        <a:t>10.0.1.0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24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 dirty="0"/>
                        <a:t>W0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dirty="0"/>
                        <a:t>Directo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 dirty="0"/>
                        <a:t>0</a:t>
                      </a:r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1668586177"/>
                  </a:ext>
                </a:extLst>
              </a:tr>
              <a:tr h="25400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dirty="0"/>
                        <a:t>10.0.2.0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24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 dirty="0"/>
                        <a:t>W0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dirty="0"/>
                        <a:t>Directo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 dirty="0"/>
                        <a:t>0</a:t>
                      </a:r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248106712"/>
                  </a:ext>
                </a:extLst>
              </a:tr>
              <a:tr h="25400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dirty="0"/>
                        <a:t>10.10.1.0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24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 dirty="0"/>
                        <a:t>E0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dirty="0"/>
                        <a:t>192.168.10.1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 dirty="0"/>
                        <a:t>1</a:t>
                      </a:r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1719094977"/>
                  </a:ext>
                </a:extLst>
              </a:tr>
              <a:tr h="25400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dirty="0"/>
                        <a:t>10.10.2.0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24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 dirty="0"/>
                        <a:t>E0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dirty="0"/>
                        <a:t>192.168.10.1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 dirty="0"/>
                        <a:t>1</a:t>
                      </a:r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1325492729"/>
                  </a:ext>
                </a:extLst>
              </a:tr>
              <a:tr h="25400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dirty="0"/>
                        <a:t>10.10.3.0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24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 dirty="0"/>
                        <a:t>e0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dirty="0"/>
                        <a:t>192.168.10.1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 dirty="0"/>
                        <a:t>1</a:t>
                      </a:r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1307004736"/>
                  </a:ext>
                </a:extLst>
              </a:tr>
              <a:tr h="25400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dirty="0">
                          <a:highlight>
                            <a:srgbClr val="FFFF00"/>
                          </a:highlight>
                        </a:rPr>
                        <a:t>0.0.0.0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 dirty="0">
                          <a:highlight>
                            <a:srgbClr val="FFFF00"/>
                          </a:highlight>
                        </a:rPr>
                        <a:t>0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 dirty="0">
                          <a:highlight>
                            <a:srgbClr val="FFFF00"/>
                          </a:highlight>
                        </a:rPr>
                        <a:t>e0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dirty="0">
                          <a:highlight>
                            <a:srgbClr val="FFFF00"/>
                          </a:highlight>
                        </a:rPr>
                        <a:t>192.168.10.1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 dirty="0">
                          <a:highlight>
                            <a:srgbClr val="FFFF00"/>
                          </a:highlight>
                        </a:rPr>
                        <a:t>1</a:t>
                      </a:r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2631229708"/>
                  </a:ext>
                </a:extLst>
              </a:tr>
            </a:tbl>
          </a:graphicData>
        </a:graphic>
      </p:graphicFrame>
      <p:sp>
        <p:nvSpPr>
          <p:cNvPr id="12" name="CuadroTexto 11">
            <a:extLst>
              <a:ext uri="{FF2B5EF4-FFF2-40B4-BE49-F238E27FC236}">
                <a16:creationId xmlns:a16="http://schemas.microsoft.com/office/drawing/2014/main" id="{61F4EA6F-D629-463C-8AC7-086D9DA1AB74}"/>
              </a:ext>
            </a:extLst>
          </p:cNvPr>
          <p:cNvSpPr txBox="1"/>
          <p:nvPr/>
        </p:nvSpPr>
        <p:spPr>
          <a:xfrm>
            <a:off x="6973905" y="1718548"/>
            <a:ext cx="2529603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801" dirty="0"/>
              <a:t>Tabla de rutas Router SJ1</a:t>
            </a:r>
          </a:p>
        </p:txBody>
      </p:sp>
      <p:graphicFrame>
        <p:nvGraphicFramePr>
          <p:cNvPr id="7" name="Tabla 12">
            <a:extLst>
              <a:ext uri="{FF2B5EF4-FFF2-40B4-BE49-F238E27FC236}">
                <a16:creationId xmlns:a16="http://schemas.microsoft.com/office/drawing/2014/main" id="{DC3E59AA-4AD4-46D3-974B-2D81E36571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0783979"/>
              </p:ext>
            </p:extLst>
          </p:nvPr>
        </p:nvGraphicFramePr>
        <p:xfrm>
          <a:off x="1510164" y="2087880"/>
          <a:ext cx="4194649" cy="36474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2343">
                  <a:extLst>
                    <a:ext uri="{9D8B030D-6E8A-4147-A177-3AD203B41FA5}">
                      <a16:colId xmlns:a16="http://schemas.microsoft.com/office/drawing/2014/main" val="261875791"/>
                    </a:ext>
                  </a:extLst>
                </a:gridCol>
                <a:gridCol w="563880">
                  <a:extLst>
                    <a:ext uri="{9D8B030D-6E8A-4147-A177-3AD203B41FA5}">
                      <a16:colId xmlns:a16="http://schemas.microsoft.com/office/drawing/2014/main" val="3015491753"/>
                    </a:ext>
                  </a:extLst>
                </a:gridCol>
                <a:gridCol w="662305">
                  <a:extLst>
                    <a:ext uri="{9D8B030D-6E8A-4147-A177-3AD203B41FA5}">
                      <a16:colId xmlns:a16="http://schemas.microsoft.com/office/drawing/2014/main" val="3684072523"/>
                    </a:ext>
                  </a:extLst>
                </a:gridCol>
                <a:gridCol w="942376">
                  <a:extLst>
                    <a:ext uri="{9D8B030D-6E8A-4147-A177-3AD203B41FA5}">
                      <a16:colId xmlns:a16="http://schemas.microsoft.com/office/drawing/2014/main" val="3292366120"/>
                    </a:ext>
                  </a:extLst>
                </a:gridCol>
                <a:gridCol w="1063745">
                  <a:extLst>
                    <a:ext uri="{9D8B030D-6E8A-4147-A177-3AD203B41FA5}">
                      <a16:colId xmlns:a16="http://schemas.microsoft.com/office/drawing/2014/main" val="3871988963"/>
                    </a:ext>
                  </a:extLst>
                </a:gridCol>
              </a:tblGrid>
              <a:tr h="416562">
                <a:tc>
                  <a:txBody>
                    <a:bodyPr/>
                    <a:lstStyle/>
                    <a:p>
                      <a:pPr algn="ctr"/>
                      <a:r>
                        <a:rPr lang="es-MX" sz="1100" dirty="0"/>
                        <a:t>Red Destino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 dirty="0"/>
                        <a:t>MASK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 dirty="0"/>
                        <a:t>Interfaz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 dirty="0"/>
                        <a:t>Próximo Salto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 dirty="0"/>
                        <a:t>Métrica</a:t>
                      </a:r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1602464725"/>
                  </a:ext>
                </a:extLst>
              </a:tr>
              <a:tr h="416562">
                <a:tc>
                  <a:txBody>
                    <a:bodyPr/>
                    <a:lstStyle/>
                    <a:p>
                      <a:pPr algn="ctr"/>
                      <a:r>
                        <a:rPr lang="es-MX" sz="1100" dirty="0"/>
                        <a:t>192.168.10.0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 dirty="0"/>
                        <a:t>24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 dirty="0"/>
                        <a:t>w0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 dirty="0"/>
                        <a:t>10.10.1.1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 dirty="0"/>
                        <a:t>1</a:t>
                      </a:r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2430992219"/>
                  </a:ext>
                </a:extLst>
              </a:tr>
              <a:tr h="416562">
                <a:tc>
                  <a:txBody>
                    <a:bodyPr/>
                    <a:lstStyle/>
                    <a:p>
                      <a:pPr algn="ctr"/>
                      <a:r>
                        <a:rPr lang="es-MX" sz="1100" dirty="0"/>
                        <a:t>192.168.11.0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24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 dirty="0"/>
                        <a:t>w0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dirty="0"/>
                        <a:t>10.10.2.1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 dirty="0"/>
                        <a:t>1</a:t>
                      </a:r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3612634960"/>
                  </a:ext>
                </a:extLst>
              </a:tr>
              <a:tr h="41656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dirty="0"/>
                        <a:t>192.168.12.0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24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 dirty="0"/>
                        <a:t>e0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dirty="0"/>
                        <a:t>Directo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 dirty="0"/>
                        <a:t>0</a:t>
                      </a:r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3837366180"/>
                  </a:ext>
                </a:extLst>
              </a:tr>
              <a:tr h="41656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dirty="0"/>
                        <a:t>192.168.13.0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24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 dirty="0"/>
                        <a:t>w0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 dirty="0"/>
                        <a:t>10.10.1.1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 dirty="0"/>
                        <a:t>3</a:t>
                      </a:r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2439830571"/>
                  </a:ext>
                </a:extLst>
              </a:tr>
              <a:tr h="25400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dirty="0"/>
                        <a:t>10.0.1.0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24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marL="0" marR="0" lvl="0" indent="0" algn="ctr" defTabSz="91441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dirty="0"/>
                        <a:t>w0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dirty="0"/>
                        <a:t>10.10.1.1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 dirty="0"/>
                        <a:t>2</a:t>
                      </a:r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1668586177"/>
                  </a:ext>
                </a:extLst>
              </a:tr>
              <a:tr h="25400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dirty="0"/>
                        <a:t>10.0.2.0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24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marL="0" marR="0" lvl="0" indent="0" algn="ctr" defTabSz="91441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dirty="0"/>
                        <a:t>w0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dirty="0"/>
                        <a:t>10.10.1.1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 dirty="0"/>
                        <a:t>2</a:t>
                      </a:r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248106712"/>
                  </a:ext>
                </a:extLst>
              </a:tr>
              <a:tr h="25400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dirty="0"/>
                        <a:t>10.10.1.0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24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marL="0" marR="0" lvl="0" indent="0" algn="ctr" defTabSz="91441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dirty="0"/>
                        <a:t>w0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dirty="0"/>
                        <a:t>Directa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 dirty="0"/>
                        <a:t>0</a:t>
                      </a:r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1719094977"/>
                  </a:ext>
                </a:extLst>
              </a:tr>
              <a:tr h="25400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dirty="0"/>
                        <a:t>10.10.2.0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24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marL="0" marR="0" lvl="0" indent="0" algn="ctr" defTabSz="91441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dirty="0"/>
                        <a:t>w0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dirty="0"/>
                        <a:t>Directa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 dirty="0"/>
                        <a:t>0</a:t>
                      </a:r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1325492729"/>
                  </a:ext>
                </a:extLst>
              </a:tr>
              <a:tr h="25400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dirty="0"/>
                        <a:t>10.10.3.0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24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 dirty="0"/>
                        <a:t>w0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dirty="0"/>
                        <a:t>Directo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 dirty="0"/>
                        <a:t>0</a:t>
                      </a:r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1307004736"/>
                  </a:ext>
                </a:extLst>
              </a:tr>
              <a:tr h="25400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dirty="0">
                          <a:highlight>
                            <a:srgbClr val="FFFF00"/>
                          </a:highlight>
                        </a:rPr>
                        <a:t>0.0.0.0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 dirty="0">
                          <a:highlight>
                            <a:srgbClr val="FFFF00"/>
                          </a:highlight>
                        </a:rPr>
                        <a:t>0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 dirty="0">
                          <a:highlight>
                            <a:srgbClr val="FFFF00"/>
                          </a:highlight>
                        </a:rPr>
                        <a:t>e0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dirty="0">
                          <a:highlight>
                            <a:srgbClr val="FFFF00"/>
                          </a:highlight>
                        </a:rPr>
                        <a:t>192.168.12.2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 dirty="0">
                          <a:highlight>
                            <a:srgbClr val="FFFF00"/>
                          </a:highlight>
                        </a:rPr>
                        <a:t>1</a:t>
                      </a:r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2631229708"/>
                  </a:ext>
                </a:extLst>
              </a:tr>
            </a:tbl>
          </a:graphicData>
        </a:graphic>
      </p:graphicFrame>
      <p:sp>
        <p:nvSpPr>
          <p:cNvPr id="8" name="CuadroTexto 7">
            <a:extLst>
              <a:ext uri="{FF2B5EF4-FFF2-40B4-BE49-F238E27FC236}">
                <a16:creationId xmlns:a16="http://schemas.microsoft.com/office/drawing/2014/main" id="{A920CBAF-96C4-48F7-9767-68B159919954}"/>
              </a:ext>
            </a:extLst>
          </p:cNvPr>
          <p:cNvSpPr txBox="1"/>
          <p:nvPr/>
        </p:nvSpPr>
        <p:spPr>
          <a:xfrm>
            <a:off x="2168580" y="1718548"/>
            <a:ext cx="3049516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801" dirty="0"/>
              <a:t>Tabla de rutas Router Linares</a:t>
            </a:r>
          </a:p>
        </p:txBody>
      </p:sp>
    </p:spTree>
    <p:extLst>
      <p:ext uri="{BB962C8B-B14F-4D97-AF65-F5344CB8AC3E}">
        <p14:creationId xmlns:p14="http://schemas.microsoft.com/office/powerpoint/2010/main" val="41764346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482AD196-8E13-455F-ADCA-564DBF194D2B}"/>
              </a:ext>
            </a:extLst>
          </p:cNvPr>
          <p:cNvSpPr/>
          <p:nvPr/>
        </p:nvSpPr>
        <p:spPr>
          <a:xfrm>
            <a:off x="622854" y="331305"/>
            <a:ext cx="11145079" cy="4903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1" dirty="0"/>
              <a:t>Solución de problema: Layes 1,2 y 3.</a:t>
            </a:r>
          </a:p>
        </p:txBody>
      </p:sp>
      <p:graphicFrame>
        <p:nvGraphicFramePr>
          <p:cNvPr id="11" name="Tabla 12">
            <a:extLst>
              <a:ext uri="{FF2B5EF4-FFF2-40B4-BE49-F238E27FC236}">
                <a16:creationId xmlns:a16="http://schemas.microsoft.com/office/drawing/2014/main" id="{1DF96FC2-8D1E-42FC-B6B4-9FF01458B1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9042936"/>
              </p:ext>
            </p:extLst>
          </p:nvPr>
        </p:nvGraphicFramePr>
        <p:xfrm>
          <a:off x="6235974" y="1465028"/>
          <a:ext cx="4431666" cy="47650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2343">
                  <a:extLst>
                    <a:ext uri="{9D8B030D-6E8A-4147-A177-3AD203B41FA5}">
                      <a16:colId xmlns:a16="http://schemas.microsoft.com/office/drawing/2014/main" val="261875791"/>
                    </a:ext>
                  </a:extLst>
                </a:gridCol>
                <a:gridCol w="536521">
                  <a:extLst>
                    <a:ext uri="{9D8B030D-6E8A-4147-A177-3AD203B41FA5}">
                      <a16:colId xmlns:a16="http://schemas.microsoft.com/office/drawing/2014/main" val="3015491753"/>
                    </a:ext>
                  </a:extLst>
                </a:gridCol>
                <a:gridCol w="662305">
                  <a:extLst>
                    <a:ext uri="{9D8B030D-6E8A-4147-A177-3AD203B41FA5}">
                      <a16:colId xmlns:a16="http://schemas.microsoft.com/office/drawing/2014/main" val="3684072523"/>
                    </a:ext>
                  </a:extLst>
                </a:gridCol>
                <a:gridCol w="1168717">
                  <a:extLst>
                    <a:ext uri="{9D8B030D-6E8A-4147-A177-3AD203B41FA5}">
                      <a16:colId xmlns:a16="http://schemas.microsoft.com/office/drawing/2014/main" val="3292366120"/>
                    </a:ext>
                  </a:extLst>
                </a:gridCol>
                <a:gridCol w="1101780">
                  <a:extLst>
                    <a:ext uri="{9D8B030D-6E8A-4147-A177-3AD203B41FA5}">
                      <a16:colId xmlns:a16="http://schemas.microsoft.com/office/drawing/2014/main" val="3871988963"/>
                    </a:ext>
                  </a:extLst>
                </a:gridCol>
              </a:tblGrid>
              <a:tr h="416562">
                <a:tc>
                  <a:txBody>
                    <a:bodyPr/>
                    <a:lstStyle/>
                    <a:p>
                      <a:pPr algn="ctr"/>
                      <a:r>
                        <a:rPr lang="es-MX" sz="1100" dirty="0"/>
                        <a:t>Red Destino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 dirty="0"/>
                        <a:t>MASK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 dirty="0"/>
                        <a:t>Interfaz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 dirty="0"/>
                        <a:t>Próximo Salto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 dirty="0"/>
                        <a:t>Métrica</a:t>
                      </a:r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1602464725"/>
                  </a:ext>
                </a:extLst>
              </a:tr>
              <a:tr h="416562">
                <a:tc>
                  <a:txBody>
                    <a:bodyPr/>
                    <a:lstStyle/>
                    <a:p>
                      <a:pPr algn="ctr"/>
                      <a:r>
                        <a:rPr lang="es-MX" sz="1100" dirty="0"/>
                        <a:t>192.168.10.0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 dirty="0"/>
                        <a:t>24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 dirty="0"/>
                        <a:t>E0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marL="0" marR="0" lvl="0" indent="0" algn="ctr" defTabSz="91441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dirty="0"/>
                        <a:t>192.168.12.1</a:t>
                      </a:r>
                    </a:p>
                    <a:p>
                      <a:pPr algn="ctr"/>
                      <a:endParaRPr lang="es-MX" sz="11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 dirty="0"/>
                        <a:t>2</a:t>
                      </a:r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2430992219"/>
                  </a:ext>
                </a:extLst>
              </a:tr>
              <a:tr h="416562">
                <a:tc>
                  <a:txBody>
                    <a:bodyPr/>
                    <a:lstStyle/>
                    <a:p>
                      <a:pPr algn="ctr"/>
                      <a:r>
                        <a:rPr lang="es-MX" sz="1100" dirty="0"/>
                        <a:t>192.168.11.0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24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 dirty="0"/>
                        <a:t>E0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dirty="0"/>
                        <a:t>192.168.12.1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 dirty="0"/>
                        <a:t>2</a:t>
                      </a:r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3612634960"/>
                  </a:ext>
                </a:extLst>
              </a:tr>
              <a:tr h="41656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dirty="0"/>
                        <a:t>192.168.12.0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24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 dirty="0"/>
                        <a:t>E0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dirty="0"/>
                        <a:t>Directo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 dirty="0"/>
                        <a:t>0</a:t>
                      </a:r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3837366180"/>
                  </a:ext>
                </a:extLst>
              </a:tr>
              <a:tr h="41656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dirty="0"/>
                        <a:t>192.168.13.0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24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 dirty="0"/>
                        <a:t>E0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dirty="0"/>
                        <a:t>192.168.12.1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 dirty="0"/>
                        <a:t>4</a:t>
                      </a:r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2439830571"/>
                  </a:ext>
                </a:extLst>
              </a:tr>
              <a:tr h="25400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dirty="0"/>
                        <a:t>10.0.1.0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24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 dirty="0"/>
                        <a:t>E0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dirty="0"/>
                        <a:t>192.168.12.1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 dirty="0"/>
                        <a:t>3</a:t>
                      </a:r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1668586177"/>
                  </a:ext>
                </a:extLst>
              </a:tr>
              <a:tr h="25400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dirty="0"/>
                        <a:t>10.0.2.0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24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 dirty="0"/>
                        <a:t>E0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dirty="0"/>
                        <a:t>192.168.12.1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 dirty="0"/>
                        <a:t>3</a:t>
                      </a:r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248106712"/>
                  </a:ext>
                </a:extLst>
              </a:tr>
              <a:tr h="25400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dirty="0"/>
                        <a:t>10.10.1.0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24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 dirty="0"/>
                        <a:t>E0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dirty="0"/>
                        <a:t>192.168.12.1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 dirty="0"/>
                        <a:t>1</a:t>
                      </a:r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1719094977"/>
                  </a:ext>
                </a:extLst>
              </a:tr>
              <a:tr h="25400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dirty="0"/>
                        <a:t>10.10.2.0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24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 dirty="0"/>
                        <a:t>E0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dirty="0"/>
                        <a:t>192.168.12.1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 dirty="0"/>
                        <a:t>1</a:t>
                      </a:r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1325492729"/>
                  </a:ext>
                </a:extLst>
              </a:tr>
              <a:tr h="25400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dirty="0"/>
                        <a:t>10.10.3.0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24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 dirty="0"/>
                        <a:t>E0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dirty="0"/>
                        <a:t>192.168.12.1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 dirty="0"/>
                        <a:t>1</a:t>
                      </a:r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1307004736"/>
                  </a:ext>
                </a:extLst>
              </a:tr>
              <a:tr h="25400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dirty="0"/>
                        <a:t>5.6.7.0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 dirty="0"/>
                        <a:t>24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 dirty="0"/>
                        <a:t>W0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dirty="0"/>
                        <a:t>Directo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 dirty="0"/>
                        <a:t>0</a:t>
                      </a:r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2631229708"/>
                  </a:ext>
                </a:extLst>
              </a:tr>
              <a:tr h="25400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dirty="0">
                          <a:highlight>
                            <a:srgbClr val="FFFF00"/>
                          </a:highlight>
                        </a:rPr>
                        <a:t>0.0.0.0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 dirty="0">
                          <a:highlight>
                            <a:srgbClr val="FFFF00"/>
                          </a:highlight>
                        </a:rPr>
                        <a:t>0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 dirty="0">
                          <a:highlight>
                            <a:srgbClr val="FFFF00"/>
                          </a:highlight>
                        </a:rPr>
                        <a:t>w0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dirty="0">
                          <a:highlight>
                            <a:srgbClr val="FFFF00"/>
                          </a:highlight>
                        </a:rPr>
                        <a:t>PROXIMO SALTO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 dirty="0">
                          <a:highlight>
                            <a:srgbClr val="FFFF00"/>
                          </a:highlight>
                        </a:rPr>
                        <a:t>0</a:t>
                      </a:r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2741142483"/>
                  </a:ext>
                </a:extLst>
              </a:tr>
            </a:tbl>
          </a:graphicData>
        </a:graphic>
      </p:graphicFrame>
      <p:sp>
        <p:nvSpPr>
          <p:cNvPr id="12" name="CuadroTexto 11">
            <a:extLst>
              <a:ext uri="{FF2B5EF4-FFF2-40B4-BE49-F238E27FC236}">
                <a16:creationId xmlns:a16="http://schemas.microsoft.com/office/drawing/2014/main" id="{61F4EA6F-D629-463C-8AC7-086D9DA1AB74}"/>
              </a:ext>
            </a:extLst>
          </p:cNvPr>
          <p:cNvSpPr txBox="1"/>
          <p:nvPr/>
        </p:nvSpPr>
        <p:spPr>
          <a:xfrm>
            <a:off x="6894392" y="1095696"/>
            <a:ext cx="3163815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801" dirty="0"/>
              <a:t>Tabla de rutas Router INTERNET</a:t>
            </a:r>
          </a:p>
        </p:txBody>
      </p:sp>
      <p:graphicFrame>
        <p:nvGraphicFramePr>
          <p:cNvPr id="7" name="Tabla 12">
            <a:extLst>
              <a:ext uri="{FF2B5EF4-FFF2-40B4-BE49-F238E27FC236}">
                <a16:creationId xmlns:a16="http://schemas.microsoft.com/office/drawing/2014/main" id="{DC3E59AA-4AD4-46D3-974B-2D81E36571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0216365"/>
              </p:ext>
            </p:extLst>
          </p:nvPr>
        </p:nvGraphicFramePr>
        <p:xfrm>
          <a:off x="927067" y="1465028"/>
          <a:ext cx="4296134" cy="36779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2343">
                  <a:extLst>
                    <a:ext uri="{9D8B030D-6E8A-4147-A177-3AD203B41FA5}">
                      <a16:colId xmlns:a16="http://schemas.microsoft.com/office/drawing/2014/main" val="261875791"/>
                    </a:ext>
                  </a:extLst>
                </a:gridCol>
                <a:gridCol w="563880">
                  <a:extLst>
                    <a:ext uri="{9D8B030D-6E8A-4147-A177-3AD203B41FA5}">
                      <a16:colId xmlns:a16="http://schemas.microsoft.com/office/drawing/2014/main" val="3015491753"/>
                    </a:ext>
                  </a:extLst>
                </a:gridCol>
                <a:gridCol w="662305">
                  <a:extLst>
                    <a:ext uri="{9D8B030D-6E8A-4147-A177-3AD203B41FA5}">
                      <a16:colId xmlns:a16="http://schemas.microsoft.com/office/drawing/2014/main" val="3684072523"/>
                    </a:ext>
                  </a:extLst>
                </a:gridCol>
                <a:gridCol w="949643">
                  <a:extLst>
                    <a:ext uri="{9D8B030D-6E8A-4147-A177-3AD203B41FA5}">
                      <a16:colId xmlns:a16="http://schemas.microsoft.com/office/drawing/2014/main" val="3292366120"/>
                    </a:ext>
                  </a:extLst>
                </a:gridCol>
                <a:gridCol w="1157963">
                  <a:extLst>
                    <a:ext uri="{9D8B030D-6E8A-4147-A177-3AD203B41FA5}">
                      <a16:colId xmlns:a16="http://schemas.microsoft.com/office/drawing/2014/main" val="3871988963"/>
                    </a:ext>
                  </a:extLst>
                </a:gridCol>
              </a:tblGrid>
              <a:tr h="416562">
                <a:tc>
                  <a:txBody>
                    <a:bodyPr/>
                    <a:lstStyle/>
                    <a:p>
                      <a:pPr algn="ctr"/>
                      <a:r>
                        <a:rPr lang="es-MX" sz="1100" dirty="0"/>
                        <a:t>Red Destino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 dirty="0"/>
                        <a:t>MASK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 dirty="0"/>
                        <a:t>Interfaz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 dirty="0"/>
                        <a:t>Próximo Salto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 dirty="0"/>
                        <a:t>Métrica</a:t>
                      </a:r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1602464725"/>
                  </a:ext>
                </a:extLst>
              </a:tr>
              <a:tr h="416562">
                <a:tc>
                  <a:txBody>
                    <a:bodyPr/>
                    <a:lstStyle/>
                    <a:p>
                      <a:pPr algn="ctr"/>
                      <a:r>
                        <a:rPr lang="es-MX" sz="1100" dirty="0"/>
                        <a:t>192.168.10.0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 dirty="0"/>
                        <a:t>24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 dirty="0"/>
                        <a:t>W0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marL="0" marR="0" lvl="0" indent="0" algn="ctr" defTabSz="91441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dirty="0"/>
                        <a:t>10.0.1.1</a:t>
                      </a:r>
                    </a:p>
                    <a:p>
                      <a:pPr algn="ctr"/>
                      <a:endParaRPr lang="es-MX" sz="11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 dirty="0"/>
                        <a:t>1</a:t>
                      </a:r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2430992219"/>
                  </a:ext>
                </a:extLst>
              </a:tr>
              <a:tr h="416562">
                <a:tc>
                  <a:txBody>
                    <a:bodyPr/>
                    <a:lstStyle/>
                    <a:p>
                      <a:pPr algn="ctr"/>
                      <a:r>
                        <a:rPr lang="es-MX" sz="1100" dirty="0"/>
                        <a:t>192.168.11.0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24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 dirty="0"/>
                        <a:t>W0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dirty="0"/>
                        <a:t>10.0.1.1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 dirty="0"/>
                        <a:t>3</a:t>
                      </a:r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3612634960"/>
                  </a:ext>
                </a:extLst>
              </a:tr>
              <a:tr h="30589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dirty="0"/>
                        <a:t>192.168.12.0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24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 dirty="0"/>
                        <a:t>W0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dirty="0"/>
                        <a:t>10.0.1.1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 dirty="0"/>
                        <a:t>3</a:t>
                      </a:r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3837366180"/>
                  </a:ext>
                </a:extLst>
              </a:tr>
              <a:tr h="41656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dirty="0"/>
                        <a:t>192.168.13.0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24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 dirty="0"/>
                        <a:t>E0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dirty="0"/>
                        <a:t>Directo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 dirty="0"/>
                        <a:t>0</a:t>
                      </a:r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2439830571"/>
                  </a:ext>
                </a:extLst>
              </a:tr>
              <a:tr h="25400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dirty="0"/>
                        <a:t>10.0.1.0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24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 dirty="0"/>
                        <a:t>W0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dirty="0"/>
                        <a:t>Directo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 dirty="0"/>
                        <a:t>0</a:t>
                      </a:r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1668586177"/>
                  </a:ext>
                </a:extLst>
              </a:tr>
              <a:tr h="25400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dirty="0"/>
                        <a:t>10.0.2.0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24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 dirty="0"/>
                        <a:t>W0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dirty="0"/>
                        <a:t>Directo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 dirty="0"/>
                        <a:t>0</a:t>
                      </a:r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248106712"/>
                  </a:ext>
                </a:extLst>
              </a:tr>
              <a:tr h="25400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dirty="0"/>
                        <a:t>10.10.1.0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24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 dirty="0"/>
                        <a:t>W0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dirty="0"/>
                        <a:t>Directo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 dirty="0"/>
                        <a:t>0</a:t>
                      </a:r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1719094977"/>
                  </a:ext>
                </a:extLst>
              </a:tr>
              <a:tr h="25400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dirty="0"/>
                        <a:t>10.10.2.0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24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 dirty="0"/>
                        <a:t>W0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dirty="0"/>
                        <a:t>10.0.1.1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 dirty="0"/>
                        <a:t>2</a:t>
                      </a:r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1325492729"/>
                  </a:ext>
                </a:extLst>
              </a:tr>
              <a:tr h="25400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dirty="0"/>
                        <a:t>10.10.3.0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24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 dirty="0"/>
                        <a:t>W0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dirty="0"/>
                        <a:t>10.0.1.1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 dirty="0"/>
                        <a:t>2</a:t>
                      </a:r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1307004736"/>
                  </a:ext>
                </a:extLst>
              </a:tr>
              <a:tr h="25400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dirty="0">
                          <a:highlight>
                            <a:srgbClr val="FFFF00"/>
                          </a:highlight>
                        </a:rPr>
                        <a:t>0.0.0.0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 dirty="0">
                          <a:highlight>
                            <a:srgbClr val="FFFF00"/>
                          </a:highlight>
                        </a:rPr>
                        <a:t>0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 dirty="0">
                          <a:highlight>
                            <a:srgbClr val="FFFF00"/>
                          </a:highlight>
                        </a:rPr>
                        <a:t>w0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dirty="0">
                          <a:highlight>
                            <a:srgbClr val="FFFF00"/>
                          </a:highlight>
                        </a:rPr>
                        <a:t>10.0.1.1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 dirty="0">
                          <a:highlight>
                            <a:srgbClr val="FFFF00"/>
                          </a:highlight>
                        </a:rPr>
                        <a:t>1</a:t>
                      </a:r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2631229708"/>
                  </a:ext>
                </a:extLst>
              </a:tr>
            </a:tbl>
          </a:graphicData>
        </a:graphic>
      </p:graphicFrame>
      <p:sp>
        <p:nvSpPr>
          <p:cNvPr id="8" name="CuadroTexto 7">
            <a:extLst>
              <a:ext uri="{FF2B5EF4-FFF2-40B4-BE49-F238E27FC236}">
                <a16:creationId xmlns:a16="http://schemas.microsoft.com/office/drawing/2014/main" id="{A920CBAF-96C4-48F7-9767-68B159919954}"/>
              </a:ext>
            </a:extLst>
          </p:cNvPr>
          <p:cNvSpPr txBox="1"/>
          <p:nvPr/>
        </p:nvSpPr>
        <p:spPr>
          <a:xfrm>
            <a:off x="1585484" y="1095696"/>
            <a:ext cx="2529603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801" dirty="0"/>
              <a:t>Tabla de rutas Router SJ2</a:t>
            </a:r>
          </a:p>
        </p:txBody>
      </p:sp>
      <p:sp>
        <p:nvSpPr>
          <p:cNvPr id="2" name="Doble onda 1">
            <a:extLst>
              <a:ext uri="{FF2B5EF4-FFF2-40B4-BE49-F238E27FC236}">
                <a16:creationId xmlns:a16="http://schemas.microsoft.com/office/drawing/2014/main" id="{4156B33A-E128-496E-8C83-BA05F31CF6F2}"/>
              </a:ext>
            </a:extLst>
          </p:cNvPr>
          <p:cNvSpPr/>
          <p:nvPr/>
        </p:nvSpPr>
        <p:spPr>
          <a:xfrm>
            <a:off x="622854" y="5328163"/>
            <a:ext cx="4758116" cy="1205948"/>
          </a:xfrm>
          <a:prstGeom prst="doubleWav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Es el Router aguas arriba, en camino al proveedor de acceso INTERNET</a:t>
            </a:r>
          </a:p>
          <a:p>
            <a:pPr algn="ctr"/>
            <a:r>
              <a:rPr lang="es-MX"/>
              <a:t>Esta tabla se completa </a:t>
            </a:r>
            <a:r>
              <a:rPr lang="es-MX" dirty="0"/>
              <a:t>a mano, no por RIPv2</a:t>
            </a:r>
          </a:p>
        </p:txBody>
      </p: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EFE70CD8-C3F7-4B3F-8D36-99A42DDC96A5}"/>
              </a:ext>
            </a:extLst>
          </p:cNvPr>
          <p:cNvCxnSpPr>
            <a:stCxn id="2" idx="3"/>
          </p:cNvCxnSpPr>
          <p:nvPr/>
        </p:nvCxnSpPr>
        <p:spPr>
          <a:xfrm>
            <a:off x="5380970" y="5931137"/>
            <a:ext cx="3112608" cy="1383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95775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4B2D9829-79F7-4165-AEC1-7D7BADD066E0}"/>
              </a:ext>
            </a:extLst>
          </p:cNvPr>
          <p:cNvSpPr/>
          <p:nvPr/>
        </p:nvSpPr>
        <p:spPr>
          <a:xfrm>
            <a:off x="1138577" y="756787"/>
            <a:ext cx="901687" cy="1739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900" dirty="0"/>
              <a:t>Layer TCP/IP</a:t>
            </a:r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5304D420-3B00-404E-B883-41C0CD3AEDC4}"/>
              </a:ext>
            </a:extLst>
          </p:cNvPr>
          <p:cNvSpPr/>
          <p:nvPr/>
        </p:nvSpPr>
        <p:spPr>
          <a:xfrm>
            <a:off x="1138577" y="978884"/>
            <a:ext cx="901687" cy="691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1" dirty="0"/>
              <a:t>App</a:t>
            </a: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CC795F98-B106-42B6-B1E2-90C3E5D346CF}"/>
              </a:ext>
            </a:extLst>
          </p:cNvPr>
          <p:cNvSpPr/>
          <p:nvPr/>
        </p:nvSpPr>
        <p:spPr>
          <a:xfrm>
            <a:off x="1138577" y="1930747"/>
            <a:ext cx="901687" cy="2110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1" dirty="0"/>
              <a:t>Transporte</a:t>
            </a: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80EB01E2-3E33-4909-9167-64D5DF7965EC}"/>
              </a:ext>
            </a:extLst>
          </p:cNvPr>
          <p:cNvSpPr/>
          <p:nvPr/>
        </p:nvSpPr>
        <p:spPr>
          <a:xfrm>
            <a:off x="2115066" y="756787"/>
            <a:ext cx="657787" cy="1739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1" dirty="0"/>
              <a:t>Evento</a:t>
            </a:r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421FB47D-600C-4CDA-88DA-031C1B9C7E61}"/>
              </a:ext>
            </a:extLst>
          </p:cNvPr>
          <p:cNvSpPr/>
          <p:nvPr/>
        </p:nvSpPr>
        <p:spPr>
          <a:xfrm>
            <a:off x="2115065" y="994685"/>
            <a:ext cx="2838347" cy="69108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1" dirty="0"/>
              <a:t>ICMP tipo 8 = Echo </a:t>
            </a:r>
            <a:r>
              <a:rPr lang="es-MX" sz="1001" dirty="0" err="1"/>
              <a:t>Request</a:t>
            </a:r>
            <a:endParaRPr lang="es-MX" sz="1001" dirty="0"/>
          </a:p>
          <a:p>
            <a:pPr algn="ctr"/>
            <a:r>
              <a:rPr lang="es-MX" sz="1001" dirty="0"/>
              <a:t>Código: Solicitud de echo</a:t>
            </a:r>
          </a:p>
          <a:p>
            <a:pPr algn="ctr"/>
            <a:r>
              <a:rPr lang="es-MX" sz="1001" dirty="0" err="1"/>
              <a:t>Checksum</a:t>
            </a:r>
            <a:endParaRPr lang="es-MX" sz="1001" dirty="0"/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8EBF3440-0DDE-4512-A21F-D82CED0985BA}"/>
              </a:ext>
            </a:extLst>
          </p:cNvPr>
          <p:cNvSpPr/>
          <p:nvPr/>
        </p:nvSpPr>
        <p:spPr>
          <a:xfrm>
            <a:off x="2115067" y="1930747"/>
            <a:ext cx="901685" cy="21104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1" dirty="0"/>
              <a:t>Source Port</a:t>
            </a:r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B8121D7E-6EE4-4D56-B3DE-FFD9FEE82644}"/>
              </a:ext>
            </a:extLst>
          </p:cNvPr>
          <p:cNvSpPr/>
          <p:nvPr/>
        </p:nvSpPr>
        <p:spPr>
          <a:xfrm>
            <a:off x="5028216" y="994685"/>
            <a:ext cx="2694718" cy="69108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1" dirty="0" err="1"/>
              <a:t>a,b,c,d</a:t>
            </a:r>
            <a:r>
              <a:rPr lang="es-MX" sz="1001" dirty="0"/>
              <a:t>….hasta la letra 32 (32 bytes)</a:t>
            </a:r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FED5D331-1A07-4133-920D-A70B9B6A497B}"/>
              </a:ext>
            </a:extLst>
          </p:cNvPr>
          <p:cNvSpPr/>
          <p:nvPr/>
        </p:nvSpPr>
        <p:spPr>
          <a:xfrm>
            <a:off x="2807778" y="751409"/>
            <a:ext cx="4915154" cy="18946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1" dirty="0"/>
              <a:t>Ping 8.8.8.8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9C0BC7D5-8A29-4ECA-8EB5-49CD85DAA817}"/>
              </a:ext>
            </a:extLst>
          </p:cNvPr>
          <p:cNvSpPr txBox="1"/>
          <p:nvPr/>
        </p:nvSpPr>
        <p:spPr>
          <a:xfrm>
            <a:off x="2928313" y="938605"/>
            <a:ext cx="1200970" cy="2463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1" dirty="0" err="1"/>
              <a:t>Header</a:t>
            </a:r>
            <a:r>
              <a:rPr lang="es-MX" sz="1001" dirty="0"/>
              <a:t> App = ICMP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121117AF-CAD4-4049-B847-E52CE22D4A75}"/>
              </a:ext>
            </a:extLst>
          </p:cNvPr>
          <p:cNvSpPr txBox="1"/>
          <p:nvPr/>
        </p:nvSpPr>
        <p:spPr>
          <a:xfrm>
            <a:off x="5843286" y="940871"/>
            <a:ext cx="665567" cy="2463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1" dirty="0"/>
              <a:t>Data App</a:t>
            </a:r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3A2BF2F5-87FB-41E4-A7C1-15A097271866}"/>
              </a:ext>
            </a:extLst>
          </p:cNvPr>
          <p:cNvSpPr/>
          <p:nvPr/>
        </p:nvSpPr>
        <p:spPr>
          <a:xfrm>
            <a:off x="3050711" y="1930747"/>
            <a:ext cx="901685" cy="21104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1" dirty="0"/>
              <a:t>Destin. Port</a:t>
            </a:r>
          </a:p>
        </p:txBody>
      </p:sp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3AE55B53-D58B-459F-8E23-2EDC0711EA23}"/>
              </a:ext>
            </a:extLst>
          </p:cNvPr>
          <p:cNvSpPr/>
          <p:nvPr/>
        </p:nvSpPr>
        <p:spPr>
          <a:xfrm>
            <a:off x="3986358" y="1920629"/>
            <a:ext cx="933097" cy="21104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1" dirty="0"/>
              <a:t>SEQ Number</a:t>
            </a:r>
          </a:p>
        </p:txBody>
      </p:sp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1B85C114-1393-4D6B-9EA6-19B148FC5C91}"/>
              </a:ext>
            </a:extLst>
          </p:cNvPr>
          <p:cNvSpPr/>
          <p:nvPr/>
        </p:nvSpPr>
        <p:spPr>
          <a:xfrm>
            <a:off x="4953414" y="1918589"/>
            <a:ext cx="935644" cy="21104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1" dirty="0"/>
              <a:t>ACK Number</a:t>
            </a:r>
          </a:p>
        </p:txBody>
      </p:sp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72B7648D-A1F5-47B2-AEEB-75237F998E0A}"/>
              </a:ext>
            </a:extLst>
          </p:cNvPr>
          <p:cNvSpPr/>
          <p:nvPr/>
        </p:nvSpPr>
        <p:spPr>
          <a:xfrm>
            <a:off x="5923017" y="1918589"/>
            <a:ext cx="886652" cy="21104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1" dirty="0"/>
              <a:t>Control Bits</a:t>
            </a:r>
          </a:p>
        </p:txBody>
      </p:sp>
      <p:sp>
        <p:nvSpPr>
          <p:cNvPr id="18" name="Rectángulo: esquinas redondeadas 17">
            <a:extLst>
              <a:ext uri="{FF2B5EF4-FFF2-40B4-BE49-F238E27FC236}">
                <a16:creationId xmlns:a16="http://schemas.microsoft.com/office/drawing/2014/main" id="{F5672BF2-F495-4FD6-81A4-A3C9F4A96FF3}"/>
              </a:ext>
            </a:extLst>
          </p:cNvPr>
          <p:cNvSpPr/>
          <p:nvPr/>
        </p:nvSpPr>
        <p:spPr>
          <a:xfrm>
            <a:off x="6843629" y="1919392"/>
            <a:ext cx="886652" cy="21104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1" dirty="0"/>
              <a:t>Data L4</a:t>
            </a:r>
          </a:p>
        </p:txBody>
      </p:sp>
      <p:sp>
        <p:nvSpPr>
          <p:cNvPr id="19" name="Cerrar llave 18">
            <a:extLst>
              <a:ext uri="{FF2B5EF4-FFF2-40B4-BE49-F238E27FC236}">
                <a16:creationId xmlns:a16="http://schemas.microsoft.com/office/drawing/2014/main" id="{A3E204D8-9DA1-426D-B192-B54E7ED92C6D}"/>
              </a:ext>
            </a:extLst>
          </p:cNvPr>
          <p:cNvSpPr/>
          <p:nvPr/>
        </p:nvSpPr>
        <p:spPr>
          <a:xfrm rot="5400000">
            <a:off x="4792750" y="-1075762"/>
            <a:ext cx="228409" cy="5631956"/>
          </a:xfrm>
          <a:prstGeom prst="rightBrace">
            <a:avLst>
              <a:gd name="adj1" fmla="val 107535"/>
              <a:gd name="adj2" fmla="val 7941"/>
            </a:avLst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 sz="1801"/>
          </a:p>
        </p:txBody>
      </p:sp>
      <p:sp>
        <p:nvSpPr>
          <p:cNvPr id="20" name="Rectángulo: esquinas redondeadas 19">
            <a:extLst>
              <a:ext uri="{FF2B5EF4-FFF2-40B4-BE49-F238E27FC236}">
                <a16:creationId xmlns:a16="http://schemas.microsoft.com/office/drawing/2014/main" id="{B395BDE8-FE7C-450A-8BE1-AAD9B5E06F3B}"/>
              </a:ext>
            </a:extLst>
          </p:cNvPr>
          <p:cNvSpPr/>
          <p:nvPr/>
        </p:nvSpPr>
        <p:spPr>
          <a:xfrm>
            <a:off x="2106580" y="2432011"/>
            <a:ext cx="673621" cy="21104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1" dirty="0"/>
              <a:t>Versión</a:t>
            </a:r>
          </a:p>
        </p:txBody>
      </p:sp>
      <p:sp>
        <p:nvSpPr>
          <p:cNvPr id="21" name="Rectángulo: esquinas redondeadas 20">
            <a:extLst>
              <a:ext uri="{FF2B5EF4-FFF2-40B4-BE49-F238E27FC236}">
                <a16:creationId xmlns:a16="http://schemas.microsoft.com/office/drawing/2014/main" id="{17E3D09B-5D96-4F87-BE54-AF2829CBE1C5}"/>
              </a:ext>
            </a:extLst>
          </p:cNvPr>
          <p:cNvSpPr/>
          <p:nvPr/>
        </p:nvSpPr>
        <p:spPr>
          <a:xfrm>
            <a:off x="2815128" y="2430830"/>
            <a:ext cx="490103" cy="21104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1" dirty="0"/>
              <a:t>IHL</a:t>
            </a:r>
          </a:p>
        </p:txBody>
      </p:sp>
      <p:sp>
        <p:nvSpPr>
          <p:cNvPr id="22" name="Rectángulo: esquinas redondeadas 21">
            <a:extLst>
              <a:ext uri="{FF2B5EF4-FFF2-40B4-BE49-F238E27FC236}">
                <a16:creationId xmlns:a16="http://schemas.microsoft.com/office/drawing/2014/main" id="{CB95DAF3-8A19-4A70-AC8F-9525A8C89FDC}"/>
              </a:ext>
            </a:extLst>
          </p:cNvPr>
          <p:cNvSpPr/>
          <p:nvPr/>
        </p:nvSpPr>
        <p:spPr>
          <a:xfrm>
            <a:off x="3332235" y="2432011"/>
            <a:ext cx="1461582" cy="21104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1" dirty="0"/>
              <a:t>Servicios Diferenciados</a:t>
            </a:r>
          </a:p>
        </p:txBody>
      </p:sp>
      <p:sp>
        <p:nvSpPr>
          <p:cNvPr id="23" name="Rectángulo: esquinas redondeadas 22">
            <a:extLst>
              <a:ext uri="{FF2B5EF4-FFF2-40B4-BE49-F238E27FC236}">
                <a16:creationId xmlns:a16="http://schemas.microsoft.com/office/drawing/2014/main" id="{184394B7-A793-426C-A696-07AD92412172}"/>
              </a:ext>
            </a:extLst>
          </p:cNvPr>
          <p:cNvSpPr/>
          <p:nvPr/>
        </p:nvSpPr>
        <p:spPr>
          <a:xfrm>
            <a:off x="4829490" y="2437006"/>
            <a:ext cx="2900789" cy="21104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1" dirty="0"/>
              <a:t>Total Lencht</a:t>
            </a:r>
          </a:p>
        </p:txBody>
      </p:sp>
      <p:sp>
        <p:nvSpPr>
          <p:cNvPr id="24" name="Rectángulo: esquinas redondeadas 23">
            <a:extLst>
              <a:ext uri="{FF2B5EF4-FFF2-40B4-BE49-F238E27FC236}">
                <a16:creationId xmlns:a16="http://schemas.microsoft.com/office/drawing/2014/main" id="{3898F8A4-D619-4367-972E-D4B1F1E2B0E4}"/>
              </a:ext>
            </a:extLst>
          </p:cNvPr>
          <p:cNvSpPr/>
          <p:nvPr/>
        </p:nvSpPr>
        <p:spPr>
          <a:xfrm>
            <a:off x="2106582" y="2929803"/>
            <a:ext cx="2695159" cy="21104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1" dirty="0"/>
              <a:t>Identificación</a:t>
            </a:r>
          </a:p>
        </p:txBody>
      </p:sp>
      <p:sp>
        <p:nvSpPr>
          <p:cNvPr id="25" name="Rectángulo: esquinas redondeadas 24">
            <a:extLst>
              <a:ext uri="{FF2B5EF4-FFF2-40B4-BE49-F238E27FC236}">
                <a16:creationId xmlns:a16="http://schemas.microsoft.com/office/drawing/2014/main" id="{9775B8CC-E4D6-4736-9937-097C4516C484}"/>
              </a:ext>
            </a:extLst>
          </p:cNvPr>
          <p:cNvSpPr/>
          <p:nvPr/>
        </p:nvSpPr>
        <p:spPr>
          <a:xfrm>
            <a:off x="4829490" y="2929803"/>
            <a:ext cx="534148" cy="21104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1" dirty="0"/>
              <a:t>Flags</a:t>
            </a:r>
          </a:p>
        </p:txBody>
      </p:sp>
      <p:sp>
        <p:nvSpPr>
          <p:cNvPr id="26" name="Rectángulo: esquinas redondeadas 25">
            <a:extLst>
              <a:ext uri="{FF2B5EF4-FFF2-40B4-BE49-F238E27FC236}">
                <a16:creationId xmlns:a16="http://schemas.microsoft.com/office/drawing/2014/main" id="{841B5323-5412-4583-A134-ECD65CEB5C30}"/>
              </a:ext>
            </a:extLst>
          </p:cNvPr>
          <p:cNvSpPr/>
          <p:nvPr/>
        </p:nvSpPr>
        <p:spPr>
          <a:xfrm>
            <a:off x="1136975" y="2432011"/>
            <a:ext cx="901687" cy="2110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1" dirty="0"/>
              <a:t>Red</a:t>
            </a:r>
          </a:p>
        </p:txBody>
      </p:sp>
      <p:sp>
        <p:nvSpPr>
          <p:cNvPr id="27" name="Rectángulo: esquinas redondeadas 26">
            <a:extLst>
              <a:ext uri="{FF2B5EF4-FFF2-40B4-BE49-F238E27FC236}">
                <a16:creationId xmlns:a16="http://schemas.microsoft.com/office/drawing/2014/main" id="{2785BCCC-C5A8-4031-A1E1-7C080ADE5723}"/>
              </a:ext>
            </a:extLst>
          </p:cNvPr>
          <p:cNvSpPr/>
          <p:nvPr/>
        </p:nvSpPr>
        <p:spPr>
          <a:xfrm>
            <a:off x="5391389" y="2929803"/>
            <a:ext cx="2346242" cy="21104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1" dirty="0"/>
              <a:t>Fragment Offset</a:t>
            </a:r>
          </a:p>
        </p:txBody>
      </p:sp>
      <p:sp>
        <p:nvSpPr>
          <p:cNvPr id="28" name="Rectángulo: esquinas redondeadas 27">
            <a:extLst>
              <a:ext uri="{FF2B5EF4-FFF2-40B4-BE49-F238E27FC236}">
                <a16:creationId xmlns:a16="http://schemas.microsoft.com/office/drawing/2014/main" id="{7D74E8A9-90D7-4E2F-BAD2-2F8CA52143DB}"/>
              </a:ext>
            </a:extLst>
          </p:cNvPr>
          <p:cNvSpPr/>
          <p:nvPr/>
        </p:nvSpPr>
        <p:spPr>
          <a:xfrm>
            <a:off x="3457031" y="3412318"/>
            <a:ext cx="1336786" cy="21104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1" dirty="0"/>
              <a:t>Protocolo</a:t>
            </a:r>
          </a:p>
        </p:txBody>
      </p:sp>
      <p:sp>
        <p:nvSpPr>
          <p:cNvPr id="29" name="Rectángulo: esquinas redondeadas 28">
            <a:extLst>
              <a:ext uri="{FF2B5EF4-FFF2-40B4-BE49-F238E27FC236}">
                <a16:creationId xmlns:a16="http://schemas.microsoft.com/office/drawing/2014/main" id="{6CBB7CA4-6B1F-463E-BDB4-9A6B863751B5}"/>
              </a:ext>
            </a:extLst>
          </p:cNvPr>
          <p:cNvSpPr/>
          <p:nvPr/>
        </p:nvSpPr>
        <p:spPr>
          <a:xfrm>
            <a:off x="2106580" y="3412318"/>
            <a:ext cx="1308617" cy="21104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1" dirty="0"/>
              <a:t>TTL</a:t>
            </a:r>
          </a:p>
        </p:txBody>
      </p:sp>
      <p:sp>
        <p:nvSpPr>
          <p:cNvPr id="30" name="Rectángulo: esquinas redondeadas 29">
            <a:extLst>
              <a:ext uri="{FF2B5EF4-FFF2-40B4-BE49-F238E27FC236}">
                <a16:creationId xmlns:a16="http://schemas.microsoft.com/office/drawing/2014/main" id="{80559531-8C37-428F-914A-E87ECF106ADF}"/>
              </a:ext>
            </a:extLst>
          </p:cNvPr>
          <p:cNvSpPr/>
          <p:nvPr/>
        </p:nvSpPr>
        <p:spPr>
          <a:xfrm>
            <a:off x="4829490" y="3412318"/>
            <a:ext cx="2900789" cy="21104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1" dirty="0"/>
              <a:t>Header Checksum</a:t>
            </a:r>
          </a:p>
        </p:txBody>
      </p:sp>
      <p:sp>
        <p:nvSpPr>
          <p:cNvPr id="31" name="Rectángulo: esquinas redondeadas 30">
            <a:extLst>
              <a:ext uri="{FF2B5EF4-FFF2-40B4-BE49-F238E27FC236}">
                <a16:creationId xmlns:a16="http://schemas.microsoft.com/office/drawing/2014/main" id="{40D6CFD4-56DC-477E-A3BA-8073F42E14E2}"/>
              </a:ext>
            </a:extLst>
          </p:cNvPr>
          <p:cNvSpPr/>
          <p:nvPr/>
        </p:nvSpPr>
        <p:spPr>
          <a:xfrm>
            <a:off x="2098322" y="3917413"/>
            <a:ext cx="5631956" cy="21104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1" dirty="0"/>
              <a:t>Source IP Address</a:t>
            </a:r>
          </a:p>
        </p:txBody>
      </p:sp>
      <p:sp>
        <p:nvSpPr>
          <p:cNvPr id="32" name="Rectángulo: esquinas redondeadas 31">
            <a:extLst>
              <a:ext uri="{FF2B5EF4-FFF2-40B4-BE49-F238E27FC236}">
                <a16:creationId xmlns:a16="http://schemas.microsoft.com/office/drawing/2014/main" id="{39F964D7-535E-462D-B963-89DD6F6CF257}"/>
              </a:ext>
            </a:extLst>
          </p:cNvPr>
          <p:cNvSpPr/>
          <p:nvPr/>
        </p:nvSpPr>
        <p:spPr>
          <a:xfrm>
            <a:off x="2098322" y="4420718"/>
            <a:ext cx="5631956" cy="21104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1" dirty="0"/>
              <a:t>Destination IP Address</a:t>
            </a:r>
          </a:p>
        </p:txBody>
      </p:sp>
      <p:sp>
        <p:nvSpPr>
          <p:cNvPr id="33" name="Rectángulo: esquinas redondeadas 32">
            <a:extLst>
              <a:ext uri="{FF2B5EF4-FFF2-40B4-BE49-F238E27FC236}">
                <a16:creationId xmlns:a16="http://schemas.microsoft.com/office/drawing/2014/main" id="{879EB7C0-D504-4031-996F-B26642D22357}"/>
              </a:ext>
            </a:extLst>
          </p:cNvPr>
          <p:cNvSpPr/>
          <p:nvPr/>
        </p:nvSpPr>
        <p:spPr>
          <a:xfrm>
            <a:off x="2106580" y="2680738"/>
            <a:ext cx="673621" cy="21104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1" dirty="0"/>
              <a:t>4</a:t>
            </a:r>
          </a:p>
        </p:txBody>
      </p:sp>
      <p:sp>
        <p:nvSpPr>
          <p:cNvPr id="34" name="Rectángulo: esquinas redondeadas 33">
            <a:extLst>
              <a:ext uri="{FF2B5EF4-FFF2-40B4-BE49-F238E27FC236}">
                <a16:creationId xmlns:a16="http://schemas.microsoft.com/office/drawing/2014/main" id="{D4EC5997-FB98-4679-BF5C-6A979C7E7D25}"/>
              </a:ext>
            </a:extLst>
          </p:cNvPr>
          <p:cNvSpPr/>
          <p:nvPr/>
        </p:nvSpPr>
        <p:spPr>
          <a:xfrm>
            <a:off x="2815128" y="2679557"/>
            <a:ext cx="490103" cy="21104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1" dirty="0"/>
              <a:t>5</a:t>
            </a:r>
          </a:p>
        </p:txBody>
      </p:sp>
      <p:sp>
        <p:nvSpPr>
          <p:cNvPr id="35" name="Rectángulo: esquinas redondeadas 34">
            <a:extLst>
              <a:ext uri="{FF2B5EF4-FFF2-40B4-BE49-F238E27FC236}">
                <a16:creationId xmlns:a16="http://schemas.microsoft.com/office/drawing/2014/main" id="{B468D098-59D8-457B-A882-65DAC3E33427}"/>
              </a:ext>
            </a:extLst>
          </p:cNvPr>
          <p:cNvSpPr/>
          <p:nvPr/>
        </p:nvSpPr>
        <p:spPr>
          <a:xfrm>
            <a:off x="3332235" y="2680738"/>
            <a:ext cx="1461582" cy="21104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1" dirty="0"/>
              <a:t>00000000</a:t>
            </a:r>
          </a:p>
        </p:txBody>
      </p:sp>
      <p:sp>
        <p:nvSpPr>
          <p:cNvPr id="36" name="Rectángulo: esquinas redondeadas 35">
            <a:extLst>
              <a:ext uri="{FF2B5EF4-FFF2-40B4-BE49-F238E27FC236}">
                <a16:creationId xmlns:a16="http://schemas.microsoft.com/office/drawing/2014/main" id="{680A7B8F-1779-4CA5-AA17-63A33AAB759F}"/>
              </a:ext>
            </a:extLst>
          </p:cNvPr>
          <p:cNvSpPr/>
          <p:nvPr/>
        </p:nvSpPr>
        <p:spPr>
          <a:xfrm>
            <a:off x="4829488" y="2685733"/>
            <a:ext cx="2900789" cy="21104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1" dirty="0"/>
              <a:t>32 Bytes + 5 x 4 Bytes = 52 Bytes</a:t>
            </a:r>
          </a:p>
        </p:txBody>
      </p:sp>
      <p:sp>
        <p:nvSpPr>
          <p:cNvPr id="37" name="Rectángulo: esquinas redondeadas 36">
            <a:extLst>
              <a:ext uri="{FF2B5EF4-FFF2-40B4-BE49-F238E27FC236}">
                <a16:creationId xmlns:a16="http://schemas.microsoft.com/office/drawing/2014/main" id="{25AC92EA-81B4-4F65-9528-99A3980D334F}"/>
              </a:ext>
            </a:extLst>
          </p:cNvPr>
          <p:cNvSpPr/>
          <p:nvPr/>
        </p:nvSpPr>
        <p:spPr>
          <a:xfrm>
            <a:off x="2103594" y="3171845"/>
            <a:ext cx="2695159" cy="21104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1" dirty="0"/>
              <a:t>0000000000000000000000000</a:t>
            </a:r>
          </a:p>
        </p:txBody>
      </p:sp>
      <p:sp>
        <p:nvSpPr>
          <p:cNvPr id="38" name="Rectángulo: esquinas redondeadas 37">
            <a:extLst>
              <a:ext uri="{FF2B5EF4-FFF2-40B4-BE49-F238E27FC236}">
                <a16:creationId xmlns:a16="http://schemas.microsoft.com/office/drawing/2014/main" id="{941787F9-F41A-4727-9BE2-5CABA53AD308}"/>
              </a:ext>
            </a:extLst>
          </p:cNvPr>
          <p:cNvSpPr/>
          <p:nvPr/>
        </p:nvSpPr>
        <p:spPr>
          <a:xfrm>
            <a:off x="4826501" y="3171845"/>
            <a:ext cx="534148" cy="21104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MX" sz="1001" dirty="0"/>
          </a:p>
        </p:txBody>
      </p:sp>
      <p:sp>
        <p:nvSpPr>
          <p:cNvPr id="39" name="Rectángulo: esquinas redondeadas 38">
            <a:extLst>
              <a:ext uri="{FF2B5EF4-FFF2-40B4-BE49-F238E27FC236}">
                <a16:creationId xmlns:a16="http://schemas.microsoft.com/office/drawing/2014/main" id="{3F2D5A2A-05E0-4F80-8159-BC2240FCF06B}"/>
              </a:ext>
            </a:extLst>
          </p:cNvPr>
          <p:cNvSpPr/>
          <p:nvPr/>
        </p:nvSpPr>
        <p:spPr>
          <a:xfrm>
            <a:off x="5388401" y="3171845"/>
            <a:ext cx="2346242" cy="21104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1" dirty="0"/>
              <a:t>000000000000000000000000000</a:t>
            </a:r>
          </a:p>
        </p:txBody>
      </p:sp>
      <p:sp>
        <p:nvSpPr>
          <p:cNvPr id="40" name="Rectángulo: esquinas redondeadas 39">
            <a:extLst>
              <a:ext uri="{FF2B5EF4-FFF2-40B4-BE49-F238E27FC236}">
                <a16:creationId xmlns:a16="http://schemas.microsoft.com/office/drawing/2014/main" id="{A9020EF8-999F-4E6A-AA1D-5B26DD782A8C}"/>
              </a:ext>
            </a:extLst>
          </p:cNvPr>
          <p:cNvSpPr/>
          <p:nvPr/>
        </p:nvSpPr>
        <p:spPr>
          <a:xfrm>
            <a:off x="2115065" y="2184672"/>
            <a:ext cx="901685" cy="21104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MX" sz="1001" dirty="0"/>
          </a:p>
        </p:txBody>
      </p:sp>
      <p:sp>
        <p:nvSpPr>
          <p:cNvPr id="41" name="Rectángulo: esquinas redondeadas 40">
            <a:extLst>
              <a:ext uri="{FF2B5EF4-FFF2-40B4-BE49-F238E27FC236}">
                <a16:creationId xmlns:a16="http://schemas.microsoft.com/office/drawing/2014/main" id="{5FE0AC52-00CC-47E6-B3EB-6FF2E93C493F}"/>
              </a:ext>
            </a:extLst>
          </p:cNvPr>
          <p:cNvSpPr/>
          <p:nvPr/>
        </p:nvSpPr>
        <p:spPr>
          <a:xfrm>
            <a:off x="3050710" y="2184672"/>
            <a:ext cx="901685" cy="21104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MX" sz="1001" dirty="0"/>
          </a:p>
        </p:txBody>
      </p:sp>
      <p:sp>
        <p:nvSpPr>
          <p:cNvPr id="42" name="Rectángulo: esquinas redondeadas 41">
            <a:extLst>
              <a:ext uri="{FF2B5EF4-FFF2-40B4-BE49-F238E27FC236}">
                <a16:creationId xmlns:a16="http://schemas.microsoft.com/office/drawing/2014/main" id="{E1A010C6-7B5A-4FDE-B5AE-1CA464FE0A9D}"/>
              </a:ext>
            </a:extLst>
          </p:cNvPr>
          <p:cNvSpPr/>
          <p:nvPr/>
        </p:nvSpPr>
        <p:spPr>
          <a:xfrm>
            <a:off x="3986356" y="2174557"/>
            <a:ext cx="933097" cy="21104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MX" sz="1001" dirty="0"/>
          </a:p>
        </p:txBody>
      </p:sp>
      <p:sp>
        <p:nvSpPr>
          <p:cNvPr id="43" name="Rectángulo: esquinas redondeadas 42">
            <a:extLst>
              <a:ext uri="{FF2B5EF4-FFF2-40B4-BE49-F238E27FC236}">
                <a16:creationId xmlns:a16="http://schemas.microsoft.com/office/drawing/2014/main" id="{D9880B67-D01E-42D8-8CCF-AE423DBB61BE}"/>
              </a:ext>
            </a:extLst>
          </p:cNvPr>
          <p:cNvSpPr/>
          <p:nvPr/>
        </p:nvSpPr>
        <p:spPr>
          <a:xfrm>
            <a:off x="4953412" y="2172514"/>
            <a:ext cx="935644" cy="21104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MX" sz="1001" dirty="0"/>
          </a:p>
        </p:txBody>
      </p:sp>
      <p:sp>
        <p:nvSpPr>
          <p:cNvPr id="44" name="Rectángulo: esquinas redondeadas 43">
            <a:extLst>
              <a:ext uri="{FF2B5EF4-FFF2-40B4-BE49-F238E27FC236}">
                <a16:creationId xmlns:a16="http://schemas.microsoft.com/office/drawing/2014/main" id="{1D8F1C31-A881-4543-AFED-125EC90F6408}"/>
              </a:ext>
            </a:extLst>
          </p:cNvPr>
          <p:cNvSpPr/>
          <p:nvPr/>
        </p:nvSpPr>
        <p:spPr>
          <a:xfrm>
            <a:off x="5923015" y="2172514"/>
            <a:ext cx="886652" cy="21104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MX" sz="1001" dirty="0"/>
          </a:p>
        </p:txBody>
      </p:sp>
      <p:sp>
        <p:nvSpPr>
          <p:cNvPr id="45" name="Rectángulo: esquinas redondeadas 44">
            <a:extLst>
              <a:ext uri="{FF2B5EF4-FFF2-40B4-BE49-F238E27FC236}">
                <a16:creationId xmlns:a16="http://schemas.microsoft.com/office/drawing/2014/main" id="{5668974A-9DE1-4531-B9FE-96252A938D3A}"/>
              </a:ext>
            </a:extLst>
          </p:cNvPr>
          <p:cNvSpPr/>
          <p:nvPr/>
        </p:nvSpPr>
        <p:spPr>
          <a:xfrm>
            <a:off x="6843627" y="2173319"/>
            <a:ext cx="886652" cy="21104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1" dirty="0"/>
              <a:t>Data App</a:t>
            </a:r>
          </a:p>
        </p:txBody>
      </p:sp>
      <p:sp>
        <p:nvSpPr>
          <p:cNvPr id="46" name="Rectángulo: esquinas redondeadas 45">
            <a:extLst>
              <a:ext uri="{FF2B5EF4-FFF2-40B4-BE49-F238E27FC236}">
                <a16:creationId xmlns:a16="http://schemas.microsoft.com/office/drawing/2014/main" id="{0BD6B977-3DB3-419C-8419-C0BE897B106C}"/>
              </a:ext>
            </a:extLst>
          </p:cNvPr>
          <p:cNvSpPr/>
          <p:nvPr/>
        </p:nvSpPr>
        <p:spPr>
          <a:xfrm>
            <a:off x="2090975" y="4179863"/>
            <a:ext cx="5631956" cy="211042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400" dirty="0">
                <a:solidFill>
                  <a:schemeClr val="bg1"/>
                </a:solidFill>
              </a:rPr>
              <a:t>192.168.10.10</a:t>
            </a:r>
          </a:p>
        </p:txBody>
      </p:sp>
      <p:sp>
        <p:nvSpPr>
          <p:cNvPr id="47" name="Rectángulo: esquinas redondeadas 46">
            <a:extLst>
              <a:ext uri="{FF2B5EF4-FFF2-40B4-BE49-F238E27FC236}">
                <a16:creationId xmlns:a16="http://schemas.microsoft.com/office/drawing/2014/main" id="{80BD81DA-62B0-46BA-93C8-9E762A8825F5}"/>
              </a:ext>
            </a:extLst>
          </p:cNvPr>
          <p:cNvSpPr/>
          <p:nvPr/>
        </p:nvSpPr>
        <p:spPr>
          <a:xfrm>
            <a:off x="2094792" y="4673310"/>
            <a:ext cx="5631956" cy="21104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1" dirty="0"/>
              <a:t>8.8.8.8</a:t>
            </a:r>
            <a:r>
              <a:rPr lang="es-CL" sz="1001" dirty="0"/>
              <a:t> </a:t>
            </a:r>
            <a:endParaRPr lang="es-MX" sz="1001" dirty="0"/>
          </a:p>
        </p:txBody>
      </p:sp>
      <p:sp>
        <p:nvSpPr>
          <p:cNvPr id="48" name="Rectángulo: esquinas redondeadas 47">
            <a:extLst>
              <a:ext uri="{FF2B5EF4-FFF2-40B4-BE49-F238E27FC236}">
                <a16:creationId xmlns:a16="http://schemas.microsoft.com/office/drawing/2014/main" id="{86A234A4-8DBB-44B8-9D59-50005C4EAB96}"/>
              </a:ext>
            </a:extLst>
          </p:cNvPr>
          <p:cNvSpPr/>
          <p:nvPr/>
        </p:nvSpPr>
        <p:spPr>
          <a:xfrm>
            <a:off x="2089576" y="4928485"/>
            <a:ext cx="5631956" cy="525671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1" dirty="0"/>
              <a:t>[Data App] </a:t>
            </a:r>
            <a:r>
              <a:rPr lang="es-MX" sz="1001" dirty="0">
                <a:sym typeface="Wingdings" panose="05000000000000000000" pitchFamily="2" charset="2"/>
              </a:rPr>
              <a:t> [Data L3]</a:t>
            </a:r>
            <a:endParaRPr lang="es-MX" sz="1001" dirty="0"/>
          </a:p>
        </p:txBody>
      </p:sp>
      <p:sp>
        <p:nvSpPr>
          <p:cNvPr id="50" name="Rectángulo: esquinas redondeadas 49">
            <a:extLst>
              <a:ext uri="{FF2B5EF4-FFF2-40B4-BE49-F238E27FC236}">
                <a16:creationId xmlns:a16="http://schemas.microsoft.com/office/drawing/2014/main" id="{403A276A-EA60-449A-9AFB-8647964D4CE5}"/>
              </a:ext>
            </a:extLst>
          </p:cNvPr>
          <p:cNvSpPr/>
          <p:nvPr/>
        </p:nvSpPr>
        <p:spPr>
          <a:xfrm>
            <a:off x="1136975" y="5493296"/>
            <a:ext cx="901687" cy="2110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1" dirty="0"/>
              <a:t>Acceso</a:t>
            </a:r>
          </a:p>
        </p:txBody>
      </p:sp>
      <p:sp>
        <p:nvSpPr>
          <p:cNvPr id="51" name="Rectángulo: esquinas redondeadas 50">
            <a:extLst>
              <a:ext uri="{FF2B5EF4-FFF2-40B4-BE49-F238E27FC236}">
                <a16:creationId xmlns:a16="http://schemas.microsoft.com/office/drawing/2014/main" id="{66828FD4-18A1-4BCE-B24D-144F3E290936}"/>
              </a:ext>
            </a:extLst>
          </p:cNvPr>
          <p:cNvSpPr/>
          <p:nvPr/>
        </p:nvSpPr>
        <p:spPr>
          <a:xfrm>
            <a:off x="2089577" y="5497287"/>
            <a:ext cx="1528196" cy="21104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1" dirty="0"/>
              <a:t>Source MAC</a:t>
            </a:r>
          </a:p>
        </p:txBody>
      </p:sp>
      <p:sp>
        <p:nvSpPr>
          <p:cNvPr id="52" name="Rectángulo: esquinas redondeadas 51">
            <a:extLst>
              <a:ext uri="{FF2B5EF4-FFF2-40B4-BE49-F238E27FC236}">
                <a16:creationId xmlns:a16="http://schemas.microsoft.com/office/drawing/2014/main" id="{63839E94-789F-4322-864C-AE90A83385D3}"/>
              </a:ext>
            </a:extLst>
          </p:cNvPr>
          <p:cNvSpPr/>
          <p:nvPr/>
        </p:nvSpPr>
        <p:spPr>
          <a:xfrm>
            <a:off x="5204413" y="5497287"/>
            <a:ext cx="2498626" cy="21104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1" dirty="0"/>
              <a:t>Data L2</a:t>
            </a:r>
          </a:p>
        </p:txBody>
      </p:sp>
      <p:sp>
        <p:nvSpPr>
          <p:cNvPr id="53" name="Rectángulo: esquinas redondeadas 52">
            <a:extLst>
              <a:ext uri="{FF2B5EF4-FFF2-40B4-BE49-F238E27FC236}">
                <a16:creationId xmlns:a16="http://schemas.microsoft.com/office/drawing/2014/main" id="{E3B0DC8F-347E-4827-BD41-1446A6289434}"/>
              </a:ext>
            </a:extLst>
          </p:cNvPr>
          <p:cNvSpPr/>
          <p:nvPr/>
        </p:nvSpPr>
        <p:spPr>
          <a:xfrm>
            <a:off x="3647872" y="5497287"/>
            <a:ext cx="1528196" cy="21104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1" dirty="0"/>
              <a:t>Destination MAC</a:t>
            </a:r>
          </a:p>
        </p:txBody>
      </p:sp>
      <p:sp>
        <p:nvSpPr>
          <p:cNvPr id="54" name="Rectángulo: esquinas redondeadas 53">
            <a:extLst>
              <a:ext uri="{FF2B5EF4-FFF2-40B4-BE49-F238E27FC236}">
                <a16:creationId xmlns:a16="http://schemas.microsoft.com/office/drawing/2014/main" id="{FEC4E08A-2DED-4BDD-BA08-E2C748B2D2FE}"/>
              </a:ext>
            </a:extLst>
          </p:cNvPr>
          <p:cNvSpPr/>
          <p:nvPr/>
        </p:nvSpPr>
        <p:spPr>
          <a:xfrm>
            <a:off x="2091845" y="5753620"/>
            <a:ext cx="1528196" cy="21104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1" dirty="0"/>
              <a:t>MAC_PC1</a:t>
            </a:r>
          </a:p>
        </p:txBody>
      </p:sp>
      <p:sp>
        <p:nvSpPr>
          <p:cNvPr id="55" name="Rectángulo: esquinas redondeadas 54">
            <a:extLst>
              <a:ext uri="{FF2B5EF4-FFF2-40B4-BE49-F238E27FC236}">
                <a16:creationId xmlns:a16="http://schemas.microsoft.com/office/drawing/2014/main" id="{8AF90C6E-4513-4F55-834F-91719EFEE2D3}"/>
              </a:ext>
            </a:extLst>
          </p:cNvPr>
          <p:cNvSpPr/>
          <p:nvPr/>
        </p:nvSpPr>
        <p:spPr>
          <a:xfrm>
            <a:off x="5206683" y="5753620"/>
            <a:ext cx="2498626" cy="21104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800" dirty="0"/>
              <a:t>[Data App] </a:t>
            </a:r>
            <a:r>
              <a:rPr lang="es-MX" sz="800" dirty="0">
                <a:sym typeface="Wingdings" panose="05000000000000000000" pitchFamily="2" charset="2"/>
              </a:rPr>
              <a:t> [Data L3]  [Data L2]</a:t>
            </a:r>
            <a:endParaRPr lang="es-MX" sz="800" dirty="0"/>
          </a:p>
        </p:txBody>
      </p:sp>
      <p:sp>
        <p:nvSpPr>
          <p:cNvPr id="56" name="Rectángulo: esquinas redondeadas 55">
            <a:extLst>
              <a:ext uri="{FF2B5EF4-FFF2-40B4-BE49-F238E27FC236}">
                <a16:creationId xmlns:a16="http://schemas.microsoft.com/office/drawing/2014/main" id="{59C0934F-756D-40C5-9C6D-22986160788F}"/>
              </a:ext>
            </a:extLst>
          </p:cNvPr>
          <p:cNvSpPr/>
          <p:nvPr/>
        </p:nvSpPr>
        <p:spPr>
          <a:xfrm>
            <a:off x="3650140" y="5753620"/>
            <a:ext cx="1528196" cy="21104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defRPr/>
            </a:pPr>
            <a:r>
              <a:rPr lang="es-MX" sz="1001" dirty="0"/>
              <a:t>MAC_RTALCA_E0</a:t>
            </a:r>
          </a:p>
        </p:txBody>
      </p:sp>
      <p:sp>
        <p:nvSpPr>
          <p:cNvPr id="57" name="Rectángulo: esquinas redondeadas 56">
            <a:extLst>
              <a:ext uri="{FF2B5EF4-FFF2-40B4-BE49-F238E27FC236}">
                <a16:creationId xmlns:a16="http://schemas.microsoft.com/office/drawing/2014/main" id="{E03B0F91-D616-481A-854E-60495E53604B}"/>
              </a:ext>
            </a:extLst>
          </p:cNvPr>
          <p:cNvSpPr/>
          <p:nvPr/>
        </p:nvSpPr>
        <p:spPr>
          <a:xfrm>
            <a:off x="1136975" y="5996046"/>
            <a:ext cx="901687" cy="2110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1" dirty="0"/>
              <a:t>Físico</a:t>
            </a:r>
          </a:p>
        </p:txBody>
      </p:sp>
      <p:sp>
        <p:nvSpPr>
          <p:cNvPr id="58" name="Rectángulo: esquinas redondeadas 57">
            <a:extLst>
              <a:ext uri="{FF2B5EF4-FFF2-40B4-BE49-F238E27FC236}">
                <a16:creationId xmlns:a16="http://schemas.microsoft.com/office/drawing/2014/main" id="{321F4A66-D47D-484C-894F-89982377B953}"/>
              </a:ext>
            </a:extLst>
          </p:cNvPr>
          <p:cNvSpPr/>
          <p:nvPr/>
        </p:nvSpPr>
        <p:spPr>
          <a:xfrm>
            <a:off x="2087307" y="6014311"/>
            <a:ext cx="861518" cy="21104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1" dirty="0"/>
              <a:t>Switch Port</a:t>
            </a:r>
          </a:p>
        </p:txBody>
      </p:sp>
      <p:sp>
        <p:nvSpPr>
          <p:cNvPr id="59" name="Rectángulo: esquinas redondeadas 58">
            <a:extLst>
              <a:ext uri="{FF2B5EF4-FFF2-40B4-BE49-F238E27FC236}">
                <a16:creationId xmlns:a16="http://schemas.microsoft.com/office/drawing/2014/main" id="{BE1FB9EB-60A6-4863-8E05-2EE703565A02}"/>
              </a:ext>
            </a:extLst>
          </p:cNvPr>
          <p:cNvSpPr/>
          <p:nvPr/>
        </p:nvSpPr>
        <p:spPr>
          <a:xfrm>
            <a:off x="4016045" y="6022359"/>
            <a:ext cx="1132126" cy="21104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1" dirty="0"/>
              <a:t>Speed / Duplex</a:t>
            </a:r>
          </a:p>
        </p:txBody>
      </p:sp>
      <p:sp>
        <p:nvSpPr>
          <p:cNvPr id="60" name="Rectángulo: esquinas redondeadas 59">
            <a:extLst>
              <a:ext uri="{FF2B5EF4-FFF2-40B4-BE49-F238E27FC236}">
                <a16:creationId xmlns:a16="http://schemas.microsoft.com/office/drawing/2014/main" id="{7F270D4C-99A8-4550-8FC3-F294C5CC4166}"/>
              </a:ext>
            </a:extLst>
          </p:cNvPr>
          <p:cNvSpPr/>
          <p:nvPr/>
        </p:nvSpPr>
        <p:spPr>
          <a:xfrm>
            <a:off x="2997471" y="6014311"/>
            <a:ext cx="988884" cy="21104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1" dirty="0"/>
              <a:t>Punto de Red</a:t>
            </a:r>
          </a:p>
        </p:txBody>
      </p:sp>
      <p:sp>
        <p:nvSpPr>
          <p:cNvPr id="61" name="Rectángulo: esquinas redondeadas 60">
            <a:extLst>
              <a:ext uri="{FF2B5EF4-FFF2-40B4-BE49-F238E27FC236}">
                <a16:creationId xmlns:a16="http://schemas.microsoft.com/office/drawing/2014/main" id="{E9C4688C-BA90-41C0-BD4D-A92E56CA7B53}"/>
              </a:ext>
            </a:extLst>
          </p:cNvPr>
          <p:cNvSpPr/>
          <p:nvPr/>
        </p:nvSpPr>
        <p:spPr>
          <a:xfrm>
            <a:off x="5176064" y="6014311"/>
            <a:ext cx="2526972" cy="21104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1" dirty="0"/>
              <a:t>Data</a:t>
            </a:r>
          </a:p>
        </p:txBody>
      </p:sp>
      <p:sp>
        <p:nvSpPr>
          <p:cNvPr id="62" name="Rectángulo: esquinas redondeadas 61">
            <a:extLst>
              <a:ext uri="{FF2B5EF4-FFF2-40B4-BE49-F238E27FC236}">
                <a16:creationId xmlns:a16="http://schemas.microsoft.com/office/drawing/2014/main" id="{2ACC4F34-1296-4196-BF38-D9DB97BD3B66}"/>
              </a:ext>
            </a:extLst>
          </p:cNvPr>
          <p:cNvSpPr/>
          <p:nvPr/>
        </p:nvSpPr>
        <p:spPr>
          <a:xfrm>
            <a:off x="4870536" y="3199797"/>
            <a:ext cx="111404" cy="15393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01" dirty="0"/>
              <a:t>0</a:t>
            </a:r>
          </a:p>
        </p:txBody>
      </p:sp>
      <p:sp>
        <p:nvSpPr>
          <p:cNvPr id="63" name="Rectángulo: esquinas redondeadas 62">
            <a:extLst>
              <a:ext uri="{FF2B5EF4-FFF2-40B4-BE49-F238E27FC236}">
                <a16:creationId xmlns:a16="http://schemas.microsoft.com/office/drawing/2014/main" id="{0F860DEE-3F31-4642-BC4A-300650FC52EE}"/>
              </a:ext>
            </a:extLst>
          </p:cNvPr>
          <p:cNvSpPr/>
          <p:nvPr/>
        </p:nvSpPr>
        <p:spPr>
          <a:xfrm>
            <a:off x="5036766" y="3204391"/>
            <a:ext cx="111404" cy="15393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100" dirty="0"/>
              <a:t>1</a:t>
            </a:r>
          </a:p>
        </p:txBody>
      </p:sp>
      <p:sp>
        <p:nvSpPr>
          <p:cNvPr id="64" name="Rectángulo: esquinas redondeadas 63">
            <a:extLst>
              <a:ext uri="{FF2B5EF4-FFF2-40B4-BE49-F238E27FC236}">
                <a16:creationId xmlns:a16="http://schemas.microsoft.com/office/drawing/2014/main" id="{3B82E12E-7DBC-4EA2-B405-E566BDF82C78}"/>
              </a:ext>
            </a:extLst>
          </p:cNvPr>
          <p:cNvSpPr/>
          <p:nvPr/>
        </p:nvSpPr>
        <p:spPr>
          <a:xfrm>
            <a:off x="5202214" y="3202033"/>
            <a:ext cx="111404" cy="15393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100" dirty="0"/>
              <a:t>0</a:t>
            </a:r>
          </a:p>
        </p:txBody>
      </p:sp>
      <p:sp>
        <p:nvSpPr>
          <p:cNvPr id="65" name="Rectángulo: esquinas redondeadas 64">
            <a:extLst>
              <a:ext uri="{FF2B5EF4-FFF2-40B4-BE49-F238E27FC236}">
                <a16:creationId xmlns:a16="http://schemas.microsoft.com/office/drawing/2014/main" id="{C2C890FC-F582-404D-BEC5-B0154B4D2231}"/>
              </a:ext>
            </a:extLst>
          </p:cNvPr>
          <p:cNvSpPr/>
          <p:nvPr/>
        </p:nvSpPr>
        <p:spPr>
          <a:xfrm>
            <a:off x="3454044" y="3659207"/>
            <a:ext cx="1336786" cy="21104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900" dirty="0"/>
              <a:t>00000001 (1 = ICMP)</a:t>
            </a:r>
          </a:p>
        </p:txBody>
      </p:sp>
      <p:sp>
        <p:nvSpPr>
          <p:cNvPr id="66" name="Rectángulo: esquinas redondeadas 65">
            <a:extLst>
              <a:ext uri="{FF2B5EF4-FFF2-40B4-BE49-F238E27FC236}">
                <a16:creationId xmlns:a16="http://schemas.microsoft.com/office/drawing/2014/main" id="{CB56EFA0-BB38-4BC8-A473-8465C05519D6}"/>
              </a:ext>
            </a:extLst>
          </p:cNvPr>
          <p:cNvSpPr/>
          <p:nvPr/>
        </p:nvSpPr>
        <p:spPr>
          <a:xfrm>
            <a:off x="2103594" y="3659207"/>
            <a:ext cx="1308617" cy="21104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1" dirty="0"/>
              <a:t>01000000 (64s)</a:t>
            </a:r>
          </a:p>
        </p:txBody>
      </p:sp>
      <p:sp>
        <p:nvSpPr>
          <p:cNvPr id="67" name="Rectángulo: esquinas redondeadas 66">
            <a:extLst>
              <a:ext uri="{FF2B5EF4-FFF2-40B4-BE49-F238E27FC236}">
                <a16:creationId xmlns:a16="http://schemas.microsoft.com/office/drawing/2014/main" id="{086E0848-E199-4115-B0D1-00F7DE59E74D}"/>
              </a:ext>
            </a:extLst>
          </p:cNvPr>
          <p:cNvSpPr/>
          <p:nvPr/>
        </p:nvSpPr>
        <p:spPr>
          <a:xfrm>
            <a:off x="4826503" y="3659207"/>
            <a:ext cx="2900789" cy="21104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1" dirty="0"/>
              <a:t>654374567456</a:t>
            </a:r>
          </a:p>
        </p:txBody>
      </p:sp>
      <p:sp>
        <p:nvSpPr>
          <p:cNvPr id="68" name="Rectángulo: esquinas redondeadas 67">
            <a:extLst>
              <a:ext uri="{FF2B5EF4-FFF2-40B4-BE49-F238E27FC236}">
                <a16:creationId xmlns:a16="http://schemas.microsoft.com/office/drawing/2014/main" id="{57724597-902D-4D14-8256-03D8368F925C}"/>
              </a:ext>
            </a:extLst>
          </p:cNvPr>
          <p:cNvSpPr/>
          <p:nvPr/>
        </p:nvSpPr>
        <p:spPr>
          <a:xfrm>
            <a:off x="2087307" y="6270645"/>
            <a:ext cx="861518" cy="21104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1" dirty="0"/>
              <a:t>LAN-1</a:t>
            </a:r>
          </a:p>
        </p:txBody>
      </p:sp>
      <p:sp>
        <p:nvSpPr>
          <p:cNvPr id="69" name="Rectángulo: esquinas redondeadas 68">
            <a:extLst>
              <a:ext uri="{FF2B5EF4-FFF2-40B4-BE49-F238E27FC236}">
                <a16:creationId xmlns:a16="http://schemas.microsoft.com/office/drawing/2014/main" id="{E0555747-FB8A-40F9-BEAF-5D009E041D02}"/>
              </a:ext>
            </a:extLst>
          </p:cNvPr>
          <p:cNvSpPr/>
          <p:nvPr/>
        </p:nvSpPr>
        <p:spPr>
          <a:xfrm>
            <a:off x="4016045" y="6278693"/>
            <a:ext cx="1132126" cy="21104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1" dirty="0"/>
              <a:t>100 Full</a:t>
            </a:r>
          </a:p>
        </p:txBody>
      </p:sp>
      <p:sp>
        <p:nvSpPr>
          <p:cNvPr id="70" name="Rectángulo: esquinas redondeadas 69">
            <a:extLst>
              <a:ext uri="{FF2B5EF4-FFF2-40B4-BE49-F238E27FC236}">
                <a16:creationId xmlns:a16="http://schemas.microsoft.com/office/drawing/2014/main" id="{C6CBF2BE-82B5-40DC-971D-5999A9471FAE}"/>
              </a:ext>
            </a:extLst>
          </p:cNvPr>
          <p:cNvSpPr/>
          <p:nvPr/>
        </p:nvSpPr>
        <p:spPr>
          <a:xfrm>
            <a:off x="2997471" y="6270645"/>
            <a:ext cx="988884" cy="21104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MX" sz="1001" dirty="0"/>
          </a:p>
        </p:txBody>
      </p:sp>
      <p:sp>
        <p:nvSpPr>
          <p:cNvPr id="71" name="Rectángulo: esquinas redondeadas 70">
            <a:extLst>
              <a:ext uri="{FF2B5EF4-FFF2-40B4-BE49-F238E27FC236}">
                <a16:creationId xmlns:a16="http://schemas.microsoft.com/office/drawing/2014/main" id="{3F58479E-A34E-44DA-83F4-C5D1F6D004D5}"/>
              </a:ext>
            </a:extLst>
          </p:cNvPr>
          <p:cNvSpPr/>
          <p:nvPr/>
        </p:nvSpPr>
        <p:spPr>
          <a:xfrm>
            <a:off x="5176064" y="6270645"/>
            <a:ext cx="2526972" cy="21104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MX" sz="700" dirty="0"/>
          </a:p>
          <a:p>
            <a:pPr algn="ctr"/>
            <a:r>
              <a:rPr lang="es-MX" sz="700" dirty="0"/>
              <a:t>[Data App] </a:t>
            </a:r>
            <a:r>
              <a:rPr lang="es-MX" sz="700" dirty="0">
                <a:sym typeface="Wingdings" panose="05000000000000000000" pitchFamily="2" charset="2"/>
              </a:rPr>
              <a:t> [</a:t>
            </a:r>
            <a:r>
              <a:rPr lang="es-MX" sz="700" dirty="0"/>
              <a:t>Data L4] </a:t>
            </a:r>
            <a:r>
              <a:rPr lang="es-MX" sz="700" dirty="0">
                <a:sym typeface="Wingdings" panose="05000000000000000000" pitchFamily="2" charset="2"/>
              </a:rPr>
              <a:t> [Data L3]  [Data L2]  [Data L1]</a:t>
            </a:r>
            <a:endParaRPr lang="es-MX" sz="700" dirty="0"/>
          </a:p>
          <a:p>
            <a:pPr algn="ctr"/>
            <a:endParaRPr lang="es-MX" sz="700" dirty="0"/>
          </a:p>
        </p:txBody>
      </p:sp>
      <p:sp>
        <p:nvSpPr>
          <p:cNvPr id="72" name="Rectángulo: esquinas redondeadas 71">
            <a:extLst>
              <a:ext uri="{FF2B5EF4-FFF2-40B4-BE49-F238E27FC236}">
                <a16:creationId xmlns:a16="http://schemas.microsoft.com/office/drawing/2014/main" id="{C587C101-16FC-4CE5-B655-74F4D7203FFD}"/>
              </a:ext>
            </a:extLst>
          </p:cNvPr>
          <p:cNvSpPr/>
          <p:nvPr/>
        </p:nvSpPr>
        <p:spPr>
          <a:xfrm>
            <a:off x="388503" y="751407"/>
            <a:ext cx="705273" cy="17934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900" dirty="0"/>
              <a:t>Layer OSI</a:t>
            </a:r>
          </a:p>
        </p:txBody>
      </p:sp>
      <p:sp>
        <p:nvSpPr>
          <p:cNvPr id="73" name="Rectángulo: esquinas redondeadas 72">
            <a:extLst>
              <a:ext uri="{FF2B5EF4-FFF2-40B4-BE49-F238E27FC236}">
                <a16:creationId xmlns:a16="http://schemas.microsoft.com/office/drawing/2014/main" id="{CCB3C601-1BF5-4B6D-87FB-B57A01AA6612}"/>
              </a:ext>
            </a:extLst>
          </p:cNvPr>
          <p:cNvSpPr/>
          <p:nvPr/>
        </p:nvSpPr>
        <p:spPr>
          <a:xfrm>
            <a:off x="388503" y="973504"/>
            <a:ext cx="705273" cy="69108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1" dirty="0"/>
              <a:t>5,6 &amp; 7</a:t>
            </a:r>
          </a:p>
        </p:txBody>
      </p:sp>
      <p:sp>
        <p:nvSpPr>
          <p:cNvPr id="74" name="Rectángulo: esquinas redondeadas 73">
            <a:extLst>
              <a:ext uri="{FF2B5EF4-FFF2-40B4-BE49-F238E27FC236}">
                <a16:creationId xmlns:a16="http://schemas.microsoft.com/office/drawing/2014/main" id="{6E57BDE1-CEC8-4053-B84B-75C6212BDF2D}"/>
              </a:ext>
            </a:extLst>
          </p:cNvPr>
          <p:cNvSpPr/>
          <p:nvPr/>
        </p:nvSpPr>
        <p:spPr>
          <a:xfrm>
            <a:off x="388503" y="1925367"/>
            <a:ext cx="705273" cy="21104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1" dirty="0"/>
              <a:t>4</a:t>
            </a:r>
          </a:p>
        </p:txBody>
      </p:sp>
      <p:sp>
        <p:nvSpPr>
          <p:cNvPr id="75" name="Rectángulo: esquinas redondeadas 74">
            <a:extLst>
              <a:ext uri="{FF2B5EF4-FFF2-40B4-BE49-F238E27FC236}">
                <a16:creationId xmlns:a16="http://schemas.microsoft.com/office/drawing/2014/main" id="{EC3200CE-EF35-4BDC-860B-8F88D386A8B3}"/>
              </a:ext>
            </a:extLst>
          </p:cNvPr>
          <p:cNvSpPr/>
          <p:nvPr/>
        </p:nvSpPr>
        <p:spPr>
          <a:xfrm>
            <a:off x="388505" y="2426631"/>
            <a:ext cx="703669" cy="21104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1" dirty="0"/>
              <a:t>3</a:t>
            </a:r>
          </a:p>
        </p:txBody>
      </p:sp>
      <p:sp>
        <p:nvSpPr>
          <p:cNvPr id="76" name="Rectángulo: esquinas redondeadas 75">
            <a:extLst>
              <a:ext uri="{FF2B5EF4-FFF2-40B4-BE49-F238E27FC236}">
                <a16:creationId xmlns:a16="http://schemas.microsoft.com/office/drawing/2014/main" id="{61984F54-81B0-486C-B70C-B039AD977D8A}"/>
              </a:ext>
            </a:extLst>
          </p:cNvPr>
          <p:cNvSpPr/>
          <p:nvPr/>
        </p:nvSpPr>
        <p:spPr>
          <a:xfrm>
            <a:off x="388505" y="5487917"/>
            <a:ext cx="703669" cy="21104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1" dirty="0"/>
              <a:t>2</a:t>
            </a:r>
          </a:p>
        </p:txBody>
      </p:sp>
      <p:sp>
        <p:nvSpPr>
          <p:cNvPr id="77" name="Rectángulo: esquinas redondeadas 76">
            <a:extLst>
              <a:ext uri="{FF2B5EF4-FFF2-40B4-BE49-F238E27FC236}">
                <a16:creationId xmlns:a16="http://schemas.microsoft.com/office/drawing/2014/main" id="{6BD842FF-5A55-4969-A809-CB84C5C733A6}"/>
              </a:ext>
            </a:extLst>
          </p:cNvPr>
          <p:cNvSpPr/>
          <p:nvPr/>
        </p:nvSpPr>
        <p:spPr>
          <a:xfrm>
            <a:off x="388505" y="5990669"/>
            <a:ext cx="703669" cy="21104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1" dirty="0"/>
              <a:t>1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E9D18491-9A98-4BA1-84EE-79148680E022}"/>
              </a:ext>
            </a:extLst>
          </p:cNvPr>
          <p:cNvSpPr txBox="1"/>
          <p:nvPr/>
        </p:nvSpPr>
        <p:spPr>
          <a:xfrm>
            <a:off x="7703036" y="1102472"/>
            <a:ext cx="463126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Dado que el destino es NO LOCAL, en esta</a:t>
            </a:r>
          </a:p>
          <a:p>
            <a:r>
              <a:rPr lang="es-MX" dirty="0"/>
              <a:t> ejemplo la IP 8.8.8.8, entonces la estación PC1,</a:t>
            </a:r>
          </a:p>
          <a:p>
            <a:r>
              <a:rPr lang="es-MX" dirty="0"/>
              <a:t>Envía el trafico a su puerta de enlace.</a:t>
            </a:r>
          </a:p>
          <a:p>
            <a:r>
              <a:rPr lang="es-MX" dirty="0"/>
              <a:t>El dato MAC_RTALCA_E0 sale de la tabla </a:t>
            </a:r>
          </a:p>
          <a:p>
            <a:r>
              <a:rPr lang="es-MX" dirty="0"/>
              <a:t>ARP de PC1.</a:t>
            </a:r>
          </a:p>
          <a:p>
            <a:endParaRPr lang="es-MX" dirty="0"/>
          </a:p>
          <a:p>
            <a:endParaRPr lang="es-MX" dirty="0"/>
          </a:p>
        </p:txBody>
      </p:sp>
      <p:sp>
        <p:nvSpPr>
          <p:cNvPr id="81" name="Rectángulo: esquinas redondeadas 80">
            <a:extLst>
              <a:ext uri="{FF2B5EF4-FFF2-40B4-BE49-F238E27FC236}">
                <a16:creationId xmlns:a16="http://schemas.microsoft.com/office/drawing/2014/main" id="{B4C3AEC1-50EA-4B27-B585-8FB1134AA240}"/>
              </a:ext>
            </a:extLst>
          </p:cNvPr>
          <p:cNvSpPr/>
          <p:nvPr/>
        </p:nvSpPr>
        <p:spPr>
          <a:xfrm>
            <a:off x="603529" y="21258"/>
            <a:ext cx="11145079" cy="4903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1" dirty="0"/>
              <a:t>Se crea en PC1 y se envía  RTALCA.</a:t>
            </a:r>
          </a:p>
        </p:txBody>
      </p:sp>
      <p:sp>
        <p:nvSpPr>
          <p:cNvPr id="3" name="Bocadillo: rectángulo con esquinas redondeadas 2">
            <a:extLst>
              <a:ext uri="{FF2B5EF4-FFF2-40B4-BE49-F238E27FC236}">
                <a16:creationId xmlns:a16="http://schemas.microsoft.com/office/drawing/2014/main" id="{A982F950-1FA8-4747-A9B0-FB7AA5602764}"/>
              </a:ext>
            </a:extLst>
          </p:cNvPr>
          <p:cNvSpPr/>
          <p:nvPr/>
        </p:nvSpPr>
        <p:spPr>
          <a:xfrm>
            <a:off x="8323729" y="3429000"/>
            <a:ext cx="2662518" cy="1244310"/>
          </a:xfrm>
          <a:prstGeom prst="wedgeRoundRectCallout">
            <a:avLst>
              <a:gd name="adj1" fmla="val -73358"/>
              <a:gd name="adj2" fmla="val 2035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IP fuente PRIVADA, por lo tanto tengo ruta de ida, pero no de regreso</a:t>
            </a:r>
          </a:p>
          <a:p>
            <a:pPr algn="ctr"/>
            <a:r>
              <a:rPr lang="es-MX" dirty="0"/>
              <a:t>***NAT***</a:t>
            </a:r>
          </a:p>
        </p:txBody>
      </p:sp>
    </p:spTree>
    <p:extLst>
      <p:ext uri="{BB962C8B-B14F-4D97-AF65-F5344CB8AC3E}">
        <p14:creationId xmlns:p14="http://schemas.microsoft.com/office/powerpoint/2010/main" val="42202663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4B2D9829-79F7-4165-AEC1-7D7BADD066E0}"/>
              </a:ext>
            </a:extLst>
          </p:cNvPr>
          <p:cNvSpPr/>
          <p:nvPr/>
        </p:nvSpPr>
        <p:spPr>
          <a:xfrm>
            <a:off x="1084789" y="877811"/>
            <a:ext cx="901687" cy="1739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900" dirty="0"/>
              <a:t>Layer TCP/IP</a:t>
            </a:r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5304D420-3B00-404E-B883-41C0CD3AEDC4}"/>
              </a:ext>
            </a:extLst>
          </p:cNvPr>
          <p:cNvSpPr/>
          <p:nvPr/>
        </p:nvSpPr>
        <p:spPr>
          <a:xfrm>
            <a:off x="1084789" y="1099908"/>
            <a:ext cx="901687" cy="691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1" dirty="0"/>
              <a:t>App</a:t>
            </a: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CC795F98-B106-42B6-B1E2-90C3E5D346CF}"/>
              </a:ext>
            </a:extLst>
          </p:cNvPr>
          <p:cNvSpPr/>
          <p:nvPr/>
        </p:nvSpPr>
        <p:spPr>
          <a:xfrm>
            <a:off x="1084789" y="2051771"/>
            <a:ext cx="901687" cy="2110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1" dirty="0"/>
              <a:t>Transporte</a:t>
            </a: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80EB01E2-3E33-4909-9167-64D5DF7965EC}"/>
              </a:ext>
            </a:extLst>
          </p:cNvPr>
          <p:cNvSpPr/>
          <p:nvPr/>
        </p:nvSpPr>
        <p:spPr>
          <a:xfrm>
            <a:off x="2061278" y="877811"/>
            <a:ext cx="657787" cy="1739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1" dirty="0"/>
              <a:t>Evento</a:t>
            </a:r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421FB47D-600C-4CDA-88DA-031C1B9C7E61}"/>
              </a:ext>
            </a:extLst>
          </p:cNvPr>
          <p:cNvSpPr/>
          <p:nvPr/>
        </p:nvSpPr>
        <p:spPr>
          <a:xfrm>
            <a:off x="2061277" y="1115709"/>
            <a:ext cx="2838347" cy="69108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1" dirty="0"/>
              <a:t>ICMP tipo 8 = Echo </a:t>
            </a:r>
            <a:r>
              <a:rPr lang="es-MX" sz="1001" dirty="0" err="1"/>
              <a:t>Request</a:t>
            </a:r>
            <a:endParaRPr lang="es-MX" sz="1001" dirty="0"/>
          </a:p>
          <a:p>
            <a:pPr algn="ctr"/>
            <a:r>
              <a:rPr lang="es-MX" sz="1001" dirty="0"/>
              <a:t>Código: Solicitud de echo</a:t>
            </a:r>
          </a:p>
          <a:p>
            <a:pPr algn="ctr"/>
            <a:r>
              <a:rPr lang="es-MX" sz="1001" dirty="0" err="1"/>
              <a:t>Checksum</a:t>
            </a:r>
            <a:endParaRPr lang="es-MX" sz="1001" dirty="0"/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8EBF3440-0DDE-4512-A21F-D82CED0985BA}"/>
              </a:ext>
            </a:extLst>
          </p:cNvPr>
          <p:cNvSpPr/>
          <p:nvPr/>
        </p:nvSpPr>
        <p:spPr>
          <a:xfrm>
            <a:off x="2061279" y="2051771"/>
            <a:ext cx="901685" cy="21104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1" dirty="0"/>
              <a:t>Source Port</a:t>
            </a:r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B8121D7E-6EE4-4D56-B3DE-FFD9FEE82644}"/>
              </a:ext>
            </a:extLst>
          </p:cNvPr>
          <p:cNvSpPr/>
          <p:nvPr/>
        </p:nvSpPr>
        <p:spPr>
          <a:xfrm>
            <a:off x="4974428" y="1115709"/>
            <a:ext cx="2694718" cy="69108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1" dirty="0" err="1"/>
              <a:t>a,b,c,d</a:t>
            </a:r>
            <a:r>
              <a:rPr lang="es-MX" sz="1001" dirty="0"/>
              <a:t>….hasta la letra 32 (32 bytes)</a:t>
            </a:r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FED5D331-1A07-4133-920D-A70B9B6A497B}"/>
              </a:ext>
            </a:extLst>
          </p:cNvPr>
          <p:cNvSpPr/>
          <p:nvPr/>
        </p:nvSpPr>
        <p:spPr>
          <a:xfrm>
            <a:off x="2753990" y="872433"/>
            <a:ext cx="4915154" cy="18946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1" dirty="0"/>
              <a:t>Ping 8.8.8.8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9C0BC7D5-8A29-4ECA-8EB5-49CD85DAA817}"/>
              </a:ext>
            </a:extLst>
          </p:cNvPr>
          <p:cNvSpPr txBox="1"/>
          <p:nvPr/>
        </p:nvSpPr>
        <p:spPr>
          <a:xfrm>
            <a:off x="2874525" y="1059629"/>
            <a:ext cx="1200970" cy="2463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1" dirty="0" err="1"/>
              <a:t>Header</a:t>
            </a:r>
            <a:r>
              <a:rPr lang="es-MX" sz="1001" dirty="0"/>
              <a:t> App = ICMP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121117AF-CAD4-4049-B847-E52CE22D4A75}"/>
              </a:ext>
            </a:extLst>
          </p:cNvPr>
          <p:cNvSpPr txBox="1"/>
          <p:nvPr/>
        </p:nvSpPr>
        <p:spPr>
          <a:xfrm>
            <a:off x="5789498" y="1061895"/>
            <a:ext cx="665567" cy="2463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1" dirty="0"/>
              <a:t>Data App</a:t>
            </a:r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3A2BF2F5-87FB-41E4-A7C1-15A097271866}"/>
              </a:ext>
            </a:extLst>
          </p:cNvPr>
          <p:cNvSpPr/>
          <p:nvPr/>
        </p:nvSpPr>
        <p:spPr>
          <a:xfrm>
            <a:off x="2996923" y="2051771"/>
            <a:ext cx="901685" cy="21104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1" dirty="0"/>
              <a:t>Destin. Port</a:t>
            </a:r>
          </a:p>
        </p:txBody>
      </p:sp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3AE55B53-D58B-459F-8E23-2EDC0711EA23}"/>
              </a:ext>
            </a:extLst>
          </p:cNvPr>
          <p:cNvSpPr/>
          <p:nvPr/>
        </p:nvSpPr>
        <p:spPr>
          <a:xfrm>
            <a:off x="3932570" y="2041653"/>
            <a:ext cx="933097" cy="21104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1" dirty="0"/>
              <a:t>SEQ Number</a:t>
            </a:r>
          </a:p>
        </p:txBody>
      </p:sp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1B85C114-1393-4D6B-9EA6-19B148FC5C91}"/>
              </a:ext>
            </a:extLst>
          </p:cNvPr>
          <p:cNvSpPr/>
          <p:nvPr/>
        </p:nvSpPr>
        <p:spPr>
          <a:xfrm>
            <a:off x="4899626" y="2039613"/>
            <a:ext cx="935644" cy="21104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1" dirty="0"/>
              <a:t>ACK Number</a:t>
            </a:r>
          </a:p>
        </p:txBody>
      </p:sp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72B7648D-A1F5-47B2-AEEB-75237F998E0A}"/>
              </a:ext>
            </a:extLst>
          </p:cNvPr>
          <p:cNvSpPr/>
          <p:nvPr/>
        </p:nvSpPr>
        <p:spPr>
          <a:xfrm>
            <a:off x="5869229" y="2039613"/>
            <a:ext cx="886652" cy="21104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1" dirty="0"/>
              <a:t>Control Bits</a:t>
            </a:r>
          </a:p>
        </p:txBody>
      </p:sp>
      <p:sp>
        <p:nvSpPr>
          <p:cNvPr id="18" name="Rectángulo: esquinas redondeadas 17">
            <a:extLst>
              <a:ext uri="{FF2B5EF4-FFF2-40B4-BE49-F238E27FC236}">
                <a16:creationId xmlns:a16="http://schemas.microsoft.com/office/drawing/2014/main" id="{F5672BF2-F495-4FD6-81A4-A3C9F4A96FF3}"/>
              </a:ext>
            </a:extLst>
          </p:cNvPr>
          <p:cNvSpPr/>
          <p:nvPr/>
        </p:nvSpPr>
        <p:spPr>
          <a:xfrm>
            <a:off x="6789841" y="2040416"/>
            <a:ext cx="886652" cy="21104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1" dirty="0"/>
              <a:t>Data L4</a:t>
            </a:r>
          </a:p>
        </p:txBody>
      </p:sp>
      <p:sp>
        <p:nvSpPr>
          <p:cNvPr id="19" name="Cerrar llave 18">
            <a:extLst>
              <a:ext uri="{FF2B5EF4-FFF2-40B4-BE49-F238E27FC236}">
                <a16:creationId xmlns:a16="http://schemas.microsoft.com/office/drawing/2014/main" id="{A3E204D8-9DA1-426D-B192-B54E7ED92C6D}"/>
              </a:ext>
            </a:extLst>
          </p:cNvPr>
          <p:cNvSpPr/>
          <p:nvPr/>
        </p:nvSpPr>
        <p:spPr>
          <a:xfrm rot="5400000">
            <a:off x="4738962" y="-954738"/>
            <a:ext cx="228409" cy="5631956"/>
          </a:xfrm>
          <a:prstGeom prst="rightBrace">
            <a:avLst>
              <a:gd name="adj1" fmla="val 107535"/>
              <a:gd name="adj2" fmla="val 7941"/>
            </a:avLst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 sz="1801"/>
          </a:p>
        </p:txBody>
      </p:sp>
      <p:sp>
        <p:nvSpPr>
          <p:cNvPr id="20" name="Rectángulo: esquinas redondeadas 19">
            <a:extLst>
              <a:ext uri="{FF2B5EF4-FFF2-40B4-BE49-F238E27FC236}">
                <a16:creationId xmlns:a16="http://schemas.microsoft.com/office/drawing/2014/main" id="{B395BDE8-FE7C-450A-8BE1-AAD9B5E06F3B}"/>
              </a:ext>
            </a:extLst>
          </p:cNvPr>
          <p:cNvSpPr/>
          <p:nvPr/>
        </p:nvSpPr>
        <p:spPr>
          <a:xfrm>
            <a:off x="2052792" y="2553035"/>
            <a:ext cx="673621" cy="21104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1" dirty="0"/>
              <a:t>Versión</a:t>
            </a:r>
          </a:p>
        </p:txBody>
      </p:sp>
      <p:sp>
        <p:nvSpPr>
          <p:cNvPr id="21" name="Rectángulo: esquinas redondeadas 20">
            <a:extLst>
              <a:ext uri="{FF2B5EF4-FFF2-40B4-BE49-F238E27FC236}">
                <a16:creationId xmlns:a16="http://schemas.microsoft.com/office/drawing/2014/main" id="{17E3D09B-5D96-4F87-BE54-AF2829CBE1C5}"/>
              </a:ext>
            </a:extLst>
          </p:cNvPr>
          <p:cNvSpPr/>
          <p:nvPr/>
        </p:nvSpPr>
        <p:spPr>
          <a:xfrm>
            <a:off x="2761340" y="2551854"/>
            <a:ext cx="490103" cy="21104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1" dirty="0"/>
              <a:t>IHL</a:t>
            </a:r>
          </a:p>
        </p:txBody>
      </p:sp>
      <p:sp>
        <p:nvSpPr>
          <p:cNvPr id="22" name="Rectángulo: esquinas redondeadas 21">
            <a:extLst>
              <a:ext uri="{FF2B5EF4-FFF2-40B4-BE49-F238E27FC236}">
                <a16:creationId xmlns:a16="http://schemas.microsoft.com/office/drawing/2014/main" id="{CB95DAF3-8A19-4A70-AC8F-9525A8C89FDC}"/>
              </a:ext>
            </a:extLst>
          </p:cNvPr>
          <p:cNvSpPr/>
          <p:nvPr/>
        </p:nvSpPr>
        <p:spPr>
          <a:xfrm>
            <a:off x="3278447" y="2553035"/>
            <a:ext cx="1461582" cy="21104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1" dirty="0"/>
              <a:t>Servicios Diferenciados</a:t>
            </a:r>
          </a:p>
        </p:txBody>
      </p:sp>
      <p:sp>
        <p:nvSpPr>
          <p:cNvPr id="23" name="Rectángulo: esquinas redondeadas 22">
            <a:extLst>
              <a:ext uri="{FF2B5EF4-FFF2-40B4-BE49-F238E27FC236}">
                <a16:creationId xmlns:a16="http://schemas.microsoft.com/office/drawing/2014/main" id="{184394B7-A793-426C-A696-07AD92412172}"/>
              </a:ext>
            </a:extLst>
          </p:cNvPr>
          <p:cNvSpPr/>
          <p:nvPr/>
        </p:nvSpPr>
        <p:spPr>
          <a:xfrm>
            <a:off x="4775702" y="2558030"/>
            <a:ext cx="2900789" cy="21104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1" dirty="0"/>
              <a:t>Total Lencht</a:t>
            </a:r>
          </a:p>
        </p:txBody>
      </p:sp>
      <p:sp>
        <p:nvSpPr>
          <p:cNvPr id="24" name="Rectángulo: esquinas redondeadas 23">
            <a:extLst>
              <a:ext uri="{FF2B5EF4-FFF2-40B4-BE49-F238E27FC236}">
                <a16:creationId xmlns:a16="http://schemas.microsoft.com/office/drawing/2014/main" id="{3898F8A4-D619-4367-972E-D4B1F1E2B0E4}"/>
              </a:ext>
            </a:extLst>
          </p:cNvPr>
          <p:cNvSpPr/>
          <p:nvPr/>
        </p:nvSpPr>
        <p:spPr>
          <a:xfrm>
            <a:off x="2052794" y="3050827"/>
            <a:ext cx="2695159" cy="21104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1" dirty="0"/>
              <a:t>Identificación</a:t>
            </a:r>
          </a:p>
        </p:txBody>
      </p:sp>
      <p:sp>
        <p:nvSpPr>
          <p:cNvPr id="25" name="Rectángulo: esquinas redondeadas 24">
            <a:extLst>
              <a:ext uri="{FF2B5EF4-FFF2-40B4-BE49-F238E27FC236}">
                <a16:creationId xmlns:a16="http://schemas.microsoft.com/office/drawing/2014/main" id="{9775B8CC-E4D6-4736-9937-097C4516C484}"/>
              </a:ext>
            </a:extLst>
          </p:cNvPr>
          <p:cNvSpPr/>
          <p:nvPr/>
        </p:nvSpPr>
        <p:spPr>
          <a:xfrm>
            <a:off x="4775702" y="3050827"/>
            <a:ext cx="534148" cy="21104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1" dirty="0"/>
              <a:t>Flags</a:t>
            </a:r>
          </a:p>
        </p:txBody>
      </p:sp>
      <p:sp>
        <p:nvSpPr>
          <p:cNvPr id="26" name="Rectángulo: esquinas redondeadas 25">
            <a:extLst>
              <a:ext uri="{FF2B5EF4-FFF2-40B4-BE49-F238E27FC236}">
                <a16:creationId xmlns:a16="http://schemas.microsoft.com/office/drawing/2014/main" id="{841B5323-5412-4583-A134-ECD65CEB5C30}"/>
              </a:ext>
            </a:extLst>
          </p:cNvPr>
          <p:cNvSpPr/>
          <p:nvPr/>
        </p:nvSpPr>
        <p:spPr>
          <a:xfrm>
            <a:off x="1083187" y="2553035"/>
            <a:ext cx="901687" cy="2110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1" dirty="0"/>
              <a:t>Red</a:t>
            </a:r>
          </a:p>
        </p:txBody>
      </p:sp>
      <p:sp>
        <p:nvSpPr>
          <p:cNvPr id="27" name="Rectángulo: esquinas redondeadas 26">
            <a:extLst>
              <a:ext uri="{FF2B5EF4-FFF2-40B4-BE49-F238E27FC236}">
                <a16:creationId xmlns:a16="http://schemas.microsoft.com/office/drawing/2014/main" id="{2785BCCC-C5A8-4031-A1E1-7C080ADE5723}"/>
              </a:ext>
            </a:extLst>
          </p:cNvPr>
          <p:cNvSpPr/>
          <p:nvPr/>
        </p:nvSpPr>
        <p:spPr>
          <a:xfrm>
            <a:off x="5337601" y="3050827"/>
            <a:ext cx="2346242" cy="21104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1" dirty="0"/>
              <a:t>Fragment Offset</a:t>
            </a:r>
          </a:p>
        </p:txBody>
      </p:sp>
      <p:sp>
        <p:nvSpPr>
          <p:cNvPr id="28" name="Rectángulo: esquinas redondeadas 27">
            <a:extLst>
              <a:ext uri="{FF2B5EF4-FFF2-40B4-BE49-F238E27FC236}">
                <a16:creationId xmlns:a16="http://schemas.microsoft.com/office/drawing/2014/main" id="{7D74E8A9-90D7-4E2F-BAD2-2F8CA52143DB}"/>
              </a:ext>
            </a:extLst>
          </p:cNvPr>
          <p:cNvSpPr/>
          <p:nvPr/>
        </p:nvSpPr>
        <p:spPr>
          <a:xfrm>
            <a:off x="3403243" y="3533342"/>
            <a:ext cx="1336786" cy="21104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1" dirty="0"/>
              <a:t>Protocolo</a:t>
            </a:r>
          </a:p>
        </p:txBody>
      </p:sp>
      <p:sp>
        <p:nvSpPr>
          <p:cNvPr id="29" name="Rectángulo: esquinas redondeadas 28">
            <a:extLst>
              <a:ext uri="{FF2B5EF4-FFF2-40B4-BE49-F238E27FC236}">
                <a16:creationId xmlns:a16="http://schemas.microsoft.com/office/drawing/2014/main" id="{6CBB7CA4-6B1F-463E-BDB4-9A6B863751B5}"/>
              </a:ext>
            </a:extLst>
          </p:cNvPr>
          <p:cNvSpPr/>
          <p:nvPr/>
        </p:nvSpPr>
        <p:spPr>
          <a:xfrm>
            <a:off x="2052792" y="3533342"/>
            <a:ext cx="1308617" cy="21104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1" dirty="0"/>
              <a:t>TTL</a:t>
            </a:r>
          </a:p>
        </p:txBody>
      </p:sp>
      <p:sp>
        <p:nvSpPr>
          <p:cNvPr id="30" name="Rectángulo: esquinas redondeadas 29">
            <a:extLst>
              <a:ext uri="{FF2B5EF4-FFF2-40B4-BE49-F238E27FC236}">
                <a16:creationId xmlns:a16="http://schemas.microsoft.com/office/drawing/2014/main" id="{80559531-8C37-428F-914A-E87ECF106ADF}"/>
              </a:ext>
            </a:extLst>
          </p:cNvPr>
          <p:cNvSpPr/>
          <p:nvPr/>
        </p:nvSpPr>
        <p:spPr>
          <a:xfrm>
            <a:off x="4775702" y="3533342"/>
            <a:ext cx="2900789" cy="21104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1" dirty="0"/>
              <a:t>Header Checksum</a:t>
            </a:r>
          </a:p>
        </p:txBody>
      </p:sp>
      <p:sp>
        <p:nvSpPr>
          <p:cNvPr id="31" name="Rectángulo: esquinas redondeadas 30">
            <a:extLst>
              <a:ext uri="{FF2B5EF4-FFF2-40B4-BE49-F238E27FC236}">
                <a16:creationId xmlns:a16="http://schemas.microsoft.com/office/drawing/2014/main" id="{40D6CFD4-56DC-477E-A3BA-8073F42E14E2}"/>
              </a:ext>
            </a:extLst>
          </p:cNvPr>
          <p:cNvSpPr/>
          <p:nvPr/>
        </p:nvSpPr>
        <p:spPr>
          <a:xfrm>
            <a:off x="2044534" y="4038437"/>
            <a:ext cx="5631956" cy="21104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1" dirty="0"/>
              <a:t>Source IP Address</a:t>
            </a:r>
          </a:p>
        </p:txBody>
      </p:sp>
      <p:sp>
        <p:nvSpPr>
          <p:cNvPr id="32" name="Rectángulo: esquinas redondeadas 31">
            <a:extLst>
              <a:ext uri="{FF2B5EF4-FFF2-40B4-BE49-F238E27FC236}">
                <a16:creationId xmlns:a16="http://schemas.microsoft.com/office/drawing/2014/main" id="{39F964D7-535E-462D-B963-89DD6F6CF257}"/>
              </a:ext>
            </a:extLst>
          </p:cNvPr>
          <p:cNvSpPr/>
          <p:nvPr/>
        </p:nvSpPr>
        <p:spPr>
          <a:xfrm>
            <a:off x="2044534" y="4541742"/>
            <a:ext cx="5631956" cy="21104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1" dirty="0"/>
              <a:t>Destination IP Address</a:t>
            </a:r>
          </a:p>
        </p:txBody>
      </p:sp>
      <p:sp>
        <p:nvSpPr>
          <p:cNvPr id="33" name="Rectángulo: esquinas redondeadas 32">
            <a:extLst>
              <a:ext uri="{FF2B5EF4-FFF2-40B4-BE49-F238E27FC236}">
                <a16:creationId xmlns:a16="http://schemas.microsoft.com/office/drawing/2014/main" id="{879EB7C0-D504-4031-996F-B26642D22357}"/>
              </a:ext>
            </a:extLst>
          </p:cNvPr>
          <p:cNvSpPr/>
          <p:nvPr/>
        </p:nvSpPr>
        <p:spPr>
          <a:xfrm>
            <a:off x="2052792" y="2801762"/>
            <a:ext cx="673621" cy="21104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1" dirty="0"/>
              <a:t>4</a:t>
            </a:r>
          </a:p>
        </p:txBody>
      </p:sp>
      <p:sp>
        <p:nvSpPr>
          <p:cNvPr id="34" name="Rectángulo: esquinas redondeadas 33">
            <a:extLst>
              <a:ext uri="{FF2B5EF4-FFF2-40B4-BE49-F238E27FC236}">
                <a16:creationId xmlns:a16="http://schemas.microsoft.com/office/drawing/2014/main" id="{D4EC5997-FB98-4679-BF5C-6A979C7E7D25}"/>
              </a:ext>
            </a:extLst>
          </p:cNvPr>
          <p:cNvSpPr/>
          <p:nvPr/>
        </p:nvSpPr>
        <p:spPr>
          <a:xfrm>
            <a:off x="2761340" y="2800581"/>
            <a:ext cx="490103" cy="21104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1" dirty="0"/>
              <a:t>5</a:t>
            </a:r>
          </a:p>
        </p:txBody>
      </p:sp>
      <p:sp>
        <p:nvSpPr>
          <p:cNvPr id="35" name="Rectángulo: esquinas redondeadas 34">
            <a:extLst>
              <a:ext uri="{FF2B5EF4-FFF2-40B4-BE49-F238E27FC236}">
                <a16:creationId xmlns:a16="http://schemas.microsoft.com/office/drawing/2014/main" id="{B468D098-59D8-457B-A882-65DAC3E33427}"/>
              </a:ext>
            </a:extLst>
          </p:cNvPr>
          <p:cNvSpPr/>
          <p:nvPr/>
        </p:nvSpPr>
        <p:spPr>
          <a:xfrm>
            <a:off x="3278447" y="2801762"/>
            <a:ext cx="1461582" cy="21104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1" dirty="0"/>
              <a:t>00000000</a:t>
            </a:r>
          </a:p>
        </p:txBody>
      </p:sp>
      <p:sp>
        <p:nvSpPr>
          <p:cNvPr id="36" name="Rectángulo: esquinas redondeadas 35">
            <a:extLst>
              <a:ext uri="{FF2B5EF4-FFF2-40B4-BE49-F238E27FC236}">
                <a16:creationId xmlns:a16="http://schemas.microsoft.com/office/drawing/2014/main" id="{680A7B8F-1779-4CA5-AA17-63A33AAB759F}"/>
              </a:ext>
            </a:extLst>
          </p:cNvPr>
          <p:cNvSpPr/>
          <p:nvPr/>
        </p:nvSpPr>
        <p:spPr>
          <a:xfrm>
            <a:off x="4775700" y="2806757"/>
            <a:ext cx="2900789" cy="21104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1" dirty="0"/>
              <a:t>32 Bytes + 5 x 4 Bytes = 52 Bytes</a:t>
            </a:r>
          </a:p>
        </p:txBody>
      </p:sp>
      <p:sp>
        <p:nvSpPr>
          <p:cNvPr id="37" name="Rectángulo: esquinas redondeadas 36">
            <a:extLst>
              <a:ext uri="{FF2B5EF4-FFF2-40B4-BE49-F238E27FC236}">
                <a16:creationId xmlns:a16="http://schemas.microsoft.com/office/drawing/2014/main" id="{25AC92EA-81B4-4F65-9528-99A3980D334F}"/>
              </a:ext>
            </a:extLst>
          </p:cNvPr>
          <p:cNvSpPr/>
          <p:nvPr/>
        </p:nvSpPr>
        <p:spPr>
          <a:xfrm>
            <a:off x="2049806" y="3292869"/>
            <a:ext cx="2695159" cy="21104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1" dirty="0"/>
              <a:t>0000000000000000000000000</a:t>
            </a:r>
          </a:p>
        </p:txBody>
      </p:sp>
      <p:sp>
        <p:nvSpPr>
          <p:cNvPr id="38" name="Rectángulo: esquinas redondeadas 37">
            <a:extLst>
              <a:ext uri="{FF2B5EF4-FFF2-40B4-BE49-F238E27FC236}">
                <a16:creationId xmlns:a16="http://schemas.microsoft.com/office/drawing/2014/main" id="{941787F9-F41A-4727-9BE2-5CABA53AD308}"/>
              </a:ext>
            </a:extLst>
          </p:cNvPr>
          <p:cNvSpPr/>
          <p:nvPr/>
        </p:nvSpPr>
        <p:spPr>
          <a:xfrm>
            <a:off x="4772713" y="3292869"/>
            <a:ext cx="534148" cy="21104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MX" sz="1001" dirty="0"/>
          </a:p>
        </p:txBody>
      </p:sp>
      <p:sp>
        <p:nvSpPr>
          <p:cNvPr id="39" name="Rectángulo: esquinas redondeadas 38">
            <a:extLst>
              <a:ext uri="{FF2B5EF4-FFF2-40B4-BE49-F238E27FC236}">
                <a16:creationId xmlns:a16="http://schemas.microsoft.com/office/drawing/2014/main" id="{3F2D5A2A-05E0-4F80-8159-BC2240FCF06B}"/>
              </a:ext>
            </a:extLst>
          </p:cNvPr>
          <p:cNvSpPr/>
          <p:nvPr/>
        </p:nvSpPr>
        <p:spPr>
          <a:xfrm>
            <a:off x="5334613" y="3292869"/>
            <a:ext cx="2346242" cy="21104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1" dirty="0"/>
              <a:t>000000000000000000000000000</a:t>
            </a:r>
          </a:p>
        </p:txBody>
      </p:sp>
      <p:sp>
        <p:nvSpPr>
          <p:cNvPr id="40" name="Rectángulo: esquinas redondeadas 39">
            <a:extLst>
              <a:ext uri="{FF2B5EF4-FFF2-40B4-BE49-F238E27FC236}">
                <a16:creationId xmlns:a16="http://schemas.microsoft.com/office/drawing/2014/main" id="{A9020EF8-999F-4E6A-AA1D-5B26DD782A8C}"/>
              </a:ext>
            </a:extLst>
          </p:cNvPr>
          <p:cNvSpPr/>
          <p:nvPr/>
        </p:nvSpPr>
        <p:spPr>
          <a:xfrm>
            <a:off x="2061277" y="2305696"/>
            <a:ext cx="901685" cy="21104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MX" sz="1001" dirty="0"/>
          </a:p>
        </p:txBody>
      </p:sp>
      <p:sp>
        <p:nvSpPr>
          <p:cNvPr id="41" name="Rectángulo: esquinas redondeadas 40">
            <a:extLst>
              <a:ext uri="{FF2B5EF4-FFF2-40B4-BE49-F238E27FC236}">
                <a16:creationId xmlns:a16="http://schemas.microsoft.com/office/drawing/2014/main" id="{5FE0AC52-00CC-47E6-B3EB-6FF2E93C493F}"/>
              </a:ext>
            </a:extLst>
          </p:cNvPr>
          <p:cNvSpPr/>
          <p:nvPr/>
        </p:nvSpPr>
        <p:spPr>
          <a:xfrm>
            <a:off x="2996922" y="2305696"/>
            <a:ext cx="901685" cy="21104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MX" sz="1001" dirty="0"/>
          </a:p>
        </p:txBody>
      </p:sp>
      <p:sp>
        <p:nvSpPr>
          <p:cNvPr id="42" name="Rectángulo: esquinas redondeadas 41">
            <a:extLst>
              <a:ext uri="{FF2B5EF4-FFF2-40B4-BE49-F238E27FC236}">
                <a16:creationId xmlns:a16="http://schemas.microsoft.com/office/drawing/2014/main" id="{E1A010C6-7B5A-4FDE-B5AE-1CA464FE0A9D}"/>
              </a:ext>
            </a:extLst>
          </p:cNvPr>
          <p:cNvSpPr/>
          <p:nvPr/>
        </p:nvSpPr>
        <p:spPr>
          <a:xfrm>
            <a:off x="3932568" y="2295581"/>
            <a:ext cx="933097" cy="21104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MX" sz="1001" dirty="0"/>
          </a:p>
        </p:txBody>
      </p:sp>
      <p:sp>
        <p:nvSpPr>
          <p:cNvPr id="43" name="Rectángulo: esquinas redondeadas 42">
            <a:extLst>
              <a:ext uri="{FF2B5EF4-FFF2-40B4-BE49-F238E27FC236}">
                <a16:creationId xmlns:a16="http://schemas.microsoft.com/office/drawing/2014/main" id="{D9880B67-D01E-42D8-8CCF-AE423DBB61BE}"/>
              </a:ext>
            </a:extLst>
          </p:cNvPr>
          <p:cNvSpPr/>
          <p:nvPr/>
        </p:nvSpPr>
        <p:spPr>
          <a:xfrm>
            <a:off x="4899624" y="2293538"/>
            <a:ext cx="935644" cy="21104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MX" sz="1001" dirty="0"/>
          </a:p>
        </p:txBody>
      </p:sp>
      <p:sp>
        <p:nvSpPr>
          <p:cNvPr id="44" name="Rectángulo: esquinas redondeadas 43">
            <a:extLst>
              <a:ext uri="{FF2B5EF4-FFF2-40B4-BE49-F238E27FC236}">
                <a16:creationId xmlns:a16="http://schemas.microsoft.com/office/drawing/2014/main" id="{1D8F1C31-A881-4543-AFED-125EC90F6408}"/>
              </a:ext>
            </a:extLst>
          </p:cNvPr>
          <p:cNvSpPr/>
          <p:nvPr/>
        </p:nvSpPr>
        <p:spPr>
          <a:xfrm>
            <a:off x="5869227" y="2293538"/>
            <a:ext cx="886652" cy="21104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MX" sz="1001" dirty="0"/>
          </a:p>
        </p:txBody>
      </p:sp>
      <p:sp>
        <p:nvSpPr>
          <p:cNvPr id="45" name="Rectángulo: esquinas redondeadas 44">
            <a:extLst>
              <a:ext uri="{FF2B5EF4-FFF2-40B4-BE49-F238E27FC236}">
                <a16:creationId xmlns:a16="http://schemas.microsoft.com/office/drawing/2014/main" id="{5668974A-9DE1-4531-B9FE-96252A938D3A}"/>
              </a:ext>
            </a:extLst>
          </p:cNvPr>
          <p:cNvSpPr/>
          <p:nvPr/>
        </p:nvSpPr>
        <p:spPr>
          <a:xfrm>
            <a:off x="6789839" y="2294343"/>
            <a:ext cx="886652" cy="21104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1" dirty="0"/>
              <a:t>Data App</a:t>
            </a:r>
          </a:p>
        </p:txBody>
      </p:sp>
      <p:sp>
        <p:nvSpPr>
          <p:cNvPr id="46" name="Rectángulo: esquinas redondeadas 45">
            <a:extLst>
              <a:ext uri="{FF2B5EF4-FFF2-40B4-BE49-F238E27FC236}">
                <a16:creationId xmlns:a16="http://schemas.microsoft.com/office/drawing/2014/main" id="{0BD6B977-3DB3-419C-8419-C0BE897B106C}"/>
              </a:ext>
            </a:extLst>
          </p:cNvPr>
          <p:cNvSpPr/>
          <p:nvPr/>
        </p:nvSpPr>
        <p:spPr>
          <a:xfrm>
            <a:off x="2037187" y="4300887"/>
            <a:ext cx="5631956" cy="211042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400">
                <a:solidFill>
                  <a:schemeClr val="bg1"/>
                </a:solidFill>
              </a:rPr>
              <a:t>192.168.10.10</a:t>
            </a:r>
            <a:endParaRPr lang="es-MX" sz="1400" dirty="0">
              <a:solidFill>
                <a:schemeClr val="bg1"/>
              </a:solidFill>
            </a:endParaRPr>
          </a:p>
        </p:txBody>
      </p:sp>
      <p:sp>
        <p:nvSpPr>
          <p:cNvPr id="47" name="Rectángulo: esquinas redondeadas 46">
            <a:extLst>
              <a:ext uri="{FF2B5EF4-FFF2-40B4-BE49-F238E27FC236}">
                <a16:creationId xmlns:a16="http://schemas.microsoft.com/office/drawing/2014/main" id="{80BD81DA-62B0-46BA-93C8-9E762A8825F5}"/>
              </a:ext>
            </a:extLst>
          </p:cNvPr>
          <p:cNvSpPr/>
          <p:nvPr/>
        </p:nvSpPr>
        <p:spPr>
          <a:xfrm>
            <a:off x="2041004" y="4794334"/>
            <a:ext cx="5631956" cy="21104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8.8.8.8</a:t>
            </a:r>
            <a:r>
              <a:rPr lang="es-CL" sz="100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es-MX" sz="100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8" name="Rectángulo: esquinas redondeadas 47">
            <a:extLst>
              <a:ext uri="{FF2B5EF4-FFF2-40B4-BE49-F238E27FC236}">
                <a16:creationId xmlns:a16="http://schemas.microsoft.com/office/drawing/2014/main" id="{86A234A4-8DBB-44B8-9D59-50005C4EAB96}"/>
              </a:ext>
            </a:extLst>
          </p:cNvPr>
          <p:cNvSpPr/>
          <p:nvPr/>
        </p:nvSpPr>
        <p:spPr>
          <a:xfrm>
            <a:off x="2035788" y="5049509"/>
            <a:ext cx="5631956" cy="525671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1" dirty="0"/>
              <a:t>[Data App] </a:t>
            </a:r>
            <a:r>
              <a:rPr lang="es-MX" sz="1001" dirty="0">
                <a:sym typeface="Wingdings" panose="05000000000000000000" pitchFamily="2" charset="2"/>
              </a:rPr>
              <a:t> [Data L3]</a:t>
            </a:r>
            <a:endParaRPr lang="es-MX" sz="1001" dirty="0"/>
          </a:p>
        </p:txBody>
      </p:sp>
      <p:sp>
        <p:nvSpPr>
          <p:cNvPr id="50" name="Rectángulo: esquinas redondeadas 49">
            <a:extLst>
              <a:ext uri="{FF2B5EF4-FFF2-40B4-BE49-F238E27FC236}">
                <a16:creationId xmlns:a16="http://schemas.microsoft.com/office/drawing/2014/main" id="{403A276A-EA60-449A-9AFB-8647964D4CE5}"/>
              </a:ext>
            </a:extLst>
          </p:cNvPr>
          <p:cNvSpPr/>
          <p:nvPr/>
        </p:nvSpPr>
        <p:spPr>
          <a:xfrm>
            <a:off x="1083187" y="5614320"/>
            <a:ext cx="901687" cy="2110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1" dirty="0"/>
              <a:t>Acceso</a:t>
            </a:r>
          </a:p>
        </p:txBody>
      </p:sp>
      <p:sp>
        <p:nvSpPr>
          <p:cNvPr id="51" name="Rectángulo: esquinas redondeadas 50">
            <a:extLst>
              <a:ext uri="{FF2B5EF4-FFF2-40B4-BE49-F238E27FC236}">
                <a16:creationId xmlns:a16="http://schemas.microsoft.com/office/drawing/2014/main" id="{66828FD4-18A1-4BCE-B24D-144F3E290936}"/>
              </a:ext>
            </a:extLst>
          </p:cNvPr>
          <p:cNvSpPr/>
          <p:nvPr/>
        </p:nvSpPr>
        <p:spPr>
          <a:xfrm>
            <a:off x="2035789" y="5618311"/>
            <a:ext cx="1528196" cy="21104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1" dirty="0"/>
              <a:t>Source MAC</a:t>
            </a:r>
          </a:p>
        </p:txBody>
      </p:sp>
      <p:sp>
        <p:nvSpPr>
          <p:cNvPr id="52" name="Rectángulo: esquinas redondeadas 51">
            <a:extLst>
              <a:ext uri="{FF2B5EF4-FFF2-40B4-BE49-F238E27FC236}">
                <a16:creationId xmlns:a16="http://schemas.microsoft.com/office/drawing/2014/main" id="{63839E94-789F-4322-864C-AE90A83385D3}"/>
              </a:ext>
            </a:extLst>
          </p:cNvPr>
          <p:cNvSpPr/>
          <p:nvPr/>
        </p:nvSpPr>
        <p:spPr>
          <a:xfrm>
            <a:off x="5150625" y="5618311"/>
            <a:ext cx="2498626" cy="21104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1" dirty="0"/>
              <a:t>Data L2</a:t>
            </a:r>
          </a:p>
        </p:txBody>
      </p:sp>
      <p:sp>
        <p:nvSpPr>
          <p:cNvPr id="53" name="Rectángulo: esquinas redondeadas 52">
            <a:extLst>
              <a:ext uri="{FF2B5EF4-FFF2-40B4-BE49-F238E27FC236}">
                <a16:creationId xmlns:a16="http://schemas.microsoft.com/office/drawing/2014/main" id="{E3B0DC8F-347E-4827-BD41-1446A6289434}"/>
              </a:ext>
            </a:extLst>
          </p:cNvPr>
          <p:cNvSpPr/>
          <p:nvPr/>
        </p:nvSpPr>
        <p:spPr>
          <a:xfrm>
            <a:off x="3594084" y="5618311"/>
            <a:ext cx="1528196" cy="21104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1" dirty="0"/>
              <a:t>Destination MAC</a:t>
            </a:r>
          </a:p>
        </p:txBody>
      </p:sp>
      <p:sp>
        <p:nvSpPr>
          <p:cNvPr id="54" name="Rectángulo: esquinas redondeadas 53">
            <a:extLst>
              <a:ext uri="{FF2B5EF4-FFF2-40B4-BE49-F238E27FC236}">
                <a16:creationId xmlns:a16="http://schemas.microsoft.com/office/drawing/2014/main" id="{FEC4E08A-2DED-4BDD-BA08-E2C748B2D2FE}"/>
              </a:ext>
            </a:extLst>
          </p:cNvPr>
          <p:cNvSpPr/>
          <p:nvPr/>
        </p:nvSpPr>
        <p:spPr>
          <a:xfrm>
            <a:off x="2038057" y="5874644"/>
            <a:ext cx="1528196" cy="21104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1" dirty="0"/>
              <a:t>MAC_PC1</a:t>
            </a:r>
          </a:p>
        </p:txBody>
      </p:sp>
      <p:sp>
        <p:nvSpPr>
          <p:cNvPr id="55" name="Rectángulo: esquinas redondeadas 54">
            <a:extLst>
              <a:ext uri="{FF2B5EF4-FFF2-40B4-BE49-F238E27FC236}">
                <a16:creationId xmlns:a16="http://schemas.microsoft.com/office/drawing/2014/main" id="{8AF90C6E-4513-4F55-834F-91719EFEE2D3}"/>
              </a:ext>
            </a:extLst>
          </p:cNvPr>
          <p:cNvSpPr/>
          <p:nvPr/>
        </p:nvSpPr>
        <p:spPr>
          <a:xfrm>
            <a:off x="5152895" y="5874644"/>
            <a:ext cx="2498626" cy="21104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800" dirty="0"/>
              <a:t>[Data App] </a:t>
            </a:r>
            <a:r>
              <a:rPr lang="es-MX" sz="800" dirty="0">
                <a:sym typeface="Wingdings" panose="05000000000000000000" pitchFamily="2" charset="2"/>
              </a:rPr>
              <a:t> [Data L3]  [Data L2]</a:t>
            </a:r>
            <a:endParaRPr lang="es-MX" sz="800" dirty="0"/>
          </a:p>
        </p:txBody>
      </p:sp>
      <p:sp>
        <p:nvSpPr>
          <p:cNvPr id="56" name="Rectángulo: esquinas redondeadas 55">
            <a:extLst>
              <a:ext uri="{FF2B5EF4-FFF2-40B4-BE49-F238E27FC236}">
                <a16:creationId xmlns:a16="http://schemas.microsoft.com/office/drawing/2014/main" id="{59C0934F-756D-40C5-9C6D-22986160788F}"/>
              </a:ext>
            </a:extLst>
          </p:cNvPr>
          <p:cNvSpPr/>
          <p:nvPr/>
        </p:nvSpPr>
        <p:spPr>
          <a:xfrm>
            <a:off x="3596352" y="5874644"/>
            <a:ext cx="1528196" cy="21104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defRPr/>
            </a:pPr>
            <a:r>
              <a:rPr lang="es-MX" sz="1001" dirty="0"/>
              <a:t>MAC_RTALCA_E0</a:t>
            </a:r>
          </a:p>
        </p:txBody>
      </p:sp>
      <p:sp>
        <p:nvSpPr>
          <p:cNvPr id="57" name="Rectángulo: esquinas redondeadas 56">
            <a:extLst>
              <a:ext uri="{FF2B5EF4-FFF2-40B4-BE49-F238E27FC236}">
                <a16:creationId xmlns:a16="http://schemas.microsoft.com/office/drawing/2014/main" id="{E03B0F91-D616-481A-854E-60495E53604B}"/>
              </a:ext>
            </a:extLst>
          </p:cNvPr>
          <p:cNvSpPr/>
          <p:nvPr/>
        </p:nvSpPr>
        <p:spPr>
          <a:xfrm>
            <a:off x="1083187" y="6117070"/>
            <a:ext cx="901687" cy="2110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1" dirty="0"/>
              <a:t>Físico</a:t>
            </a:r>
          </a:p>
        </p:txBody>
      </p:sp>
      <p:sp>
        <p:nvSpPr>
          <p:cNvPr id="58" name="Rectángulo: esquinas redondeadas 57">
            <a:extLst>
              <a:ext uri="{FF2B5EF4-FFF2-40B4-BE49-F238E27FC236}">
                <a16:creationId xmlns:a16="http://schemas.microsoft.com/office/drawing/2014/main" id="{321F4A66-D47D-484C-894F-89982377B953}"/>
              </a:ext>
            </a:extLst>
          </p:cNvPr>
          <p:cNvSpPr/>
          <p:nvPr/>
        </p:nvSpPr>
        <p:spPr>
          <a:xfrm>
            <a:off x="2033519" y="6135335"/>
            <a:ext cx="861518" cy="21104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1" dirty="0"/>
              <a:t>Switch Port</a:t>
            </a:r>
          </a:p>
        </p:txBody>
      </p:sp>
      <p:sp>
        <p:nvSpPr>
          <p:cNvPr id="59" name="Rectángulo: esquinas redondeadas 58">
            <a:extLst>
              <a:ext uri="{FF2B5EF4-FFF2-40B4-BE49-F238E27FC236}">
                <a16:creationId xmlns:a16="http://schemas.microsoft.com/office/drawing/2014/main" id="{BE1FB9EB-60A6-4863-8E05-2EE703565A02}"/>
              </a:ext>
            </a:extLst>
          </p:cNvPr>
          <p:cNvSpPr/>
          <p:nvPr/>
        </p:nvSpPr>
        <p:spPr>
          <a:xfrm>
            <a:off x="3962257" y="6143383"/>
            <a:ext cx="1132126" cy="21104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1" dirty="0"/>
              <a:t>Speed / Duplex</a:t>
            </a:r>
          </a:p>
        </p:txBody>
      </p:sp>
      <p:sp>
        <p:nvSpPr>
          <p:cNvPr id="60" name="Rectángulo: esquinas redondeadas 59">
            <a:extLst>
              <a:ext uri="{FF2B5EF4-FFF2-40B4-BE49-F238E27FC236}">
                <a16:creationId xmlns:a16="http://schemas.microsoft.com/office/drawing/2014/main" id="{7F270D4C-99A8-4550-8FC3-F294C5CC4166}"/>
              </a:ext>
            </a:extLst>
          </p:cNvPr>
          <p:cNvSpPr/>
          <p:nvPr/>
        </p:nvSpPr>
        <p:spPr>
          <a:xfrm>
            <a:off x="2943683" y="6135335"/>
            <a:ext cx="988884" cy="21104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1" dirty="0"/>
              <a:t>Punto de Red</a:t>
            </a:r>
          </a:p>
        </p:txBody>
      </p:sp>
      <p:sp>
        <p:nvSpPr>
          <p:cNvPr id="61" name="Rectángulo: esquinas redondeadas 60">
            <a:extLst>
              <a:ext uri="{FF2B5EF4-FFF2-40B4-BE49-F238E27FC236}">
                <a16:creationId xmlns:a16="http://schemas.microsoft.com/office/drawing/2014/main" id="{E9C4688C-BA90-41C0-BD4D-A92E56CA7B53}"/>
              </a:ext>
            </a:extLst>
          </p:cNvPr>
          <p:cNvSpPr/>
          <p:nvPr/>
        </p:nvSpPr>
        <p:spPr>
          <a:xfrm>
            <a:off x="5122276" y="6135335"/>
            <a:ext cx="2526972" cy="21104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1" dirty="0"/>
              <a:t>Data</a:t>
            </a:r>
          </a:p>
        </p:txBody>
      </p:sp>
      <p:sp>
        <p:nvSpPr>
          <p:cNvPr id="62" name="Rectángulo: esquinas redondeadas 61">
            <a:extLst>
              <a:ext uri="{FF2B5EF4-FFF2-40B4-BE49-F238E27FC236}">
                <a16:creationId xmlns:a16="http://schemas.microsoft.com/office/drawing/2014/main" id="{2ACC4F34-1296-4196-BF38-D9DB97BD3B66}"/>
              </a:ext>
            </a:extLst>
          </p:cNvPr>
          <p:cNvSpPr/>
          <p:nvPr/>
        </p:nvSpPr>
        <p:spPr>
          <a:xfrm>
            <a:off x="4816748" y="3320821"/>
            <a:ext cx="111404" cy="15393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01" dirty="0"/>
              <a:t>0</a:t>
            </a:r>
          </a:p>
        </p:txBody>
      </p:sp>
      <p:sp>
        <p:nvSpPr>
          <p:cNvPr id="63" name="Rectángulo: esquinas redondeadas 62">
            <a:extLst>
              <a:ext uri="{FF2B5EF4-FFF2-40B4-BE49-F238E27FC236}">
                <a16:creationId xmlns:a16="http://schemas.microsoft.com/office/drawing/2014/main" id="{0F860DEE-3F31-4642-BC4A-300650FC52EE}"/>
              </a:ext>
            </a:extLst>
          </p:cNvPr>
          <p:cNvSpPr/>
          <p:nvPr/>
        </p:nvSpPr>
        <p:spPr>
          <a:xfrm>
            <a:off x="4982978" y="3325415"/>
            <a:ext cx="111404" cy="15393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100" dirty="0"/>
              <a:t>1</a:t>
            </a:r>
          </a:p>
        </p:txBody>
      </p:sp>
      <p:sp>
        <p:nvSpPr>
          <p:cNvPr id="64" name="Rectángulo: esquinas redondeadas 63">
            <a:extLst>
              <a:ext uri="{FF2B5EF4-FFF2-40B4-BE49-F238E27FC236}">
                <a16:creationId xmlns:a16="http://schemas.microsoft.com/office/drawing/2014/main" id="{3B82E12E-7DBC-4EA2-B405-E566BDF82C78}"/>
              </a:ext>
            </a:extLst>
          </p:cNvPr>
          <p:cNvSpPr/>
          <p:nvPr/>
        </p:nvSpPr>
        <p:spPr>
          <a:xfrm>
            <a:off x="5148426" y="3323057"/>
            <a:ext cx="111404" cy="15393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100" dirty="0"/>
              <a:t>0</a:t>
            </a:r>
          </a:p>
        </p:txBody>
      </p:sp>
      <p:sp>
        <p:nvSpPr>
          <p:cNvPr id="65" name="Rectángulo: esquinas redondeadas 64">
            <a:extLst>
              <a:ext uri="{FF2B5EF4-FFF2-40B4-BE49-F238E27FC236}">
                <a16:creationId xmlns:a16="http://schemas.microsoft.com/office/drawing/2014/main" id="{C2C890FC-F582-404D-BEC5-B0154B4D2231}"/>
              </a:ext>
            </a:extLst>
          </p:cNvPr>
          <p:cNvSpPr/>
          <p:nvPr/>
        </p:nvSpPr>
        <p:spPr>
          <a:xfrm>
            <a:off x="3400256" y="3780231"/>
            <a:ext cx="1336786" cy="21104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900" dirty="0"/>
              <a:t>00000001 (1 = ICMP)</a:t>
            </a:r>
          </a:p>
        </p:txBody>
      </p:sp>
      <p:sp>
        <p:nvSpPr>
          <p:cNvPr id="66" name="Rectángulo: esquinas redondeadas 65">
            <a:extLst>
              <a:ext uri="{FF2B5EF4-FFF2-40B4-BE49-F238E27FC236}">
                <a16:creationId xmlns:a16="http://schemas.microsoft.com/office/drawing/2014/main" id="{CB56EFA0-BB38-4BC8-A473-8465C05519D6}"/>
              </a:ext>
            </a:extLst>
          </p:cNvPr>
          <p:cNvSpPr/>
          <p:nvPr/>
        </p:nvSpPr>
        <p:spPr>
          <a:xfrm>
            <a:off x="2049806" y="3780231"/>
            <a:ext cx="1308617" cy="21104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1" dirty="0"/>
              <a:t>01000000 (64s)</a:t>
            </a:r>
          </a:p>
        </p:txBody>
      </p:sp>
      <p:sp>
        <p:nvSpPr>
          <p:cNvPr id="67" name="Rectángulo: esquinas redondeadas 66">
            <a:extLst>
              <a:ext uri="{FF2B5EF4-FFF2-40B4-BE49-F238E27FC236}">
                <a16:creationId xmlns:a16="http://schemas.microsoft.com/office/drawing/2014/main" id="{086E0848-E199-4115-B0D1-00F7DE59E74D}"/>
              </a:ext>
            </a:extLst>
          </p:cNvPr>
          <p:cNvSpPr/>
          <p:nvPr/>
        </p:nvSpPr>
        <p:spPr>
          <a:xfrm>
            <a:off x="4772715" y="3780231"/>
            <a:ext cx="2900789" cy="21104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1" dirty="0"/>
              <a:t>654374567456</a:t>
            </a:r>
          </a:p>
        </p:txBody>
      </p:sp>
      <p:sp>
        <p:nvSpPr>
          <p:cNvPr id="68" name="Rectángulo: esquinas redondeadas 67">
            <a:extLst>
              <a:ext uri="{FF2B5EF4-FFF2-40B4-BE49-F238E27FC236}">
                <a16:creationId xmlns:a16="http://schemas.microsoft.com/office/drawing/2014/main" id="{57724597-902D-4D14-8256-03D8368F925C}"/>
              </a:ext>
            </a:extLst>
          </p:cNvPr>
          <p:cNvSpPr/>
          <p:nvPr/>
        </p:nvSpPr>
        <p:spPr>
          <a:xfrm>
            <a:off x="2033519" y="6391669"/>
            <a:ext cx="861518" cy="21104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1" dirty="0"/>
              <a:t>LAN-1</a:t>
            </a:r>
          </a:p>
        </p:txBody>
      </p:sp>
      <p:sp>
        <p:nvSpPr>
          <p:cNvPr id="69" name="Rectángulo: esquinas redondeadas 68">
            <a:extLst>
              <a:ext uri="{FF2B5EF4-FFF2-40B4-BE49-F238E27FC236}">
                <a16:creationId xmlns:a16="http://schemas.microsoft.com/office/drawing/2014/main" id="{E0555747-FB8A-40F9-BEAF-5D009E041D02}"/>
              </a:ext>
            </a:extLst>
          </p:cNvPr>
          <p:cNvSpPr/>
          <p:nvPr/>
        </p:nvSpPr>
        <p:spPr>
          <a:xfrm>
            <a:off x="3962257" y="6399717"/>
            <a:ext cx="1132126" cy="21104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1" dirty="0"/>
              <a:t>100 Full</a:t>
            </a:r>
          </a:p>
        </p:txBody>
      </p:sp>
      <p:sp>
        <p:nvSpPr>
          <p:cNvPr id="70" name="Rectángulo: esquinas redondeadas 69">
            <a:extLst>
              <a:ext uri="{FF2B5EF4-FFF2-40B4-BE49-F238E27FC236}">
                <a16:creationId xmlns:a16="http://schemas.microsoft.com/office/drawing/2014/main" id="{C6CBF2BE-82B5-40DC-971D-5999A9471FAE}"/>
              </a:ext>
            </a:extLst>
          </p:cNvPr>
          <p:cNvSpPr/>
          <p:nvPr/>
        </p:nvSpPr>
        <p:spPr>
          <a:xfrm>
            <a:off x="2943683" y="6391669"/>
            <a:ext cx="988884" cy="21104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MX" sz="1001" dirty="0"/>
          </a:p>
        </p:txBody>
      </p:sp>
      <p:sp>
        <p:nvSpPr>
          <p:cNvPr id="71" name="Rectángulo: esquinas redondeadas 70">
            <a:extLst>
              <a:ext uri="{FF2B5EF4-FFF2-40B4-BE49-F238E27FC236}">
                <a16:creationId xmlns:a16="http://schemas.microsoft.com/office/drawing/2014/main" id="{3F58479E-A34E-44DA-83F4-C5D1F6D004D5}"/>
              </a:ext>
            </a:extLst>
          </p:cNvPr>
          <p:cNvSpPr/>
          <p:nvPr/>
        </p:nvSpPr>
        <p:spPr>
          <a:xfrm>
            <a:off x="5122276" y="6391669"/>
            <a:ext cx="2526972" cy="21104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MX" sz="700" dirty="0"/>
          </a:p>
          <a:p>
            <a:pPr algn="ctr"/>
            <a:r>
              <a:rPr lang="es-MX" sz="700" dirty="0"/>
              <a:t>[Data App] </a:t>
            </a:r>
            <a:r>
              <a:rPr lang="es-MX" sz="700" dirty="0">
                <a:sym typeface="Wingdings" panose="05000000000000000000" pitchFamily="2" charset="2"/>
              </a:rPr>
              <a:t> [</a:t>
            </a:r>
            <a:r>
              <a:rPr lang="es-MX" sz="700" dirty="0"/>
              <a:t>Data L4] </a:t>
            </a:r>
            <a:r>
              <a:rPr lang="es-MX" sz="700" dirty="0">
                <a:sym typeface="Wingdings" panose="05000000000000000000" pitchFamily="2" charset="2"/>
              </a:rPr>
              <a:t> [Data L3]  [Data L2]  [Data L1]</a:t>
            </a:r>
            <a:endParaRPr lang="es-MX" sz="700" dirty="0"/>
          </a:p>
          <a:p>
            <a:pPr algn="ctr"/>
            <a:endParaRPr lang="es-MX" sz="700" dirty="0"/>
          </a:p>
        </p:txBody>
      </p:sp>
      <p:sp>
        <p:nvSpPr>
          <p:cNvPr id="72" name="Rectángulo: esquinas redondeadas 71">
            <a:extLst>
              <a:ext uri="{FF2B5EF4-FFF2-40B4-BE49-F238E27FC236}">
                <a16:creationId xmlns:a16="http://schemas.microsoft.com/office/drawing/2014/main" id="{C587C101-16FC-4CE5-B655-74F4D7203FFD}"/>
              </a:ext>
            </a:extLst>
          </p:cNvPr>
          <p:cNvSpPr/>
          <p:nvPr/>
        </p:nvSpPr>
        <p:spPr>
          <a:xfrm>
            <a:off x="334715" y="872431"/>
            <a:ext cx="705273" cy="17934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900" dirty="0"/>
              <a:t>Layer OSI</a:t>
            </a:r>
          </a:p>
        </p:txBody>
      </p:sp>
      <p:sp>
        <p:nvSpPr>
          <p:cNvPr id="73" name="Rectángulo: esquinas redondeadas 72">
            <a:extLst>
              <a:ext uri="{FF2B5EF4-FFF2-40B4-BE49-F238E27FC236}">
                <a16:creationId xmlns:a16="http://schemas.microsoft.com/office/drawing/2014/main" id="{CCB3C601-1BF5-4B6D-87FB-B57A01AA6612}"/>
              </a:ext>
            </a:extLst>
          </p:cNvPr>
          <p:cNvSpPr/>
          <p:nvPr/>
        </p:nvSpPr>
        <p:spPr>
          <a:xfrm>
            <a:off x="334715" y="1094528"/>
            <a:ext cx="705273" cy="69108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1" dirty="0"/>
              <a:t>5,6 &amp; 7</a:t>
            </a:r>
          </a:p>
        </p:txBody>
      </p:sp>
      <p:sp>
        <p:nvSpPr>
          <p:cNvPr id="74" name="Rectángulo: esquinas redondeadas 73">
            <a:extLst>
              <a:ext uri="{FF2B5EF4-FFF2-40B4-BE49-F238E27FC236}">
                <a16:creationId xmlns:a16="http://schemas.microsoft.com/office/drawing/2014/main" id="{6E57BDE1-CEC8-4053-B84B-75C6212BDF2D}"/>
              </a:ext>
            </a:extLst>
          </p:cNvPr>
          <p:cNvSpPr/>
          <p:nvPr/>
        </p:nvSpPr>
        <p:spPr>
          <a:xfrm>
            <a:off x="334715" y="2046391"/>
            <a:ext cx="705273" cy="21104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1" dirty="0"/>
              <a:t>4</a:t>
            </a:r>
          </a:p>
        </p:txBody>
      </p:sp>
      <p:sp>
        <p:nvSpPr>
          <p:cNvPr id="75" name="Rectángulo: esquinas redondeadas 74">
            <a:extLst>
              <a:ext uri="{FF2B5EF4-FFF2-40B4-BE49-F238E27FC236}">
                <a16:creationId xmlns:a16="http://schemas.microsoft.com/office/drawing/2014/main" id="{EC3200CE-EF35-4BDC-860B-8F88D386A8B3}"/>
              </a:ext>
            </a:extLst>
          </p:cNvPr>
          <p:cNvSpPr/>
          <p:nvPr/>
        </p:nvSpPr>
        <p:spPr>
          <a:xfrm>
            <a:off x="334717" y="2547655"/>
            <a:ext cx="703669" cy="21104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1" dirty="0"/>
              <a:t>3</a:t>
            </a:r>
          </a:p>
        </p:txBody>
      </p:sp>
      <p:sp>
        <p:nvSpPr>
          <p:cNvPr id="76" name="Rectángulo: esquinas redondeadas 75">
            <a:extLst>
              <a:ext uri="{FF2B5EF4-FFF2-40B4-BE49-F238E27FC236}">
                <a16:creationId xmlns:a16="http://schemas.microsoft.com/office/drawing/2014/main" id="{61984F54-81B0-486C-B70C-B039AD977D8A}"/>
              </a:ext>
            </a:extLst>
          </p:cNvPr>
          <p:cNvSpPr/>
          <p:nvPr/>
        </p:nvSpPr>
        <p:spPr>
          <a:xfrm>
            <a:off x="334717" y="5608941"/>
            <a:ext cx="703669" cy="21104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1" dirty="0"/>
              <a:t>2</a:t>
            </a:r>
          </a:p>
        </p:txBody>
      </p:sp>
      <p:sp>
        <p:nvSpPr>
          <p:cNvPr id="77" name="Rectángulo: esquinas redondeadas 76">
            <a:extLst>
              <a:ext uri="{FF2B5EF4-FFF2-40B4-BE49-F238E27FC236}">
                <a16:creationId xmlns:a16="http://schemas.microsoft.com/office/drawing/2014/main" id="{6BD842FF-5A55-4969-A809-CB84C5C733A6}"/>
              </a:ext>
            </a:extLst>
          </p:cNvPr>
          <p:cNvSpPr/>
          <p:nvPr/>
        </p:nvSpPr>
        <p:spPr>
          <a:xfrm>
            <a:off x="334717" y="6111693"/>
            <a:ext cx="703669" cy="21104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1" dirty="0"/>
              <a:t>1</a:t>
            </a:r>
          </a:p>
        </p:txBody>
      </p:sp>
      <p:sp>
        <p:nvSpPr>
          <p:cNvPr id="79" name="Rectángulo: esquinas redondeadas 78">
            <a:extLst>
              <a:ext uri="{FF2B5EF4-FFF2-40B4-BE49-F238E27FC236}">
                <a16:creationId xmlns:a16="http://schemas.microsoft.com/office/drawing/2014/main" id="{CC78BAA3-7E7A-4AC2-97CA-B038B3334A19}"/>
              </a:ext>
            </a:extLst>
          </p:cNvPr>
          <p:cNvSpPr/>
          <p:nvPr/>
        </p:nvSpPr>
        <p:spPr>
          <a:xfrm>
            <a:off x="603529" y="21258"/>
            <a:ext cx="11145079" cy="4903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1" dirty="0"/>
              <a:t>Llegamos a RTALCA.</a:t>
            </a:r>
          </a:p>
        </p:txBody>
      </p:sp>
      <p:sp>
        <p:nvSpPr>
          <p:cNvPr id="80" name="CuadroTexto 79">
            <a:extLst>
              <a:ext uri="{FF2B5EF4-FFF2-40B4-BE49-F238E27FC236}">
                <a16:creationId xmlns:a16="http://schemas.microsoft.com/office/drawing/2014/main" id="{01EA9E5E-ACD7-4572-9227-42AA42EEDAD4}"/>
              </a:ext>
            </a:extLst>
          </p:cNvPr>
          <p:cNvSpPr txBox="1"/>
          <p:nvPr/>
        </p:nvSpPr>
        <p:spPr>
          <a:xfrm>
            <a:off x="7704069" y="739814"/>
            <a:ext cx="454630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Procesa paquete IP, lee IP DESTINO y busca en </a:t>
            </a:r>
          </a:p>
          <a:p>
            <a:r>
              <a:rPr lang="es-MX" dirty="0"/>
              <a:t>Su Tabal de rutas por que IF y que próximo </a:t>
            </a:r>
          </a:p>
          <a:p>
            <a:r>
              <a:rPr lang="es-MX" dirty="0"/>
              <a:t>Salto Debe tomar este paquete.</a:t>
            </a:r>
          </a:p>
          <a:p>
            <a:r>
              <a:rPr lang="es-MX" dirty="0"/>
              <a:t>Dado destino no local, paquete es enviado a </a:t>
            </a:r>
          </a:p>
          <a:p>
            <a:r>
              <a:rPr lang="es-MX" dirty="0"/>
              <a:t>Ruta por defecto y llega a RLINARES</a:t>
            </a:r>
          </a:p>
          <a:p>
            <a:endParaRPr lang="es-MX" dirty="0"/>
          </a:p>
          <a:p>
            <a:endParaRPr lang="es-MX" dirty="0"/>
          </a:p>
          <a:p>
            <a:endParaRPr lang="es-MX" dirty="0"/>
          </a:p>
        </p:txBody>
      </p:sp>
      <p:graphicFrame>
        <p:nvGraphicFramePr>
          <p:cNvPr id="81" name="Tabla 12">
            <a:extLst>
              <a:ext uri="{FF2B5EF4-FFF2-40B4-BE49-F238E27FC236}">
                <a16:creationId xmlns:a16="http://schemas.microsoft.com/office/drawing/2014/main" id="{F8EE8388-6C23-408D-B5F4-7D13D54344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2319859"/>
              </p:ext>
            </p:extLst>
          </p:nvPr>
        </p:nvGraphicFramePr>
        <p:xfrm>
          <a:off x="7759442" y="2752713"/>
          <a:ext cx="4372334" cy="3829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2343">
                  <a:extLst>
                    <a:ext uri="{9D8B030D-6E8A-4147-A177-3AD203B41FA5}">
                      <a16:colId xmlns:a16="http://schemas.microsoft.com/office/drawing/2014/main" val="261875791"/>
                    </a:ext>
                  </a:extLst>
                </a:gridCol>
                <a:gridCol w="563880">
                  <a:extLst>
                    <a:ext uri="{9D8B030D-6E8A-4147-A177-3AD203B41FA5}">
                      <a16:colId xmlns:a16="http://schemas.microsoft.com/office/drawing/2014/main" val="3015491753"/>
                    </a:ext>
                  </a:extLst>
                </a:gridCol>
                <a:gridCol w="662305">
                  <a:extLst>
                    <a:ext uri="{9D8B030D-6E8A-4147-A177-3AD203B41FA5}">
                      <a16:colId xmlns:a16="http://schemas.microsoft.com/office/drawing/2014/main" val="3684072523"/>
                    </a:ext>
                  </a:extLst>
                </a:gridCol>
                <a:gridCol w="1025843">
                  <a:extLst>
                    <a:ext uri="{9D8B030D-6E8A-4147-A177-3AD203B41FA5}">
                      <a16:colId xmlns:a16="http://schemas.microsoft.com/office/drawing/2014/main" val="3292366120"/>
                    </a:ext>
                  </a:extLst>
                </a:gridCol>
                <a:gridCol w="1157963">
                  <a:extLst>
                    <a:ext uri="{9D8B030D-6E8A-4147-A177-3AD203B41FA5}">
                      <a16:colId xmlns:a16="http://schemas.microsoft.com/office/drawing/2014/main" val="3871988963"/>
                    </a:ext>
                  </a:extLst>
                </a:gridCol>
              </a:tblGrid>
              <a:tr h="416562">
                <a:tc>
                  <a:txBody>
                    <a:bodyPr/>
                    <a:lstStyle/>
                    <a:p>
                      <a:pPr algn="ctr"/>
                      <a:r>
                        <a:rPr lang="es-MX" sz="1100" dirty="0"/>
                        <a:t>Red Destino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 dirty="0"/>
                        <a:t>MASK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 dirty="0"/>
                        <a:t>Interfaz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 dirty="0"/>
                        <a:t>Próximo Salto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 dirty="0"/>
                        <a:t>Métrica</a:t>
                      </a:r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1602464725"/>
                  </a:ext>
                </a:extLst>
              </a:tr>
              <a:tr h="416562">
                <a:tc>
                  <a:txBody>
                    <a:bodyPr/>
                    <a:lstStyle/>
                    <a:p>
                      <a:pPr algn="ctr"/>
                      <a:r>
                        <a:rPr lang="es-MX" sz="1100" dirty="0"/>
                        <a:t>192.168.10.0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 dirty="0"/>
                        <a:t>24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 dirty="0"/>
                        <a:t>E0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 dirty="0"/>
                        <a:t>DIRECTO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 dirty="0"/>
                        <a:t>0</a:t>
                      </a:r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2430992219"/>
                  </a:ext>
                </a:extLst>
              </a:tr>
              <a:tr h="416562">
                <a:tc>
                  <a:txBody>
                    <a:bodyPr/>
                    <a:lstStyle/>
                    <a:p>
                      <a:pPr algn="ctr"/>
                      <a:r>
                        <a:rPr lang="es-MX" sz="1100" dirty="0"/>
                        <a:t>192.168.11.0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24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 dirty="0"/>
                        <a:t>W0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dirty="0"/>
                        <a:t>10.10.2.1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 dirty="0"/>
                        <a:t>1</a:t>
                      </a:r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3612634960"/>
                  </a:ext>
                </a:extLst>
              </a:tr>
              <a:tr h="41656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dirty="0"/>
                        <a:t>192.168.12.0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24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 dirty="0"/>
                        <a:t>W0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dirty="0"/>
                        <a:t>10.10.3.1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 dirty="0"/>
                        <a:t>1</a:t>
                      </a:r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3837366180"/>
                  </a:ext>
                </a:extLst>
              </a:tr>
              <a:tr h="41656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dirty="0"/>
                        <a:t>192.168.13.0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24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 dirty="0"/>
                        <a:t>E0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dirty="0"/>
                        <a:t>192.168.10.2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 dirty="0"/>
                        <a:t>2</a:t>
                      </a:r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2439830571"/>
                  </a:ext>
                </a:extLst>
              </a:tr>
              <a:tr h="25400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dirty="0"/>
                        <a:t>10.0.1.0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24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 dirty="0"/>
                        <a:t>E0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dirty="0"/>
                        <a:t>192.168.10.2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 dirty="0"/>
                        <a:t>1</a:t>
                      </a:r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1668586177"/>
                  </a:ext>
                </a:extLst>
              </a:tr>
              <a:tr h="25400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dirty="0"/>
                        <a:t>10.0.2.0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24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 dirty="0"/>
                        <a:t>E0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dirty="0"/>
                        <a:t>192.168.10.2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 dirty="0"/>
                        <a:t>1</a:t>
                      </a:r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248106712"/>
                  </a:ext>
                </a:extLst>
              </a:tr>
              <a:tr h="25400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dirty="0"/>
                        <a:t>10.10.1.0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24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 dirty="0"/>
                        <a:t>W0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dirty="0"/>
                        <a:t>DIRECTO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 dirty="0"/>
                        <a:t>0</a:t>
                      </a:r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1719094977"/>
                  </a:ext>
                </a:extLst>
              </a:tr>
              <a:tr h="25400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dirty="0"/>
                        <a:t>10.10.2.0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24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 dirty="0"/>
                        <a:t>W0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dirty="0"/>
                        <a:t>DIRECTO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 dirty="0"/>
                        <a:t>0</a:t>
                      </a:r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1325492729"/>
                  </a:ext>
                </a:extLst>
              </a:tr>
              <a:tr h="4516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dirty="0"/>
                        <a:t>10.10.3.0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24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 dirty="0"/>
                        <a:t>W0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dirty="0"/>
                        <a:t>DIRECTO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 dirty="0"/>
                        <a:t>0</a:t>
                      </a:r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1307004736"/>
                  </a:ext>
                </a:extLst>
              </a:tr>
              <a:tr h="25400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dirty="0">
                          <a:highlight>
                            <a:srgbClr val="FFFF00"/>
                          </a:highlight>
                        </a:rPr>
                        <a:t>0.0.0.0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 dirty="0">
                          <a:highlight>
                            <a:srgbClr val="FFFF00"/>
                          </a:highlight>
                        </a:rPr>
                        <a:t>0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 dirty="0">
                          <a:highlight>
                            <a:srgbClr val="FFFF00"/>
                          </a:highlight>
                        </a:rPr>
                        <a:t>W0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dirty="0">
                          <a:highlight>
                            <a:srgbClr val="FFFF00"/>
                          </a:highlight>
                        </a:rPr>
                        <a:t>10.10.3.1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 dirty="0">
                          <a:highlight>
                            <a:srgbClr val="FFFF00"/>
                          </a:highlight>
                        </a:rPr>
                        <a:t>2</a:t>
                      </a:r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2631229708"/>
                  </a:ext>
                </a:extLst>
              </a:tr>
            </a:tbl>
          </a:graphicData>
        </a:graphic>
      </p:graphicFrame>
      <p:sp>
        <p:nvSpPr>
          <p:cNvPr id="82" name="CuadroTexto 81">
            <a:extLst>
              <a:ext uri="{FF2B5EF4-FFF2-40B4-BE49-F238E27FC236}">
                <a16:creationId xmlns:a16="http://schemas.microsoft.com/office/drawing/2014/main" id="{7AA98E74-9311-478F-BAD8-7A8609E15DB3}"/>
              </a:ext>
            </a:extLst>
          </p:cNvPr>
          <p:cNvSpPr txBox="1"/>
          <p:nvPr/>
        </p:nvSpPr>
        <p:spPr>
          <a:xfrm>
            <a:off x="8483775" y="2383381"/>
            <a:ext cx="2698239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801" dirty="0"/>
              <a:t>Tabla de rutas Router Talca</a:t>
            </a:r>
          </a:p>
        </p:txBody>
      </p:sp>
    </p:spTree>
    <p:extLst>
      <p:ext uri="{BB962C8B-B14F-4D97-AF65-F5344CB8AC3E}">
        <p14:creationId xmlns:p14="http://schemas.microsoft.com/office/powerpoint/2010/main" val="103170242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BDDF2424AB16EE4197D460E6103DB7CC" ma:contentTypeVersion="2" ma:contentTypeDescription="Crear nuevo documento." ma:contentTypeScope="" ma:versionID="ed225138a51385963ce523a8531a7b46">
  <xsd:schema xmlns:xsd="http://www.w3.org/2001/XMLSchema" xmlns:xs="http://www.w3.org/2001/XMLSchema" xmlns:p="http://schemas.microsoft.com/office/2006/metadata/properties" xmlns:ns2="5bf9416f-3842-43f9-bc3f-2f30b9227ca7" targetNamespace="http://schemas.microsoft.com/office/2006/metadata/properties" ma:root="true" ma:fieldsID="07d3df1ecbdefc037de6c1bc3e306525" ns2:_="">
    <xsd:import namespace="5bf9416f-3842-43f9-bc3f-2f30b9227ca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bf9416f-3842-43f9-bc3f-2f30b9227ca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E4BE4CA-E359-4FBD-9B68-E1519820E36C}"/>
</file>

<file path=customXml/itemProps2.xml><?xml version="1.0" encoding="utf-8"?>
<ds:datastoreItem xmlns:ds="http://schemas.openxmlformats.org/officeDocument/2006/customXml" ds:itemID="{B773B2DA-311B-4B6F-AA2F-F1FA0D77090B}"/>
</file>

<file path=customXml/itemProps3.xml><?xml version="1.0" encoding="utf-8"?>
<ds:datastoreItem xmlns:ds="http://schemas.openxmlformats.org/officeDocument/2006/customXml" ds:itemID="{1598FAA6-2291-4A25-BA55-D50D92B304E4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486</TotalTime>
  <Words>2210</Words>
  <Application>Microsoft Office PowerPoint</Application>
  <PresentationFormat>Panorámica</PresentationFormat>
  <Paragraphs>1059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Teillier Santelices Fabian Arnoldo</dc:creator>
  <cp:lastModifiedBy>Teillier Santelices Fabian Arnoldo</cp:lastModifiedBy>
  <cp:revision>29</cp:revision>
  <dcterms:created xsi:type="dcterms:W3CDTF">2020-05-07T17:54:03Z</dcterms:created>
  <dcterms:modified xsi:type="dcterms:W3CDTF">2021-04-13T16:59:43Z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0x010100BDDF2424AB16EE4197D460E6103DB7CC</vt:lpwstr>
  </property>
</Properties>
</file>