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9B1E0-C88B-4229-813D-90DB85C24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93D5E-9945-49A1-907B-7EE042E2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9C992-17B0-491F-A595-2E2D1F02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DCB06-9B93-4E12-ADC4-F4E41C65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92A7D-8D4B-44CC-B1E1-64F2DE1F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29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C9B5E-9429-46FB-8CE6-9044A8C4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97E6A-E63D-4C96-9340-45CCC4C4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ECC25-28A0-43B8-9011-EB272B02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91D6E-961C-420B-9091-D9A1267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6901-3197-416E-B775-BF99A275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44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7B44E8-7210-451A-9C2D-FE33CE86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EB28A9-15D7-42DC-BD25-EBDB5B6D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5D47BA-DE5D-4C67-84FE-B92A2E4E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38BB5-AF06-4CD3-9EA2-A03AE7E9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21040-8105-4784-BEA0-74FE08F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4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59995-8104-4637-A30E-68E90A22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E07E8-D9D3-4C39-8CDF-17057167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B4450-0E48-4F52-B7F6-E994837D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F5C6B-A7E8-45FA-8BC2-38C7BCE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D001B-4C71-47D9-BF53-5BD57320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7EC2D-69C7-443B-AB7E-849E221F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1E736C-AB5F-46C8-902A-6E773718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07CE9-4D61-43ED-B3F5-699C3163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21B8A-D56E-4CF6-B9C4-AD7A82DD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83E7A-86B1-439C-B875-F1048825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7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93A53-E818-4EC2-9B4E-7278606A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59B21-B0D9-47F6-B95D-7BA0AE011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17C479-1CF4-4B7E-8D2D-A883E8E3B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68CC5-36B9-4596-A3A2-49B11EC4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BD4FF7-A572-44E0-B00A-40CA3746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0D62C0-E37F-41C3-B548-C400A413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24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9882A-675D-4DFC-96D2-E7DEA0A8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B5046-A625-4CEC-92EE-58B8C726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48750-078F-42EF-8344-1C321991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727754-CD64-4DB8-9093-03E4B0700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68E87C-74D8-454D-AB67-C2C389227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26596D-7EE0-4D1C-AEEC-2D118D50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997366-22A2-4A3F-BA54-CBD3108E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4C42AA-5EA9-485A-AF83-A203A70C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76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FF6-C49F-400C-912C-B8BE0C7C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9AA35A-2BF2-4C58-A8FA-841E1E6C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C25EC9-D303-4EEF-B885-1668036B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ADC648-6785-44EB-B5A7-AE2AC001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3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867D05-D1F5-46AE-B7D9-59C57074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6B0E05-7417-4118-B1D9-52B1C7C1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6C511-8C3E-4D13-A645-CD9EFA6F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44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DAD3C-A81E-4DE3-A351-F1743ED1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94C36-A7D1-47AF-AF0D-93334E8E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0A3BF0-7F5F-4CE5-AFF0-033951BAC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E84848-B646-4313-BC0D-6D3FF24F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818E9-7CCE-42EA-8230-53B0A684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84A31B-F058-4E10-9DD6-1E7C9253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15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EF12-5C83-4016-AEC6-82D085AB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98A187-F82D-45FE-B6BF-4CE1FEEA5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5C71DD-432E-4464-A8B6-2D99EEE6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F009C-CCF2-4061-8E34-7F504A2C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C8DB82-6CBF-4A55-B3FD-D12A5FE8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8C9B18-E39B-49FC-BCAA-8BF195F1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2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BF0CE5-BFFD-44C6-B526-18EB10CB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16FD9-F2BE-45E2-AE39-25C23E4E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F8930-DDA7-41EF-ADEF-C56F141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676C-7932-48D2-BDA4-8CE623743989}" type="datetimeFigureOut">
              <a:rPr lang="es-MX" smtClean="0"/>
              <a:t>26/11/2020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D82E11-944F-4D90-AB79-A0C45339D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0A88B-96B4-4B27-A183-B9866DC53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DE67-8F95-4997-8737-AF18D35A84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9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illier.cl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ftp://ftp.teillier.c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illier.cl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asa.com/" TargetMode="External"/><Relationship Id="rId5" Type="http://schemas.openxmlformats.org/officeDocument/2006/relationships/image" Target="../media/image8.png"/><Relationship Id="rId4" Type="http://schemas.openxmlformats.org/officeDocument/2006/relationships/hyperlink" Target="ftp://ftp.teillier.c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as@Gmail.com" TargetMode="External"/><Relationship Id="rId2" Type="http://schemas.openxmlformats.org/officeDocument/2006/relationships/hyperlink" Target="mailto:nicolas@cloud.uautonoma.c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hyperlink" Target="mailto:jpoblete@uautonoma.cl" TargetMode="External"/><Relationship Id="rId7" Type="http://schemas.openxmlformats.org/officeDocument/2006/relationships/image" Target="../media/image25.sv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hyperlink" Target="mailto:Fabian@teillier.cl" TargetMode="Externa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hyperlink" Target="mailto:jpoblete@uautonoma.cl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hyperlink" Target="mailto:Fabian@teillier.cl" TargetMode="Externa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0.png"/><Relationship Id="rId5" Type="http://schemas.openxmlformats.org/officeDocument/2006/relationships/image" Target="../media/image22.sv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4.png"/><Relationship Id="rId3" Type="http://schemas.openxmlformats.org/officeDocument/2006/relationships/image" Target="../media/image22.svg"/><Relationship Id="rId7" Type="http://schemas.openxmlformats.org/officeDocument/2006/relationships/image" Target="../media/image30.png"/><Relationship Id="rId12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9.png"/><Relationship Id="rId9" Type="http://schemas.openxmlformats.org/officeDocument/2006/relationships/image" Target="../media/image28.png"/><Relationship Id="rId1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hyperlink" Target="https://www.elgart.cl/" TargetMode="External"/><Relationship Id="rId5" Type="http://schemas.openxmlformats.org/officeDocument/2006/relationships/image" Target="../media/image42.png"/><Relationship Id="rId10" Type="http://schemas.openxmlformats.org/officeDocument/2006/relationships/hyperlink" Target="http://www.elgart.cl/" TargetMode="External"/><Relationship Id="rId4" Type="http://schemas.openxmlformats.org/officeDocument/2006/relationships/image" Target="../media/image40.sv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hyperlink" Target="https://www.manuel.cl/" TargetMode="External"/><Relationship Id="rId5" Type="http://schemas.openxmlformats.org/officeDocument/2006/relationships/image" Target="../media/image42.png"/><Relationship Id="rId10" Type="http://schemas.openxmlformats.org/officeDocument/2006/relationships/hyperlink" Target="http://www.manuel.cl/" TargetMode="External"/><Relationship Id="rId4" Type="http://schemas.openxmlformats.org/officeDocument/2006/relationships/image" Target="../media/image40.sv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manuel.cl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hyperlink" Target="https://www.matias.cl/" TargetMode="External"/><Relationship Id="rId5" Type="http://schemas.openxmlformats.org/officeDocument/2006/relationships/image" Target="../media/image42.png"/><Relationship Id="rId10" Type="http://schemas.openxmlformats.org/officeDocument/2006/relationships/hyperlink" Target="http://www.manuel.cl/" TargetMode="External"/><Relationship Id="rId4" Type="http://schemas.openxmlformats.org/officeDocument/2006/relationships/image" Target="../media/image40.sv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33.svg"/><Relationship Id="rId12" Type="http://schemas.openxmlformats.org/officeDocument/2006/relationships/image" Target="../media/image5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2.sv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40.svg"/><Relationship Id="rId9" Type="http://schemas.openxmlformats.org/officeDocument/2006/relationships/hyperlink" Target="https://www.manuel.cl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0.sv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0.sv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55.png"/><Relationship Id="rId4" Type="http://schemas.openxmlformats.org/officeDocument/2006/relationships/image" Target="../media/image40.sv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D4628C2-6B74-4474-B431-2E2ED53E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1" y="681433"/>
            <a:ext cx="5041783" cy="608380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7D65507-A7E2-4F3F-A3D0-EDBC9FE75A58}"/>
              </a:ext>
            </a:extLst>
          </p:cNvPr>
          <p:cNvSpPr/>
          <p:nvPr/>
        </p:nvSpPr>
        <p:spPr>
          <a:xfrm>
            <a:off x="285591" y="119270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Recapitulación: que se viene? </a:t>
            </a:r>
            <a:r>
              <a:rPr lang="es-MX" dirty="0" err="1"/>
              <a:t>Layer</a:t>
            </a:r>
            <a:r>
              <a:rPr lang="es-MX" dirty="0"/>
              <a:t> 4 = Transporte = TCP &amp; UDP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A594C-7371-4485-A7EF-F30A6FD73A19}"/>
              </a:ext>
            </a:extLst>
          </p:cNvPr>
          <p:cNvSpPr txBox="1"/>
          <p:nvPr/>
        </p:nvSpPr>
        <p:spPr>
          <a:xfrm>
            <a:off x="5235015" y="5991901"/>
            <a:ext cx="4302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Colisiones, Dominios de Colisión, HUB, cascadas de HUB </a:t>
            </a:r>
          </a:p>
        </p:txBody>
      </p:sp>
      <p:pic>
        <p:nvPicPr>
          <p:cNvPr id="8" name="Imagen 7" descr="Imagen que contiene laptop, señal, computadora&#10;&#10;Descripción generada automáticamente">
            <a:extLst>
              <a:ext uri="{FF2B5EF4-FFF2-40B4-BE49-F238E27FC236}">
                <a16:creationId xmlns:a16="http://schemas.microsoft.com/office/drawing/2014/main" id="{9CD562B3-1CFE-41B3-B235-08BF6B45A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55" y="5599224"/>
            <a:ext cx="700454" cy="700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9CFAA2-6AEF-42A0-84C7-3A4A4A30AA8A}"/>
              </a:ext>
            </a:extLst>
          </p:cNvPr>
          <p:cNvSpPr txBox="1"/>
          <p:nvPr/>
        </p:nvSpPr>
        <p:spPr>
          <a:xfrm>
            <a:off x="5235015" y="5083048"/>
            <a:ext cx="4918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FRAMES (ETH/IEEE), MAC ADD, segmentamos DOM COL SW, SW, </a:t>
            </a:r>
          </a:p>
          <a:p>
            <a:r>
              <a:rPr lang="es-MX" sz="1400" dirty="0"/>
              <a:t>Tablas MAC SW, pirámide de BW, VLAN</a:t>
            </a:r>
          </a:p>
        </p:txBody>
      </p:sp>
      <p:pic>
        <p:nvPicPr>
          <p:cNvPr id="10" name="Imagen 9" descr="Imagen que contiene laptop, señal, computadora&#10;&#10;Descripción generada automáticamente">
            <a:extLst>
              <a:ext uri="{FF2B5EF4-FFF2-40B4-BE49-F238E27FC236}">
                <a16:creationId xmlns:a16="http://schemas.microsoft.com/office/drawing/2014/main" id="{D9810B52-CF06-4AD7-8894-9E7D95092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821" y="4732821"/>
            <a:ext cx="700454" cy="70045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946647-4037-4956-837E-8CC107BF3E3F}"/>
              </a:ext>
            </a:extLst>
          </p:cNvPr>
          <p:cNvSpPr txBox="1"/>
          <p:nvPr/>
        </p:nvSpPr>
        <p:spPr>
          <a:xfrm>
            <a:off x="5235014" y="4222545"/>
            <a:ext cx="5072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IP, DIR IP, ARP, DHCP, ICMP, ROUTING, Gateway, Ruta x defecto, NAT</a:t>
            </a:r>
          </a:p>
        </p:txBody>
      </p:sp>
      <p:pic>
        <p:nvPicPr>
          <p:cNvPr id="12" name="Imagen 11" descr="Imagen que contiene laptop, señal, computadora&#10;&#10;Descripción generada automáticamente">
            <a:extLst>
              <a:ext uri="{FF2B5EF4-FFF2-40B4-BE49-F238E27FC236}">
                <a16:creationId xmlns:a16="http://schemas.microsoft.com/office/drawing/2014/main" id="{0F9FDF05-CEFF-4587-9586-75AA69672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55" y="3829868"/>
            <a:ext cx="700454" cy="70045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5DBC3C7-EC70-4DD7-B013-57080A3B8E5E}"/>
              </a:ext>
            </a:extLst>
          </p:cNvPr>
          <p:cNvSpPr txBox="1"/>
          <p:nvPr/>
        </p:nvSpPr>
        <p:spPr>
          <a:xfrm>
            <a:off x="5281194" y="3362042"/>
            <a:ext cx="4105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highlight>
                  <a:srgbClr val="FFFF00"/>
                </a:highlight>
              </a:rPr>
              <a:t>TCP &amp; UDP, Multiplexación</a:t>
            </a:r>
            <a:r>
              <a:rPr lang="es-MX" sz="1400" dirty="0"/>
              <a:t> de servicios de red TCP/IP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598F7BE-7962-413B-9AB0-85F21426650E}"/>
              </a:ext>
            </a:extLst>
          </p:cNvPr>
          <p:cNvCxnSpPr/>
          <p:nvPr/>
        </p:nvCxnSpPr>
        <p:spPr>
          <a:xfrm>
            <a:off x="4704347" y="4042611"/>
            <a:ext cx="7202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A5263A-4292-4593-8923-043971FA5E2F}"/>
              </a:ext>
            </a:extLst>
          </p:cNvPr>
          <p:cNvSpPr txBox="1"/>
          <p:nvPr/>
        </p:nvSpPr>
        <p:spPr>
          <a:xfrm>
            <a:off x="9771390" y="3723334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Primera Evaluación</a:t>
            </a: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032A6272-E130-45A5-B71A-84747FD1A062}"/>
              </a:ext>
            </a:extLst>
          </p:cNvPr>
          <p:cNvSpPr/>
          <p:nvPr/>
        </p:nvSpPr>
        <p:spPr>
          <a:xfrm>
            <a:off x="10491537" y="4180095"/>
            <a:ext cx="480246" cy="211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84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95F81B-FBD8-4835-A5C6-7E58273C8FE7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 de Transporte = UDP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70612E-5BEB-48A6-9639-5CC05CF1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2" y="622330"/>
            <a:ext cx="11514232" cy="23091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695B0F4-B6E7-4C64-8C79-61709BAA3B64}"/>
              </a:ext>
            </a:extLst>
          </p:cNvPr>
          <p:cNvSpPr txBox="1"/>
          <p:nvPr/>
        </p:nvSpPr>
        <p:spPr>
          <a:xfrm>
            <a:off x="1723813" y="663815"/>
            <a:ext cx="1046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UDP es un resumen, NO ORIENTADO A LA CONEXIÓN de TCP, para redes de alta performance y disponibilidad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8C4802-B0A2-4073-9729-FB9B50F115A9}"/>
              </a:ext>
            </a:extLst>
          </p:cNvPr>
          <p:cNvSpPr txBox="1"/>
          <p:nvPr/>
        </p:nvSpPr>
        <p:spPr>
          <a:xfrm>
            <a:off x="761592" y="2928737"/>
            <a:ext cx="99976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Comparten los puertos tanto en destino como en fuente con TCP:</a:t>
            </a:r>
          </a:p>
          <a:p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HTTP por TCP o UDP es 80</a:t>
            </a:r>
          </a:p>
          <a:p>
            <a:endParaRPr lang="es-MX" b="1" dirty="0">
              <a:solidFill>
                <a:srgbClr val="00B050"/>
              </a:solidFill>
            </a:endParaRPr>
          </a:p>
          <a:p>
            <a:r>
              <a:rPr lang="es-MX" b="1" dirty="0"/>
              <a:t>Comparación TCP &amp; UDP</a:t>
            </a:r>
          </a:p>
          <a:p>
            <a:endParaRPr lang="es-MX" b="1" dirty="0"/>
          </a:p>
          <a:p>
            <a:r>
              <a:rPr lang="es-MX" b="1" dirty="0"/>
              <a:t>TCP es Orientado a la conexión, UDP no lo es</a:t>
            </a:r>
          </a:p>
          <a:p>
            <a:r>
              <a:rPr lang="es-MX" b="1" dirty="0"/>
              <a:t>TCP es estable respecto a conexión y puede administrar conexiones, UDP no</a:t>
            </a:r>
          </a:p>
          <a:p>
            <a:r>
              <a:rPr lang="es-MX" b="1" dirty="0"/>
              <a:t>TCP es lento comparado con UDP</a:t>
            </a:r>
          </a:p>
          <a:p>
            <a:r>
              <a:rPr lang="es-MX" b="1" dirty="0"/>
              <a:t>TCP por lo tanto se usa es APP criticas, UDP en refrescos y actualizaciones de tablas que no son criticas.</a:t>
            </a:r>
          </a:p>
        </p:txBody>
      </p:sp>
    </p:spTree>
    <p:extLst>
      <p:ext uri="{BB962C8B-B14F-4D97-AF65-F5344CB8AC3E}">
        <p14:creationId xmlns:p14="http://schemas.microsoft.com/office/powerpoint/2010/main" val="319168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8ED3F3-427C-4065-800A-789ACFC67F44}"/>
              </a:ext>
            </a:extLst>
          </p:cNvPr>
          <p:cNvSpPr/>
          <p:nvPr/>
        </p:nvSpPr>
        <p:spPr>
          <a:xfrm>
            <a:off x="215682" y="211513"/>
            <a:ext cx="11760635" cy="47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Servicio DNS</a:t>
            </a:r>
          </a:p>
        </p:txBody>
      </p:sp>
      <p:pic>
        <p:nvPicPr>
          <p:cNvPr id="3" name="Picture 3" descr="C:\Users\ecoffey\AppData\Local\Temp\Rar$DRa0.963\Cisco Icons November\30029_Device_firewall_3130\Png_256\30029_Device_firewall_3130_critical_256.png">
            <a:extLst>
              <a:ext uri="{FF2B5EF4-FFF2-40B4-BE49-F238E27FC236}">
                <a16:creationId xmlns:a16="http://schemas.microsoft.com/office/drawing/2014/main" id="{DC9C5557-2D68-488E-92F3-2C889A80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97" y="2311325"/>
            <a:ext cx="580682" cy="99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C:\Users\ecoffey\AppData\Local\Temp\Rar$DRa0.799\30014_Device_content_switch_unknown_64.png">
            <a:extLst>
              <a:ext uri="{FF2B5EF4-FFF2-40B4-BE49-F238E27FC236}">
                <a16:creationId xmlns:a16="http://schemas.microsoft.com/office/drawing/2014/main" id="{193CE3AF-B089-4832-AE69-15472CC25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62" y="191641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ecoffey\AppData\Local\Temp\Rar$DRa1.653\30059_Device_laptop_3145_default_256.png">
            <a:extLst>
              <a:ext uri="{FF2B5EF4-FFF2-40B4-BE49-F238E27FC236}">
                <a16:creationId xmlns:a16="http://schemas.microsoft.com/office/drawing/2014/main" id="{EB15B08A-00E2-495F-AD78-F8187EE3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47" y="4621109"/>
            <a:ext cx="673119" cy="6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ecoffey\AppData\Local\Temp\Rar$DRa1.653\30059_Device_laptop_3145_default_256.png">
            <a:extLst>
              <a:ext uri="{FF2B5EF4-FFF2-40B4-BE49-F238E27FC236}">
                <a16:creationId xmlns:a16="http://schemas.microsoft.com/office/drawing/2014/main" id="{0CEBEB81-2B71-4D69-B731-71AC5985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47" y="3878851"/>
            <a:ext cx="673119" cy="6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ecoffey\AppData\Local\Temp\Rar$DRa1.653\30059_Device_laptop_3145_default_256.png">
            <a:extLst>
              <a:ext uri="{FF2B5EF4-FFF2-40B4-BE49-F238E27FC236}">
                <a16:creationId xmlns:a16="http://schemas.microsoft.com/office/drawing/2014/main" id="{64F6EA28-1A6E-4EC2-98F9-EA9D0479E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34" y="3136593"/>
            <a:ext cx="673119" cy="6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ecoffey\AppData\Local\Temp\Rar$DRa1.653\30059_Device_laptop_3145_default_256.png">
            <a:extLst>
              <a:ext uri="{FF2B5EF4-FFF2-40B4-BE49-F238E27FC236}">
                <a16:creationId xmlns:a16="http://schemas.microsoft.com/office/drawing/2014/main" id="{7BF38DFD-302F-4D62-9FBF-7524BEF5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151" y="2395088"/>
            <a:ext cx="673119" cy="6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90444FB5-379A-4D52-9B7D-8759DA6E6469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7559203" y="2404092"/>
            <a:ext cx="1004949" cy="327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9C5A959-6E40-4E82-BC3E-C7F649DB24B2}"/>
              </a:ext>
            </a:extLst>
          </p:cNvPr>
          <p:cNvCxnSpPr>
            <a:stCxn id="8" idx="1"/>
            <a:endCxn id="4" idx="2"/>
          </p:cNvCxnSpPr>
          <p:nvPr/>
        </p:nvCxnSpPr>
        <p:spPr>
          <a:xfrm rot="10800000">
            <a:off x="7559202" y="2404091"/>
            <a:ext cx="1011832" cy="10690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94A3A55-6E88-4A13-988C-D86BDEB7BE81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7559203" y="2404091"/>
            <a:ext cx="1051845" cy="1811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5A1EC41-5F07-46F4-A857-FC52DED7E633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7559203" y="2404091"/>
            <a:ext cx="1051845" cy="2553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DA8C122-05A4-4751-A25C-A94ACA5E2D4F}"/>
              </a:ext>
            </a:extLst>
          </p:cNvPr>
          <p:cNvCxnSpPr>
            <a:stCxn id="4" idx="1"/>
            <a:endCxn id="3" idx="3"/>
          </p:cNvCxnSpPr>
          <p:nvPr/>
        </p:nvCxnSpPr>
        <p:spPr>
          <a:xfrm rot="10800000" flipV="1">
            <a:off x="5858680" y="2160250"/>
            <a:ext cx="1456683" cy="6502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cadillo: rectángulo con esquinas redondeadas 19">
            <a:extLst>
              <a:ext uri="{FF2B5EF4-FFF2-40B4-BE49-F238E27FC236}">
                <a16:creationId xmlns:a16="http://schemas.microsoft.com/office/drawing/2014/main" id="{C02FBC54-2392-4B6F-B62B-98DACE586F8B}"/>
              </a:ext>
            </a:extLst>
          </p:cNvPr>
          <p:cNvSpPr/>
          <p:nvPr/>
        </p:nvSpPr>
        <p:spPr>
          <a:xfrm>
            <a:off x="5568338" y="1502944"/>
            <a:ext cx="1734770" cy="320746"/>
          </a:xfrm>
          <a:prstGeom prst="wedgeRoundRectCallout">
            <a:avLst>
              <a:gd name="adj1" fmla="val -30257"/>
              <a:gd name="adj2" fmla="val 29708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LAN: 192.168.10.1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4E3D792-0FC7-4A9D-B561-17644695784E}"/>
              </a:ext>
            </a:extLst>
          </p:cNvPr>
          <p:cNvGrpSpPr/>
          <p:nvPr/>
        </p:nvGrpSpPr>
        <p:grpSpPr>
          <a:xfrm>
            <a:off x="751009" y="1662577"/>
            <a:ext cx="2254490" cy="1647174"/>
            <a:chOff x="979040" y="1791360"/>
            <a:chExt cx="3086470" cy="2055675"/>
          </a:xfrm>
        </p:grpSpPr>
        <p:pic>
          <p:nvPicPr>
            <p:cNvPr id="22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57EFA303-88D0-4281-BB58-98EC576C28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65" b="16132"/>
            <a:stretch/>
          </p:blipFill>
          <p:spPr bwMode="auto">
            <a:xfrm>
              <a:off x="979040" y="1791360"/>
              <a:ext cx="3086470" cy="205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D7086EA-4C3D-43E7-8146-DEF0C8A221ED}"/>
                </a:ext>
              </a:extLst>
            </p:cNvPr>
            <p:cNvSpPr txBox="1"/>
            <p:nvPr/>
          </p:nvSpPr>
          <p:spPr>
            <a:xfrm>
              <a:off x="1883437" y="2580041"/>
              <a:ext cx="1277674" cy="92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050" dirty="0"/>
                <a:t>Red Publica</a:t>
              </a:r>
            </a:p>
            <a:p>
              <a:pPr algn="ctr"/>
              <a:r>
                <a:rPr lang="es-MX" sz="1050" dirty="0"/>
                <a:t>Red EXTERNA</a:t>
              </a:r>
            </a:p>
            <a:p>
              <a:pPr algn="ctr"/>
              <a:r>
                <a:rPr lang="es-MX" sz="1050" dirty="0"/>
                <a:t>Internet</a:t>
              </a:r>
            </a:p>
            <a:p>
              <a:pPr algn="ctr"/>
              <a:r>
                <a:rPr lang="es-MX" sz="1050" dirty="0"/>
                <a:t>WAN</a:t>
              </a:r>
            </a:p>
          </p:txBody>
        </p:sp>
      </p:grpSp>
      <p:pic>
        <p:nvPicPr>
          <p:cNvPr id="24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D38C64B9-8237-4FD2-9A3D-6F73699C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74" y="264118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87561303-A4BF-4B3E-B3DE-E28E6A01897A}"/>
              </a:ext>
            </a:extLst>
          </p:cNvPr>
          <p:cNvCxnSpPr>
            <a:stCxn id="24" idx="1"/>
            <a:endCxn id="22" idx="3"/>
          </p:cNvCxnSpPr>
          <p:nvPr/>
        </p:nvCxnSpPr>
        <p:spPr>
          <a:xfrm rot="10800000">
            <a:off x="3005500" y="2486165"/>
            <a:ext cx="571975" cy="3988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B5843D76-ECD2-490F-80E7-CBA420BF3718}"/>
              </a:ext>
            </a:extLst>
          </p:cNvPr>
          <p:cNvCxnSpPr>
            <a:stCxn id="24" idx="3"/>
            <a:endCxn id="3" idx="1"/>
          </p:cNvCxnSpPr>
          <p:nvPr/>
        </p:nvCxnSpPr>
        <p:spPr>
          <a:xfrm flipV="1">
            <a:off x="4065154" y="2810538"/>
            <a:ext cx="1212843" cy="744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ocadillo: rectángulo con esquinas redondeadas 33">
            <a:extLst>
              <a:ext uri="{FF2B5EF4-FFF2-40B4-BE49-F238E27FC236}">
                <a16:creationId xmlns:a16="http://schemas.microsoft.com/office/drawing/2014/main" id="{F24EA273-7A43-43AE-B734-B9F23D0F50A3}"/>
              </a:ext>
            </a:extLst>
          </p:cNvPr>
          <p:cNvSpPr/>
          <p:nvPr/>
        </p:nvSpPr>
        <p:spPr>
          <a:xfrm>
            <a:off x="3447939" y="1105920"/>
            <a:ext cx="2046569" cy="241028"/>
          </a:xfrm>
          <a:prstGeom prst="wedgeRoundRectCallout">
            <a:avLst>
              <a:gd name="adj1" fmla="val 36136"/>
              <a:gd name="adj2" fmla="val 65091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dirty="0"/>
              <a:t>WAN: 186.17.4.2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EEA4E45-68D3-45AE-B1C0-A95D032F885E}"/>
              </a:ext>
            </a:extLst>
          </p:cNvPr>
          <p:cNvSpPr txBox="1"/>
          <p:nvPr/>
        </p:nvSpPr>
        <p:spPr>
          <a:xfrm rot="5400000">
            <a:off x="10403475" y="3680955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192.168.10.0/24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7309A3D-45B9-4861-9775-AB7D085C156B}"/>
              </a:ext>
            </a:extLst>
          </p:cNvPr>
          <p:cNvSpPr txBox="1"/>
          <p:nvPr/>
        </p:nvSpPr>
        <p:spPr>
          <a:xfrm>
            <a:off x="9260546" y="2385551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IP: 192.168.10.10</a:t>
            </a:r>
          </a:p>
          <a:p>
            <a:r>
              <a:rPr lang="es-MX" sz="1200" dirty="0"/>
              <a:t>MASK: 255.255.255.0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PE: 192.168.10.1</a:t>
            </a:r>
          </a:p>
          <a:p>
            <a:r>
              <a:rPr lang="es-MX" sz="1200" dirty="0"/>
              <a:t>DNS: 8.8.8.8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00F07A03-142C-4753-AD21-33A138CE6A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326" t="12031" r="18116" b="26184"/>
          <a:stretch/>
        </p:blipFill>
        <p:spPr>
          <a:xfrm>
            <a:off x="2053963" y="3007761"/>
            <a:ext cx="637966" cy="67311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368A227C-8C7B-4706-8EA0-E43EAD2BE30D}"/>
              </a:ext>
            </a:extLst>
          </p:cNvPr>
          <p:cNvSpPr txBox="1"/>
          <p:nvPr/>
        </p:nvSpPr>
        <p:spPr>
          <a:xfrm>
            <a:off x="1620120" y="3622845"/>
            <a:ext cx="166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8.8.8.8:</a:t>
            </a:r>
            <a:r>
              <a:rPr lang="es-MX" dirty="0">
                <a:highlight>
                  <a:srgbClr val="00FF00"/>
                </a:highlight>
              </a:rPr>
              <a:t>53 (TCP</a:t>
            </a:r>
            <a:r>
              <a:rPr lang="es-MX" dirty="0"/>
              <a:t>)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938E64A-3434-4253-9BF6-BFDC62813B53}"/>
              </a:ext>
            </a:extLst>
          </p:cNvPr>
          <p:cNvSpPr txBox="1"/>
          <p:nvPr/>
        </p:nvSpPr>
        <p:spPr>
          <a:xfrm>
            <a:off x="9267429" y="3132201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IP: 192.168.10.11</a:t>
            </a:r>
          </a:p>
          <a:p>
            <a:r>
              <a:rPr lang="es-MX" sz="1200" dirty="0"/>
              <a:t>MASK: 255.255.255.0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PE: 192.168.10.1</a:t>
            </a:r>
          </a:p>
          <a:p>
            <a:r>
              <a:rPr lang="es-MX" sz="1200" dirty="0"/>
              <a:t>DNS: 8.8.8.8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46B50A0-4B48-4C18-829A-DB77A91A16A6}"/>
              </a:ext>
            </a:extLst>
          </p:cNvPr>
          <p:cNvSpPr txBox="1"/>
          <p:nvPr/>
        </p:nvSpPr>
        <p:spPr>
          <a:xfrm>
            <a:off x="9260546" y="3939603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IP: 192.168.10.12</a:t>
            </a:r>
          </a:p>
          <a:p>
            <a:r>
              <a:rPr lang="es-MX" sz="1200" dirty="0"/>
              <a:t>MASK: 255.255.255.0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PE: 192.168.10.1</a:t>
            </a:r>
          </a:p>
          <a:p>
            <a:r>
              <a:rPr lang="es-MX" sz="1200" dirty="0"/>
              <a:t>DNS: 8.8.8.8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2D83669-0488-41B1-B7CF-8315AE51A051}"/>
              </a:ext>
            </a:extLst>
          </p:cNvPr>
          <p:cNvSpPr txBox="1"/>
          <p:nvPr/>
        </p:nvSpPr>
        <p:spPr>
          <a:xfrm>
            <a:off x="9284166" y="4709848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IP: 192.168.10.13</a:t>
            </a:r>
          </a:p>
          <a:p>
            <a:r>
              <a:rPr lang="es-MX" sz="1200" dirty="0"/>
              <a:t>MASK: 255.255.255.0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PE: 192.168.10.1</a:t>
            </a:r>
          </a:p>
          <a:p>
            <a:r>
              <a:rPr lang="es-MX" sz="1200" dirty="0">
                <a:solidFill>
                  <a:srgbClr val="FF0000"/>
                </a:solidFill>
              </a:rPr>
              <a:t>DNS: 200.72.1.5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C3C5F7B-C2C9-4B12-94DD-8F511BBCBC3D}"/>
              </a:ext>
            </a:extLst>
          </p:cNvPr>
          <p:cNvSpPr txBox="1"/>
          <p:nvPr/>
        </p:nvSpPr>
        <p:spPr>
          <a:xfrm>
            <a:off x="3286025" y="306820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186.17.4.0/24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75303FC-50AC-4345-ABCF-E94334251E86}"/>
              </a:ext>
            </a:extLst>
          </p:cNvPr>
          <p:cNvSpPr txBox="1"/>
          <p:nvPr/>
        </p:nvSpPr>
        <p:spPr>
          <a:xfrm>
            <a:off x="3517751" y="240409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RISP</a:t>
            </a:r>
          </a:p>
        </p:txBody>
      </p:sp>
      <p:sp>
        <p:nvSpPr>
          <p:cNvPr id="47" name="Bocadillo: rectángulo con esquinas redondeadas 46">
            <a:extLst>
              <a:ext uri="{FF2B5EF4-FFF2-40B4-BE49-F238E27FC236}">
                <a16:creationId xmlns:a16="http://schemas.microsoft.com/office/drawing/2014/main" id="{E37DFB0F-A3F2-4932-BC0B-EFE634834291}"/>
              </a:ext>
            </a:extLst>
          </p:cNvPr>
          <p:cNvSpPr/>
          <p:nvPr/>
        </p:nvSpPr>
        <p:spPr>
          <a:xfrm>
            <a:off x="3051987" y="1833003"/>
            <a:ext cx="1734770" cy="255793"/>
          </a:xfrm>
          <a:prstGeom prst="wedgeRoundRectCallout">
            <a:avLst>
              <a:gd name="adj1" fmla="val 20728"/>
              <a:gd name="adj2" fmla="val 35398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dirty="0"/>
              <a:t>E0RISP: 186.17.4.1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326F17D-15E6-4D2E-902B-D40F0DA1F24C}"/>
              </a:ext>
            </a:extLst>
          </p:cNvPr>
          <p:cNvSpPr txBox="1"/>
          <p:nvPr/>
        </p:nvSpPr>
        <p:spPr>
          <a:xfrm>
            <a:off x="8660277" y="4371877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AF43E84-AD06-423F-949A-11D2B723C966}"/>
              </a:ext>
            </a:extLst>
          </p:cNvPr>
          <p:cNvSpPr/>
          <p:nvPr/>
        </p:nvSpPr>
        <p:spPr>
          <a:xfrm>
            <a:off x="8571035" y="2225015"/>
            <a:ext cx="6731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√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4436826-09C0-4DFD-BBA7-7C83AA2FD747}"/>
              </a:ext>
            </a:extLst>
          </p:cNvPr>
          <p:cNvSpPr/>
          <p:nvPr/>
        </p:nvSpPr>
        <p:spPr>
          <a:xfrm>
            <a:off x="8627975" y="2920952"/>
            <a:ext cx="6731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√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EA1E4A3-09B9-494C-BC5E-233D3389EC8A}"/>
              </a:ext>
            </a:extLst>
          </p:cNvPr>
          <p:cNvSpPr/>
          <p:nvPr/>
        </p:nvSpPr>
        <p:spPr>
          <a:xfrm>
            <a:off x="8620594" y="3659050"/>
            <a:ext cx="6731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√</a:t>
            </a:r>
          </a:p>
        </p:txBody>
      </p:sp>
      <p:pic>
        <p:nvPicPr>
          <p:cNvPr id="62" name="Picture 3" descr="C:\Users\ecoffey\AppData\Local\Temp\Rar$DRa0.963\Cisco Icons November\30029_Device_firewall_3130\Png_256\30029_Device_firewall_3130_critical_256.png">
            <a:extLst>
              <a:ext uri="{FF2B5EF4-FFF2-40B4-BE49-F238E27FC236}">
                <a16:creationId xmlns:a16="http://schemas.microsoft.com/office/drawing/2014/main" id="{45B06B6C-8933-40BA-A765-64E44B31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74" y="2160250"/>
            <a:ext cx="430164" cy="73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80CA7CB1-520C-4B54-B23E-13993DE1A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682" y="899198"/>
            <a:ext cx="1070653" cy="1070653"/>
          </a:xfrm>
          <a:prstGeom prst="rect">
            <a:avLst/>
          </a:prstGeom>
        </p:spPr>
      </p:pic>
      <p:sp>
        <p:nvSpPr>
          <p:cNvPr id="82" name="CuadroTexto 81">
            <a:extLst>
              <a:ext uri="{FF2B5EF4-FFF2-40B4-BE49-F238E27FC236}">
                <a16:creationId xmlns:a16="http://schemas.microsoft.com/office/drawing/2014/main" id="{080C24B8-7873-498B-BDD7-D0ECE2372C6B}"/>
              </a:ext>
            </a:extLst>
          </p:cNvPr>
          <p:cNvSpPr txBox="1"/>
          <p:nvPr/>
        </p:nvSpPr>
        <p:spPr>
          <a:xfrm>
            <a:off x="100426" y="1793069"/>
            <a:ext cx="1311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http://186.17.4.2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4BF5A7-A4B5-427F-A670-94706B4104C0}"/>
              </a:ext>
            </a:extLst>
          </p:cNvPr>
          <p:cNvSpPr txBox="1"/>
          <p:nvPr/>
        </p:nvSpPr>
        <p:spPr>
          <a:xfrm>
            <a:off x="486936" y="4197461"/>
            <a:ext cx="5922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DNS Servicio Cliente – Servidor</a:t>
            </a:r>
          </a:p>
          <a:p>
            <a:r>
              <a:rPr lang="es-MX" dirty="0"/>
              <a:t>DNS Responde a dos preguntas Básicas</a:t>
            </a:r>
          </a:p>
          <a:p>
            <a:r>
              <a:rPr lang="es-MX" dirty="0">
                <a:highlight>
                  <a:srgbClr val="FFFF00"/>
                </a:highlight>
              </a:rPr>
              <a:t>Preguntas directas: Pregunto por un nombre y espero una IP</a:t>
            </a:r>
          </a:p>
          <a:p>
            <a:r>
              <a:rPr lang="es-MX" dirty="0">
                <a:highlight>
                  <a:srgbClr val="FFFF00"/>
                </a:highlight>
              </a:rPr>
              <a:t>Preguntas Reversas: Pregunto por una IP y espero un nombre</a:t>
            </a:r>
          </a:p>
          <a:p>
            <a:r>
              <a:rPr lang="es-MX" dirty="0">
                <a:solidFill>
                  <a:schemeClr val="bg1"/>
                </a:solidFill>
                <a:highlight>
                  <a:srgbClr val="0000FF"/>
                </a:highlight>
              </a:rPr>
              <a:t>Maneja Zonas de DNS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F3B1CBAE-39F6-4FDD-830B-69DA16F826A9}"/>
              </a:ext>
            </a:extLst>
          </p:cNvPr>
          <p:cNvSpPr/>
          <p:nvPr/>
        </p:nvSpPr>
        <p:spPr>
          <a:xfrm>
            <a:off x="6408942" y="4621109"/>
            <a:ext cx="267634" cy="858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3ADB996-6D34-40F4-BE3B-C9E3B205AC58}"/>
              </a:ext>
            </a:extLst>
          </p:cNvPr>
          <p:cNvSpPr/>
          <p:nvPr/>
        </p:nvSpPr>
        <p:spPr>
          <a:xfrm>
            <a:off x="6767671" y="4709848"/>
            <a:ext cx="1662512" cy="69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Resolver</a:t>
            </a:r>
          </a:p>
        </p:txBody>
      </p: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FBF66B01-ED6B-4438-AD36-C81814E71568}"/>
              </a:ext>
            </a:extLst>
          </p:cNvPr>
          <p:cNvSpPr/>
          <p:nvPr/>
        </p:nvSpPr>
        <p:spPr>
          <a:xfrm>
            <a:off x="6228078" y="4643601"/>
            <a:ext cx="309499" cy="12364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5EAFFFD-19C9-474C-9A74-847A83E614EA}"/>
              </a:ext>
            </a:extLst>
          </p:cNvPr>
          <p:cNvSpPr/>
          <p:nvPr/>
        </p:nvSpPr>
        <p:spPr>
          <a:xfrm>
            <a:off x="6586541" y="5451352"/>
            <a:ext cx="1916249" cy="512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DNS Server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15DB33-F380-4092-9334-105235FDDA99}"/>
              </a:ext>
            </a:extLst>
          </p:cNvPr>
          <p:cNvSpPr txBox="1"/>
          <p:nvPr/>
        </p:nvSpPr>
        <p:spPr>
          <a:xfrm>
            <a:off x="9244153" y="725957"/>
            <a:ext cx="2127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Resolver ENTEL:</a:t>
            </a:r>
          </a:p>
          <a:p>
            <a:r>
              <a:rPr lang="es-MX" sz="1400" b="1" dirty="0"/>
              <a:t>200.72.1.5</a:t>
            </a:r>
          </a:p>
          <a:p>
            <a:r>
              <a:rPr lang="es-MX" sz="1400" b="1" dirty="0"/>
              <a:t>200.72.1.11</a:t>
            </a:r>
          </a:p>
          <a:p>
            <a:r>
              <a:rPr lang="es-MX" sz="1400" dirty="0"/>
              <a:t>DNS ENTEL:</a:t>
            </a:r>
          </a:p>
          <a:p>
            <a:r>
              <a:rPr lang="es-MX" sz="1400" dirty="0"/>
              <a:t>200.72.1.254</a:t>
            </a:r>
          </a:p>
          <a:p>
            <a:r>
              <a:rPr lang="es-MX" sz="1400" dirty="0"/>
              <a:t>200.72.1.253</a:t>
            </a:r>
          </a:p>
        </p:txBody>
      </p:sp>
    </p:spTree>
    <p:extLst>
      <p:ext uri="{BB962C8B-B14F-4D97-AF65-F5344CB8AC3E}">
        <p14:creationId xmlns:p14="http://schemas.microsoft.com/office/powerpoint/2010/main" val="203104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E86ADBF-FB24-4F40-BF90-088640181EF4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DNS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8CB25D-C0E3-40D2-971F-46D4A17B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0" y="858729"/>
            <a:ext cx="3790950" cy="43148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6AA7B7D-1CC9-44A3-B2CE-0E37A48D331B}"/>
              </a:ext>
            </a:extLst>
          </p:cNvPr>
          <p:cNvSpPr txBox="1"/>
          <p:nvPr/>
        </p:nvSpPr>
        <p:spPr>
          <a:xfrm>
            <a:off x="1130279" y="6227911"/>
            <a:ext cx="617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 es la configuración del cliente DNS de mi sistema Operativo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989CCC4-CCDD-4383-91F4-2ABFD3A1F66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1130279" y="4253948"/>
            <a:ext cx="2010486" cy="215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099F6B-FDD8-4F88-BAF8-564098D68D67}"/>
              </a:ext>
            </a:extLst>
          </p:cNvPr>
          <p:cNvSpPr txBox="1"/>
          <p:nvPr/>
        </p:nvSpPr>
        <p:spPr>
          <a:xfrm>
            <a:off x="4902471" y="905524"/>
            <a:ext cx="353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Sistema Operativo: Windows/Linux: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B38BE4C-980E-46BE-B641-202D996CAE1C}"/>
              </a:ext>
            </a:extLst>
          </p:cNvPr>
          <p:cNvSpPr/>
          <p:nvPr/>
        </p:nvSpPr>
        <p:spPr>
          <a:xfrm>
            <a:off x="4852860" y="1393127"/>
            <a:ext cx="3532377" cy="1211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Necesidad de resolver un nombre INTERNET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098D877-DF90-4AAE-8D1B-5DD17F32433C}"/>
              </a:ext>
            </a:extLst>
          </p:cNvPr>
          <p:cNvSpPr txBox="1"/>
          <p:nvPr/>
        </p:nvSpPr>
        <p:spPr>
          <a:xfrm>
            <a:off x="4391130" y="2782670"/>
            <a:ext cx="445583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Archivo Nombres Local: host, hosts, </a:t>
            </a:r>
            <a:r>
              <a:rPr lang="es-MX" dirty="0" err="1"/>
              <a:t>locahosts</a:t>
            </a:r>
            <a:endParaRPr lang="es-MX" dirty="0"/>
          </a:p>
          <a:p>
            <a:r>
              <a:rPr lang="nb-NO" dirty="0"/>
              <a:t>C:\Windows\System32\drivers\etc \hosts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B5B24E-6288-49FB-AF48-CBC214F221AB}"/>
              </a:ext>
            </a:extLst>
          </p:cNvPr>
          <p:cNvSpPr txBox="1"/>
          <p:nvPr/>
        </p:nvSpPr>
        <p:spPr>
          <a:xfrm>
            <a:off x="5917364" y="337730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DNS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A7AF2-3DBB-4D80-8B8E-EA4ADDA31857}"/>
              </a:ext>
            </a:extLst>
          </p:cNvPr>
          <p:cNvSpPr txBox="1"/>
          <p:nvPr/>
        </p:nvSpPr>
        <p:spPr>
          <a:xfrm>
            <a:off x="5916531" y="408915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DNS 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C25C53D-7D7A-4515-B130-8809C3AC6DB5}"/>
              </a:ext>
            </a:extLst>
          </p:cNvPr>
          <p:cNvSpPr/>
          <p:nvPr/>
        </p:nvSpPr>
        <p:spPr>
          <a:xfrm>
            <a:off x="2451652" y="3746641"/>
            <a:ext cx="1457739" cy="322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9EB92CC-CA55-4063-9C57-1ED324216C7C}"/>
              </a:ext>
            </a:extLst>
          </p:cNvPr>
          <p:cNvCxnSpPr>
            <a:stCxn id="19" idx="6"/>
            <a:endCxn id="16" idx="1"/>
          </p:cNvCxnSpPr>
          <p:nvPr/>
        </p:nvCxnSpPr>
        <p:spPr>
          <a:xfrm flipV="1">
            <a:off x="3909391" y="3561975"/>
            <a:ext cx="2007973" cy="34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50FC6B6-40E5-4878-811E-CD1F1CFF587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24066" y="4181486"/>
            <a:ext cx="2292465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964A8E7D-0C14-4BF7-A6C9-932312D4BEFE}"/>
              </a:ext>
            </a:extLst>
          </p:cNvPr>
          <p:cNvCxnSpPr>
            <a:cxnSpLocks/>
            <a:stCxn id="13" idx="6"/>
            <a:endCxn id="15" idx="3"/>
          </p:cNvCxnSpPr>
          <p:nvPr/>
        </p:nvCxnSpPr>
        <p:spPr>
          <a:xfrm>
            <a:off x="8385237" y="1999002"/>
            <a:ext cx="461728" cy="1106834"/>
          </a:xfrm>
          <a:prstGeom prst="bentConnector3">
            <a:avLst>
              <a:gd name="adj1" fmla="val 149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3EA5F12-0137-428B-9491-CB36A825BAA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 flipV="1">
            <a:off x="6293429" y="3377309"/>
            <a:ext cx="325619" cy="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AF15FDF-A674-4785-83E4-F0E8FF932665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6292596" y="3746641"/>
            <a:ext cx="833" cy="34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DFB0F30-EE27-4866-AE34-05896A800289}"/>
              </a:ext>
            </a:extLst>
          </p:cNvPr>
          <p:cNvSpPr txBox="1"/>
          <p:nvPr/>
        </p:nvSpPr>
        <p:spPr>
          <a:xfrm>
            <a:off x="4723474" y="4700342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de resolución de nombres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F08853B-3A0B-41F1-8C3E-A8DABF551E7A}"/>
              </a:ext>
            </a:extLst>
          </p:cNvPr>
          <p:cNvCxnSpPr>
            <a:stCxn id="18" idx="2"/>
            <a:endCxn id="33" idx="0"/>
          </p:cNvCxnSpPr>
          <p:nvPr/>
        </p:nvCxnSpPr>
        <p:spPr>
          <a:xfrm>
            <a:off x="6292596" y="4458485"/>
            <a:ext cx="4322" cy="24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E86ADBF-FB24-4F40-BF90-088640181EF4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DNS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C46A177-6F09-4F86-AC57-BA814DEC59A1}"/>
              </a:ext>
            </a:extLst>
          </p:cNvPr>
          <p:cNvSpPr/>
          <p:nvPr/>
        </p:nvSpPr>
        <p:spPr>
          <a:xfrm>
            <a:off x="728871" y="1842052"/>
            <a:ext cx="3313044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Pregunto por www.ucm.cl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D79AACF-DE2C-41D2-B7DE-DFB2F3DAECA2}"/>
              </a:ext>
            </a:extLst>
          </p:cNvPr>
          <p:cNvSpPr/>
          <p:nvPr/>
        </p:nvSpPr>
        <p:spPr>
          <a:xfrm>
            <a:off x="5280991" y="1060174"/>
            <a:ext cx="1524000" cy="781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Resolver/DNS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894C8FC-E12F-45E3-89C3-62F1FD735B61}"/>
              </a:ext>
            </a:extLst>
          </p:cNvPr>
          <p:cNvCxnSpPr>
            <a:stCxn id="2" idx="3"/>
            <a:endCxn id="5" idx="2"/>
          </p:cNvCxnSpPr>
          <p:nvPr/>
        </p:nvCxnSpPr>
        <p:spPr>
          <a:xfrm flipV="1">
            <a:off x="4041915" y="1451113"/>
            <a:ext cx="1239076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825F94C-8FE4-4A56-B1AC-71385F5716F2}"/>
              </a:ext>
            </a:extLst>
          </p:cNvPr>
          <p:cNvSpPr/>
          <p:nvPr/>
        </p:nvSpPr>
        <p:spPr>
          <a:xfrm>
            <a:off x="728871" y="2551567"/>
            <a:ext cx="3313044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200.9.234.90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CF4F619-F5F3-43B0-9E97-CEDAF46D3A0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flipH="1">
            <a:off x="4041915" y="1842052"/>
            <a:ext cx="2001076" cy="100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A3FAD-DCBE-4A50-8AA6-0711C49D6B21}"/>
              </a:ext>
            </a:extLst>
          </p:cNvPr>
          <p:cNvSpPr txBox="1"/>
          <p:nvPr/>
        </p:nvSpPr>
        <p:spPr>
          <a:xfrm>
            <a:off x="1404731" y="1153542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Pregunta Directa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340301C-3D52-4A5E-87EF-DB728AF6152A}"/>
              </a:ext>
            </a:extLst>
          </p:cNvPr>
          <p:cNvSpPr/>
          <p:nvPr/>
        </p:nvSpPr>
        <p:spPr>
          <a:xfrm>
            <a:off x="728871" y="4823266"/>
            <a:ext cx="3313044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200.9.234.90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376D773-1774-4B37-BD7B-0AC634EF83A3}"/>
              </a:ext>
            </a:extLst>
          </p:cNvPr>
          <p:cNvSpPr/>
          <p:nvPr/>
        </p:nvSpPr>
        <p:spPr>
          <a:xfrm>
            <a:off x="5280991" y="4041388"/>
            <a:ext cx="1524000" cy="781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Resolver/DNS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C95E37-4448-42EA-A680-0177416D392B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4041915" y="4432327"/>
            <a:ext cx="1239076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7BB7E98-829D-4521-8EC9-38851B813E9A}"/>
              </a:ext>
            </a:extLst>
          </p:cNvPr>
          <p:cNvSpPr/>
          <p:nvPr/>
        </p:nvSpPr>
        <p:spPr>
          <a:xfrm>
            <a:off x="728871" y="5532781"/>
            <a:ext cx="3313044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www.ucm.cl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6C58316-898C-4147-B0A6-65534FDE2BD4}"/>
              </a:ext>
            </a:extLst>
          </p:cNvPr>
          <p:cNvCxnSpPr>
            <a:stCxn id="13" idx="4"/>
            <a:endCxn id="15" idx="3"/>
          </p:cNvCxnSpPr>
          <p:nvPr/>
        </p:nvCxnSpPr>
        <p:spPr>
          <a:xfrm flipH="1">
            <a:off x="4041915" y="4823266"/>
            <a:ext cx="2001076" cy="100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0E5D45-EEA1-4D78-ABE1-079D6FDC6062}"/>
              </a:ext>
            </a:extLst>
          </p:cNvPr>
          <p:cNvSpPr txBox="1"/>
          <p:nvPr/>
        </p:nvSpPr>
        <p:spPr>
          <a:xfrm>
            <a:off x="1404731" y="4134756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Pregunta Reversa</a:t>
            </a:r>
          </a:p>
        </p:txBody>
      </p:sp>
      <p:pic>
        <p:nvPicPr>
          <p:cNvPr id="18" name="Picture 3" descr="C:\Users\ecoffey\AppData\Local\Temp\Rar$DRa0.963\Cisco Icons November\30029_Device_firewall_3130\Png_256\30029_Device_firewall_3130_critical_256.png">
            <a:extLst>
              <a:ext uri="{FF2B5EF4-FFF2-40B4-BE49-F238E27FC236}">
                <a16:creationId xmlns:a16="http://schemas.microsoft.com/office/drawing/2014/main" id="{C048C846-B488-4B9B-A182-B39F8895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970" y="1935484"/>
            <a:ext cx="1170450" cy="201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7210342-B0FF-4688-9C7A-1F83231B30CC}"/>
              </a:ext>
            </a:extLst>
          </p:cNvPr>
          <p:cNvSpPr txBox="1"/>
          <p:nvPr/>
        </p:nvSpPr>
        <p:spPr>
          <a:xfrm>
            <a:off x="7864020" y="2064557"/>
            <a:ext cx="43279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Haga las dos preguntas</a:t>
            </a:r>
          </a:p>
          <a:p>
            <a:r>
              <a:rPr lang="es-MX" dirty="0"/>
              <a:t>Directo, agrego la reversa</a:t>
            </a:r>
          </a:p>
          <a:p>
            <a:endParaRPr lang="es-MX" dirty="0"/>
          </a:p>
          <a:p>
            <a:r>
              <a:rPr lang="es-MX" dirty="0"/>
              <a:t>Si me preguntaron reversa, agrego la directa</a:t>
            </a:r>
          </a:p>
          <a:p>
            <a:endParaRPr lang="es-MX" dirty="0"/>
          </a:p>
          <a:p>
            <a:r>
              <a:rPr lang="es-MX" dirty="0"/>
              <a:t>Si no son equivalentes, no doy permiso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BAFE6E-E623-4FBD-9528-BC78F3FC922F}"/>
              </a:ext>
            </a:extLst>
          </p:cNvPr>
          <p:cNvSpPr txBox="1"/>
          <p:nvPr/>
        </p:nvSpPr>
        <p:spPr>
          <a:xfrm>
            <a:off x="2330534" y="3512467"/>
            <a:ext cx="428713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RBL: RELAY BLOCK LIST – Lista NEGRAS de IP</a:t>
            </a:r>
          </a:p>
        </p:txBody>
      </p:sp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DBD534F6-6C7E-4FA2-A6FB-648D4AF2F616}"/>
              </a:ext>
            </a:extLst>
          </p:cNvPr>
          <p:cNvSpPr/>
          <p:nvPr/>
        </p:nvSpPr>
        <p:spPr>
          <a:xfrm rot="3868671">
            <a:off x="4320209" y="2623929"/>
            <a:ext cx="1170450" cy="6066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curvada hacia abajo 19">
            <a:extLst>
              <a:ext uri="{FF2B5EF4-FFF2-40B4-BE49-F238E27FC236}">
                <a16:creationId xmlns:a16="http://schemas.microsoft.com/office/drawing/2014/main" id="{42C0129C-5CB8-4315-8DCF-2F90298A04FF}"/>
              </a:ext>
            </a:extLst>
          </p:cNvPr>
          <p:cNvSpPr/>
          <p:nvPr/>
        </p:nvSpPr>
        <p:spPr>
          <a:xfrm rot="17731329" flipV="1">
            <a:off x="4397593" y="4243993"/>
            <a:ext cx="1170450" cy="6066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6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E86ADBF-FB24-4F40-BF90-088640181EF4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DNS</a:t>
            </a:r>
          </a:p>
        </p:txBody>
      </p:sp>
      <p:pic>
        <p:nvPicPr>
          <p:cNvPr id="3" name="Imagen 2" descr="Imagen que contiene mapa&#10;&#10;Descripción generada automáticamente">
            <a:extLst>
              <a:ext uri="{FF2B5EF4-FFF2-40B4-BE49-F238E27FC236}">
                <a16:creationId xmlns:a16="http://schemas.microsoft.com/office/drawing/2014/main" id="{403C0DD2-4A9C-4FAF-AEF3-43ADEC7FE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" y="973365"/>
            <a:ext cx="9526971" cy="432750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E88E72B-BC4B-498F-809B-C905BFE2C3A7}"/>
              </a:ext>
            </a:extLst>
          </p:cNvPr>
          <p:cNvSpPr/>
          <p:nvPr/>
        </p:nvSpPr>
        <p:spPr>
          <a:xfrm>
            <a:off x="9928183" y="2451651"/>
            <a:ext cx="594043" cy="410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41EFE32-3418-4173-98B0-34CAAA24729F}"/>
              </a:ext>
            </a:extLst>
          </p:cNvPr>
          <p:cNvCxnSpPr>
            <a:endCxn id="5" idx="0"/>
          </p:cNvCxnSpPr>
          <p:nvPr/>
        </p:nvCxnSpPr>
        <p:spPr>
          <a:xfrm>
            <a:off x="5367130" y="1325217"/>
            <a:ext cx="4858075" cy="112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6886E8E-EA5F-4108-B0D3-9168DA885F02}"/>
              </a:ext>
            </a:extLst>
          </p:cNvPr>
          <p:cNvSpPr/>
          <p:nvPr/>
        </p:nvSpPr>
        <p:spPr>
          <a:xfrm>
            <a:off x="9462052" y="3273287"/>
            <a:ext cx="1060174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NIC.cl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E951D15-3F11-44D9-AD83-B7C23DAAC650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9992139" y="2862468"/>
            <a:ext cx="233066" cy="4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2FBEB-1078-44FD-9271-7152EA3F02BB}"/>
              </a:ext>
            </a:extLst>
          </p:cNvPr>
          <p:cNvSpPr txBox="1"/>
          <p:nvPr/>
        </p:nvSpPr>
        <p:spPr>
          <a:xfrm>
            <a:off x="9992139" y="4664765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Teillier.cl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F2DA066-DCBC-486F-BBE9-AE3CE401857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992139" y="3684104"/>
            <a:ext cx="492058" cy="9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816B121-B74E-4FA4-9979-4754DC7ABCF7}"/>
              </a:ext>
            </a:extLst>
          </p:cNvPr>
          <p:cNvSpPr/>
          <p:nvPr/>
        </p:nvSpPr>
        <p:spPr>
          <a:xfrm>
            <a:off x="9299379" y="5266875"/>
            <a:ext cx="2676938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DNS de subdominio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F74D711-1290-4B73-ACD1-A36D9DA9897F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10484197" y="5034097"/>
            <a:ext cx="153651" cy="23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3C5498A-07D4-43AC-B933-3A9CC2229238}"/>
              </a:ext>
            </a:extLst>
          </p:cNvPr>
          <p:cNvSpPr txBox="1"/>
          <p:nvPr/>
        </p:nvSpPr>
        <p:spPr>
          <a:xfrm>
            <a:off x="9497098" y="5785152"/>
            <a:ext cx="150201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hlinkClick r:id="rId3"/>
              </a:rPr>
              <a:t>www.teillier.cl</a:t>
            </a:r>
            <a:endParaRPr lang="es-MX" dirty="0"/>
          </a:p>
          <a:p>
            <a:r>
              <a:rPr lang="es-MX" dirty="0">
                <a:hlinkClick r:id="rId4"/>
              </a:rPr>
              <a:t>ftp.teillier.cl</a:t>
            </a:r>
            <a:endParaRPr lang="es-MX" dirty="0"/>
          </a:p>
          <a:p>
            <a:r>
              <a:rPr lang="es-MX" dirty="0"/>
              <a:t>Algo.teillier.cl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8C511A-F8EC-4ACA-9E2F-B2D8CE9B4DA1}"/>
              </a:ext>
            </a:extLst>
          </p:cNvPr>
          <p:cNvSpPr txBox="1"/>
          <p:nvPr/>
        </p:nvSpPr>
        <p:spPr>
          <a:xfrm>
            <a:off x="1295989" y="5487390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IP: 192.168.10.10</a:t>
            </a:r>
          </a:p>
          <a:p>
            <a:r>
              <a:rPr lang="es-MX" sz="1200" dirty="0"/>
              <a:t>MASK: 255.255.255.0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PE: 192.168.10.1</a:t>
            </a:r>
          </a:p>
          <a:p>
            <a:r>
              <a:rPr lang="es-MX" sz="1200" dirty="0"/>
              <a:t>DNS: 8.8.8.8</a:t>
            </a:r>
          </a:p>
          <a:p>
            <a:r>
              <a:rPr lang="es-MX" sz="1200" dirty="0"/>
              <a:t>Ping </a:t>
            </a:r>
            <a:r>
              <a:rPr lang="es-MX" sz="1200" dirty="0">
                <a:hlinkClick r:id="rId3"/>
              </a:rPr>
              <a:t>www.teillier.cl</a:t>
            </a:r>
            <a:endParaRPr lang="es-MX" sz="1200" dirty="0"/>
          </a:p>
          <a:p>
            <a:r>
              <a:rPr lang="es-MX" sz="1200" dirty="0"/>
              <a:t>201.148.104.80</a:t>
            </a:r>
          </a:p>
        </p:txBody>
      </p:sp>
      <p:pic>
        <p:nvPicPr>
          <p:cNvPr id="20" name="Picture 10" descr="C:\Users\ecoffey\AppData\Local\Temp\Rar$DRa1.653\30059_Device_laptop_3145_default_256.png">
            <a:extLst>
              <a:ext uri="{FF2B5EF4-FFF2-40B4-BE49-F238E27FC236}">
                <a16:creationId xmlns:a16="http://schemas.microsoft.com/office/drawing/2014/main" id="{D13279B1-F4CF-4200-A0C1-4366EA2E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0" y="5548075"/>
            <a:ext cx="673119" cy="6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1260E71-CF18-4915-AB44-70532BD8CFEC}"/>
              </a:ext>
            </a:extLst>
          </p:cNvPr>
          <p:cNvSpPr/>
          <p:nvPr/>
        </p:nvSpPr>
        <p:spPr>
          <a:xfrm>
            <a:off x="8428382" y="973364"/>
            <a:ext cx="2209466" cy="775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8.8.8.8</a:t>
            </a:r>
          </a:p>
          <a:p>
            <a:pPr algn="ctr"/>
            <a:r>
              <a:rPr lang="es-MX" dirty="0" err="1"/>
              <a:t>Ip</a:t>
            </a:r>
            <a:r>
              <a:rPr lang="es-MX" dirty="0"/>
              <a:t>? De </a:t>
            </a:r>
            <a:r>
              <a:rPr lang="es-MX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www.teillier.cl</a:t>
            </a:r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/>
              <a:t>201.148.104.80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8EF1D17-809D-489E-A83B-E38A86A02F5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830383" y="1361064"/>
            <a:ext cx="5597999" cy="472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AFFBC6D-AAC8-45DA-A687-663E8B0897E2}"/>
              </a:ext>
            </a:extLst>
          </p:cNvPr>
          <p:cNvCxnSpPr/>
          <p:nvPr/>
        </p:nvCxnSpPr>
        <p:spPr>
          <a:xfrm flipH="1" flipV="1">
            <a:off x="5367130" y="1301690"/>
            <a:ext cx="3061252" cy="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C251159-4095-4735-890C-C7166F6215D5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9533115" y="1748763"/>
            <a:ext cx="692090" cy="7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129A21-8665-4204-B93D-9E109BFFF79B}"/>
              </a:ext>
            </a:extLst>
          </p:cNvPr>
          <p:cNvSpPr txBox="1"/>
          <p:nvPr/>
        </p:nvSpPr>
        <p:spPr>
          <a:xfrm>
            <a:off x="7010400" y="1126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EFD0D47-B715-4808-A537-57BBFE85C994}"/>
              </a:ext>
            </a:extLst>
          </p:cNvPr>
          <p:cNvSpPr txBox="1"/>
          <p:nvPr/>
        </p:nvSpPr>
        <p:spPr>
          <a:xfrm>
            <a:off x="9716553" y="1843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265FB2F-BA22-466D-BBA3-B9416D035CEC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9533115" y="1748763"/>
            <a:ext cx="1104733" cy="351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733C47F-1B9C-4312-AB1F-2CD64439ABB1}"/>
              </a:ext>
            </a:extLst>
          </p:cNvPr>
          <p:cNvCxnSpPr>
            <a:stCxn id="21" idx="2"/>
            <a:endCxn id="18" idx="3"/>
          </p:cNvCxnSpPr>
          <p:nvPr/>
        </p:nvCxnSpPr>
        <p:spPr>
          <a:xfrm flipH="1">
            <a:off x="2830383" y="1748763"/>
            <a:ext cx="6702732" cy="43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D57FE0-8FB9-4670-BE23-FAAE2B207E66}"/>
              </a:ext>
            </a:extLst>
          </p:cNvPr>
          <p:cNvSpPr txBox="1"/>
          <p:nvPr/>
        </p:nvSpPr>
        <p:spPr>
          <a:xfrm>
            <a:off x="9777340" y="2803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AD1EDE-76A3-44EC-AC2A-B7A88F21FD39}"/>
              </a:ext>
            </a:extLst>
          </p:cNvPr>
          <p:cNvSpPr txBox="1"/>
          <p:nvPr/>
        </p:nvSpPr>
        <p:spPr>
          <a:xfrm>
            <a:off x="6707943" y="332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569B410-6056-45BC-A375-095E2072DD9F}"/>
              </a:ext>
            </a:extLst>
          </p:cNvPr>
          <p:cNvSpPr txBox="1"/>
          <p:nvPr/>
        </p:nvSpPr>
        <p:spPr>
          <a:xfrm>
            <a:off x="9929740" y="295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576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E86ADBF-FB24-4F40-BF90-088640181EF4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DNS</a:t>
            </a:r>
          </a:p>
        </p:txBody>
      </p:sp>
      <p:pic>
        <p:nvPicPr>
          <p:cNvPr id="3" name="Imagen 2" descr="Imagen que contiene mapa&#10;&#10;Descripción generada automáticamente">
            <a:extLst>
              <a:ext uri="{FF2B5EF4-FFF2-40B4-BE49-F238E27FC236}">
                <a16:creationId xmlns:a16="http://schemas.microsoft.com/office/drawing/2014/main" id="{403C0DD2-4A9C-4FAF-AEF3-43ADEC7FE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" y="973365"/>
            <a:ext cx="9526971" cy="432750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E88E72B-BC4B-498F-809B-C905BFE2C3A7}"/>
              </a:ext>
            </a:extLst>
          </p:cNvPr>
          <p:cNvSpPr/>
          <p:nvPr/>
        </p:nvSpPr>
        <p:spPr>
          <a:xfrm>
            <a:off x="9928183" y="2205101"/>
            <a:ext cx="984116" cy="657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41EFE32-3418-4173-98B0-34CAAA24729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67130" y="1325217"/>
            <a:ext cx="5053111" cy="8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6886E8E-EA5F-4108-B0D3-9168DA885F02}"/>
              </a:ext>
            </a:extLst>
          </p:cNvPr>
          <p:cNvSpPr/>
          <p:nvPr/>
        </p:nvSpPr>
        <p:spPr>
          <a:xfrm>
            <a:off x="9462052" y="3273287"/>
            <a:ext cx="1060174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NIC.com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E951D15-3F11-44D9-AD83-B7C23DAAC650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9992139" y="2862468"/>
            <a:ext cx="428102" cy="4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2FBEB-1078-44FD-9271-7152EA3F02BB}"/>
              </a:ext>
            </a:extLst>
          </p:cNvPr>
          <p:cNvSpPr txBox="1"/>
          <p:nvPr/>
        </p:nvSpPr>
        <p:spPr>
          <a:xfrm>
            <a:off x="9992139" y="4664765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Teillier.cl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F2DA066-DCBC-486F-BBE9-AE3CE401857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992139" y="3684104"/>
            <a:ext cx="492058" cy="9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816B121-B74E-4FA4-9979-4754DC7ABCF7}"/>
              </a:ext>
            </a:extLst>
          </p:cNvPr>
          <p:cNvSpPr/>
          <p:nvPr/>
        </p:nvSpPr>
        <p:spPr>
          <a:xfrm>
            <a:off x="9299379" y="5266875"/>
            <a:ext cx="2676938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DNS de subdominio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F74D711-1290-4B73-ACD1-A36D9DA9897F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10484197" y="5034097"/>
            <a:ext cx="153651" cy="23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3C5498A-07D4-43AC-B933-3A9CC2229238}"/>
              </a:ext>
            </a:extLst>
          </p:cNvPr>
          <p:cNvSpPr txBox="1"/>
          <p:nvPr/>
        </p:nvSpPr>
        <p:spPr>
          <a:xfrm>
            <a:off x="9497098" y="5785152"/>
            <a:ext cx="150201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hlinkClick r:id="rId3"/>
              </a:rPr>
              <a:t>www.teillier.cl</a:t>
            </a:r>
            <a:endParaRPr lang="es-MX" dirty="0"/>
          </a:p>
          <a:p>
            <a:r>
              <a:rPr lang="es-MX" dirty="0">
                <a:hlinkClick r:id="rId4"/>
              </a:rPr>
              <a:t>ftp.teillier.cl</a:t>
            </a:r>
            <a:endParaRPr lang="es-MX" dirty="0"/>
          </a:p>
          <a:p>
            <a:r>
              <a:rPr lang="es-MX" dirty="0"/>
              <a:t>Algo.teillier.cl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8C511A-F8EC-4ACA-9E2F-B2D8CE9B4DA1}"/>
              </a:ext>
            </a:extLst>
          </p:cNvPr>
          <p:cNvSpPr txBox="1"/>
          <p:nvPr/>
        </p:nvSpPr>
        <p:spPr>
          <a:xfrm>
            <a:off x="1295989" y="5487390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IP: 192.168.100.38</a:t>
            </a:r>
          </a:p>
          <a:p>
            <a:r>
              <a:rPr lang="es-MX" sz="1200" dirty="0"/>
              <a:t>MASK: 255.255.255.0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PE: 192.168.100.1</a:t>
            </a:r>
          </a:p>
          <a:p>
            <a:r>
              <a:rPr lang="es-MX" sz="1200" dirty="0"/>
              <a:t>DNS: 8.8.8.8</a:t>
            </a:r>
          </a:p>
          <a:p>
            <a:r>
              <a:rPr lang="es-MX" sz="1200" dirty="0"/>
              <a:t>Ping www.nasa.com</a:t>
            </a:r>
          </a:p>
          <a:p>
            <a:r>
              <a:rPr lang="es-MX" sz="1200" dirty="0"/>
              <a:t>201.148.104.80</a:t>
            </a:r>
          </a:p>
        </p:txBody>
      </p:sp>
      <p:pic>
        <p:nvPicPr>
          <p:cNvPr id="20" name="Picture 10" descr="C:\Users\ecoffey\AppData\Local\Temp\Rar$DRa1.653\30059_Device_laptop_3145_default_256.png">
            <a:extLst>
              <a:ext uri="{FF2B5EF4-FFF2-40B4-BE49-F238E27FC236}">
                <a16:creationId xmlns:a16="http://schemas.microsoft.com/office/drawing/2014/main" id="{D13279B1-F4CF-4200-A0C1-4366EA2E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0" y="5548075"/>
            <a:ext cx="673119" cy="6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1260E71-CF18-4915-AB44-70532BD8CFEC}"/>
              </a:ext>
            </a:extLst>
          </p:cNvPr>
          <p:cNvSpPr/>
          <p:nvPr/>
        </p:nvSpPr>
        <p:spPr>
          <a:xfrm>
            <a:off x="8428381" y="973364"/>
            <a:ext cx="2547873" cy="775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8.8.8.8</a:t>
            </a:r>
          </a:p>
          <a:p>
            <a:pPr algn="ctr"/>
            <a:r>
              <a:rPr lang="es-MX" dirty="0"/>
              <a:t>IP? De </a:t>
            </a:r>
            <a:r>
              <a:rPr lang="es-MX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www.nasa.com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8EF1D17-809D-489E-A83B-E38A86A02F5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830383" y="1361064"/>
            <a:ext cx="5597998" cy="472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AFFBC6D-AAC8-45DA-A687-663E8B0897E2}"/>
              </a:ext>
            </a:extLst>
          </p:cNvPr>
          <p:cNvCxnSpPr/>
          <p:nvPr/>
        </p:nvCxnSpPr>
        <p:spPr>
          <a:xfrm flipH="1" flipV="1">
            <a:off x="5367130" y="1301690"/>
            <a:ext cx="3061252" cy="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C251159-4095-4735-890C-C7166F6215D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837313" y="1748763"/>
            <a:ext cx="5865005" cy="7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129A21-8665-4204-B93D-9E109BFFF79B}"/>
              </a:ext>
            </a:extLst>
          </p:cNvPr>
          <p:cNvSpPr txBox="1"/>
          <p:nvPr/>
        </p:nvSpPr>
        <p:spPr>
          <a:xfrm>
            <a:off x="7010400" y="1126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EFD0D47-B715-4808-A537-57BBFE85C994}"/>
              </a:ext>
            </a:extLst>
          </p:cNvPr>
          <p:cNvSpPr txBox="1"/>
          <p:nvPr/>
        </p:nvSpPr>
        <p:spPr>
          <a:xfrm>
            <a:off x="8375750" y="1703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265FB2F-BA22-466D-BBA3-B9416D035CE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463866" y="1748763"/>
            <a:ext cx="5238452" cy="172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733C47F-1B9C-4312-AB1F-2CD64439ABB1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flipH="1">
            <a:off x="2830383" y="1748763"/>
            <a:ext cx="6871935" cy="43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D57FE0-8FB9-4670-BE23-FAAE2B207E66}"/>
              </a:ext>
            </a:extLst>
          </p:cNvPr>
          <p:cNvSpPr txBox="1"/>
          <p:nvPr/>
        </p:nvSpPr>
        <p:spPr>
          <a:xfrm>
            <a:off x="4978588" y="5041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AD1EDE-76A3-44EC-AC2A-B7A88F21FD39}"/>
              </a:ext>
            </a:extLst>
          </p:cNvPr>
          <p:cNvSpPr txBox="1"/>
          <p:nvPr/>
        </p:nvSpPr>
        <p:spPr>
          <a:xfrm>
            <a:off x="6707943" y="332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569B410-6056-45BC-A375-095E2072DD9F}"/>
              </a:ext>
            </a:extLst>
          </p:cNvPr>
          <p:cNvSpPr txBox="1"/>
          <p:nvPr/>
        </p:nvSpPr>
        <p:spPr>
          <a:xfrm>
            <a:off x="9929740" y="295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82140C0-A7C1-48B9-9B41-9C6ED7658330}"/>
              </a:ext>
            </a:extLst>
          </p:cNvPr>
          <p:cNvSpPr/>
          <p:nvPr/>
        </p:nvSpPr>
        <p:spPr>
          <a:xfrm>
            <a:off x="4220818" y="5405925"/>
            <a:ext cx="2676938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DNS de subdominio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9F7FBB6-02E7-4BF7-874D-EE10FE23082F}"/>
              </a:ext>
            </a:extLst>
          </p:cNvPr>
          <p:cNvSpPr txBox="1"/>
          <p:nvPr/>
        </p:nvSpPr>
        <p:spPr>
          <a:xfrm>
            <a:off x="4661726" y="5884634"/>
            <a:ext cx="161730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hlinkClick r:id="rId6"/>
              </a:rPr>
              <a:t>www.nasa.com</a:t>
            </a:r>
            <a:endParaRPr lang="es-MX" dirty="0"/>
          </a:p>
          <a:p>
            <a:r>
              <a:rPr lang="es-MX" dirty="0"/>
              <a:t>104.247.81.52</a:t>
            </a:r>
          </a:p>
        </p:txBody>
      </p:sp>
    </p:spTree>
    <p:extLst>
      <p:ext uri="{BB962C8B-B14F-4D97-AF65-F5344CB8AC3E}">
        <p14:creationId xmlns:p14="http://schemas.microsoft.com/office/powerpoint/2010/main" val="311171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E86ADBF-FB24-4F40-BF90-088640181EF4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DNS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23B40F-4783-47FF-AC54-6E7DA57B1DD8}"/>
              </a:ext>
            </a:extLst>
          </p:cNvPr>
          <p:cNvSpPr txBox="1"/>
          <p:nvPr/>
        </p:nvSpPr>
        <p:spPr>
          <a:xfrm>
            <a:off x="1205948" y="1166191"/>
            <a:ext cx="9156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Mail servers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sym typeface="Wingdings" panose="05000000000000000000" pitchFamily="2" charset="2"/>
                <a:hlinkClick r:id="rId2"/>
              </a:rPr>
              <a:t>nicolas@cloud.uautonoma.cl</a:t>
            </a:r>
            <a:r>
              <a:rPr lang="es-MX" dirty="0">
                <a:sym typeface="Wingdings" panose="05000000000000000000" pitchFamily="2" charset="2"/>
              </a:rPr>
              <a:t> ; </a:t>
            </a:r>
            <a:r>
              <a:rPr lang="es-MX" dirty="0">
                <a:sym typeface="Wingdings" panose="05000000000000000000" pitchFamily="2" charset="2"/>
                <a:hlinkClick r:id="rId3"/>
              </a:rPr>
              <a:t>nicolas@Gmail.com</a:t>
            </a:r>
            <a:r>
              <a:rPr lang="es-MX" dirty="0">
                <a:sym typeface="Wingdings" panose="05000000000000000000" pitchFamily="2" charset="2"/>
              </a:rPr>
              <a:t>  resuelve un DNS</a:t>
            </a:r>
          </a:p>
          <a:p>
            <a:r>
              <a:rPr lang="es-MX" dirty="0">
                <a:sym typeface="Wingdings" panose="05000000000000000000" pitchFamily="2" charset="2"/>
              </a:rPr>
              <a:t>Como preguntaron por un @algo…..la respuesta del DNS es: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El mail server que atiende a @</a:t>
            </a:r>
            <a:r>
              <a:rPr lang="es-MX" dirty="0" err="1">
                <a:sym typeface="Wingdings" panose="05000000000000000000" pitchFamily="2" charset="2"/>
              </a:rPr>
              <a:t>gamil</a:t>
            </a:r>
            <a:r>
              <a:rPr lang="es-MX" dirty="0">
                <a:sym typeface="Wingdings" panose="05000000000000000000" pitchFamily="2" charset="2"/>
              </a:rPr>
              <a:t>, @cloud.uautonoma.cl  esta en esta IP y en este nombre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5C8E68-5811-4ACA-A019-6DA2D504B798}"/>
              </a:ext>
            </a:extLst>
          </p:cNvPr>
          <p:cNvSpPr txBox="1"/>
          <p:nvPr/>
        </p:nvSpPr>
        <p:spPr>
          <a:xfrm>
            <a:off x="1272209" y="2955235"/>
            <a:ext cx="6764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u="sng" dirty="0">
                <a:highlight>
                  <a:srgbClr val="00FF00"/>
                </a:highlight>
              </a:rPr>
              <a:t>DNS Server tiene  distintos registros</a:t>
            </a:r>
          </a:p>
          <a:p>
            <a:r>
              <a:rPr lang="es-MX" dirty="0"/>
              <a:t>Registro NS </a:t>
            </a:r>
            <a:r>
              <a:rPr lang="es-MX" dirty="0">
                <a:sym typeface="Wingdings" panose="05000000000000000000" pitchFamily="2" charset="2"/>
              </a:rPr>
              <a:t> informa el Servidor DNS que administra la zona</a:t>
            </a:r>
            <a:endParaRPr lang="es-MX" dirty="0"/>
          </a:p>
          <a:p>
            <a:r>
              <a:rPr lang="es-MX" dirty="0"/>
              <a:t>Registro MX </a:t>
            </a:r>
            <a:r>
              <a:rPr lang="es-MX" dirty="0">
                <a:sym typeface="Wingdings" panose="05000000000000000000" pitchFamily="2" charset="2"/>
              </a:rPr>
              <a:t> informa el Servidor  de Mail </a:t>
            </a:r>
            <a:r>
              <a:rPr lang="es-MX" dirty="0" err="1">
                <a:sym typeface="Wingdings" panose="05000000000000000000" pitchFamily="2" charset="2"/>
              </a:rPr>
              <a:t>eXchanger</a:t>
            </a:r>
            <a:r>
              <a:rPr lang="es-MX" dirty="0">
                <a:sym typeface="Wingdings" panose="05000000000000000000" pitchFamily="2" charset="2"/>
              </a:rPr>
              <a:t> de un dominio</a:t>
            </a:r>
          </a:p>
        </p:txBody>
      </p:sp>
    </p:spTree>
    <p:extLst>
      <p:ext uri="{BB962C8B-B14F-4D97-AF65-F5344CB8AC3E}">
        <p14:creationId xmlns:p14="http://schemas.microsoft.com/office/powerpoint/2010/main" val="275933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E-Mail (</a:t>
            </a:r>
            <a:r>
              <a:rPr lang="es-MX" dirty="0" err="1"/>
              <a:t>Usuario@dominio</a:t>
            </a:r>
            <a:r>
              <a:rPr lang="es-MX" dirty="0"/>
              <a:t>): Analógico Carta Papel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E274712-16E5-4614-A3A7-E78EAAD996A8}"/>
              </a:ext>
            </a:extLst>
          </p:cNvPr>
          <p:cNvGrpSpPr/>
          <p:nvPr/>
        </p:nvGrpSpPr>
        <p:grpSpPr>
          <a:xfrm>
            <a:off x="2706107" y="3927685"/>
            <a:ext cx="1250920" cy="975618"/>
            <a:chOff x="1232452" y="3303105"/>
            <a:chExt cx="1250920" cy="97561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96F8C3E0-5D08-44D4-B240-4439AC63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4769" y="3303105"/>
              <a:ext cx="606286" cy="606286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0FF51F1-B9B2-497C-8DE7-6305DFE0A608}"/>
                </a:ext>
              </a:extLst>
            </p:cNvPr>
            <p:cNvSpPr txBox="1"/>
            <p:nvPr/>
          </p:nvSpPr>
          <p:spPr>
            <a:xfrm>
              <a:off x="1232452" y="3909391"/>
              <a:ext cx="1250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Carta Papel</a:t>
              </a:r>
            </a:p>
          </p:txBody>
        </p:sp>
      </p:grpSp>
      <p:pic>
        <p:nvPicPr>
          <p:cNvPr id="13" name="Gráfico 12">
            <a:extLst>
              <a:ext uri="{FF2B5EF4-FFF2-40B4-BE49-F238E27FC236}">
                <a16:creationId xmlns:a16="http://schemas.microsoft.com/office/drawing/2014/main" id="{161616EA-C747-4891-ABFB-24B487EF5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7089" y="4094921"/>
            <a:ext cx="1616765" cy="16167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C75329-DA59-40C1-9784-A643524A4288}"/>
              </a:ext>
            </a:extLst>
          </p:cNvPr>
          <p:cNvSpPr txBox="1"/>
          <p:nvPr/>
        </p:nvSpPr>
        <p:spPr>
          <a:xfrm>
            <a:off x="215682" y="5711687"/>
            <a:ext cx="374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highlight>
                  <a:srgbClr val="FFFF00"/>
                </a:highlight>
              </a:rPr>
              <a:t>De/Remitente: Fabian Teillier Santelices</a:t>
            </a:r>
          </a:p>
          <a:p>
            <a:r>
              <a:rPr lang="es-MX" sz="1200" dirty="0"/>
              <a:t>Planeta Tierra, América del Sur, Chile, </a:t>
            </a:r>
            <a:r>
              <a:rPr lang="es-MX" sz="1200" dirty="0">
                <a:highlight>
                  <a:srgbClr val="00FF00"/>
                </a:highlight>
              </a:rPr>
              <a:t>Talca, </a:t>
            </a:r>
            <a:r>
              <a:rPr lang="es-MX" sz="1200" dirty="0"/>
              <a:t>4 Sur, #1177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A749A49-10EB-406E-A115-741A97A02CF0}"/>
              </a:ext>
            </a:extLst>
          </p:cNvPr>
          <p:cNvGrpSpPr/>
          <p:nvPr/>
        </p:nvGrpSpPr>
        <p:grpSpPr>
          <a:xfrm>
            <a:off x="3957025" y="4916555"/>
            <a:ext cx="3490112" cy="901149"/>
            <a:chOff x="4350945" y="4903303"/>
            <a:chExt cx="3490112" cy="901149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A6CB6B2-910C-45A0-88E9-0A61A36F733B}"/>
                </a:ext>
              </a:extLst>
            </p:cNvPr>
            <p:cNvSpPr/>
            <p:nvPr/>
          </p:nvSpPr>
          <p:spPr>
            <a:xfrm>
              <a:off x="4350945" y="4903303"/>
              <a:ext cx="3490112" cy="901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A091CAA-31D4-41FE-B430-837F9E730848}"/>
                </a:ext>
              </a:extLst>
            </p:cNvPr>
            <p:cNvSpPr txBox="1"/>
            <p:nvPr/>
          </p:nvSpPr>
          <p:spPr>
            <a:xfrm>
              <a:off x="4402615" y="4998400"/>
              <a:ext cx="3438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>
                  <a:highlight>
                    <a:srgbClr val="FFFF00"/>
                  </a:highlight>
                </a:rPr>
                <a:t>Para/Destinatario: Javiera Paulina Poblete Vejar  </a:t>
              </a:r>
            </a:p>
            <a:p>
              <a:r>
                <a:rPr lang="es-MX" sz="1200" dirty="0">
                  <a:solidFill>
                    <a:schemeClr val="bg1"/>
                  </a:solidFill>
                </a:rPr>
                <a:t>Planeta Tierra, Europa, España, Madrid , Chaval, #66</a:t>
              </a:r>
            </a:p>
          </p:txBody>
        </p: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7565E07-788A-476B-8480-322C4C785519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3634710" y="4230828"/>
            <a:ext cx="2067371" cy="68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5F606C7F-4BAC-4841-86B4-4D5AE5F83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4581" y="808092"/>
            <a:ext cx="2012363" cy="201236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CFBCAA3-35DC-45EA-90C8-8444FC87BE61}"/>
              </a:ext>
            </a:extLst>
          </p:cNvPr>
          <p:cNvSpPr txBox="1"/>
          <p:nvPr/>
        </p:nvSpPr>
        <p:spPr>
          <a:xfrm>
            <a:off x="1387089" y="2835737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Correos de Chile, </a:t>
            </a:r>
            <a:r>
              <a:rPr lang="es-MX" dirty="0">
                <a:highlight>
                  <a:srgbClr val="00FF00"/>
                </a:highlight>
              </a:rPr>
              <a:t>Talca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5EAEDDA-7486-4D0D-B8D0-FD912C97F93A}"/>
              </a:ext>
            </a:extLst>
          </p:cNvPr>
          <p:cNvGrpSpPr/>
          <p:nvPr/>
        </p:nvGrpSpPr>
        <p:grpSpPr>
          <a:xfrm>
            <a:off x="3331565" y="957196"/>
            <a:ext cx="1250920" cy="975618"/>
            <a:chOff x="1232452" y="3303105"/>
            <a:chExt cx="1250920" cy="975618"/>
          </a:xfrm>
        </p:grpSpPr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0B2F84C3-5BE9-4EF6-A343-3EE6C514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4769" y="3303105"/>
              <a:ext cx="606286" cy="606286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7EBA289-C190-4DA9-BBFF-10178F8D6344}"/>
                </a:ext>
              </a:extLst>
            </p:cNvPr>
            <p:cNvSpPr txBox="1"/>
            <p:nvPr/>
          </p:nvSpPr>
          <p:spPr>
            <a:xfrm>
              <a:off x="1232452" y="3909391"/>
              <a:ext cx="1250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Carta Papel</a:t>
              </a:r>
            </a:p>
          </p:txBody>
        </p:sp>
      </p:grpSp>
      <p:pic>
        <p:nvPicPr>
          <p:cNvPr id="27" name="Gráfico 26">
            <a:extLst>
              <a:ext uri="{FF2B5EF4-FFF2-40B4-BE49-F238E27FC236}">
                <a16:creationId xmlns:a16="http://schemas.microsoft.com/office/drawing/2014/main" id="{C925C16D-9B78-4AD6-B41D-E00AE59B7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599" y="823374"/>
            <a:ext cx="2012363" cy="201236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93CAEC3-7359-42D3-9D8F-9F477ABEB990}"/>
              </a:ext>
            </a:extLst>
          </p:cNvPr>
          <p:cNvSpPr txBox="1"/>
          <p:nvPr/>
        </p:nvSpPr>
        <p:spPr>
          <a:xfrm>
            <a:off x="7200188" y="2820455"/>
            <a:ext cx="19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Correos de España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0B84ECF1-4C1B-405D-BE83-5ECEBCD3FC09}"/>
              </a:ext>
            </a:extLst>
          </p:cNvPr>
          <p:cNvSpPr/>
          <p:nvPr/>
        </p:nvSpPr>
        <p:spPr>
          <a:xfrm>
            <a:off x="4582485" y="1260339"/>
            <a:ext cx="2561513" cy="20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A0FE17A3-C3BA-4651-B315-2949D941A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3467" y="2820455"/>
            <a:ext cx="1221373" cy="1221373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8E7B52A-A752-4A27-BE59-460527BBAFC3}"/>
              </a:ext>
            </a:extLst>
          </p:cNvPr>
          <p:cNvSpPr txBox="1"/>
          <p:nvPr/>
        </p:nvSpPr>
        <p:spPr>
          <a:xfrm>
            <a:off x="8890724" y="4022264"/>
            <a:ext cx="290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Correos de España, Madrid</a:t>
            </a:r>
            <a:endParaRPr lang="es-MX" dirty="0">
              <a:highlight>
                <a:srgbClr val="00FF00"/>
              </a:highlight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B4A47F3D-669A-49C6-A59D-D05A27759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5826" y="4476334"/>
            <a:ext cx="827440" cy="827440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F97A19AD-22EC-4346-A150-AB9B5E9E47F3}"/>
              </a:ext>
            </a:extLst>
          </p:cNvPr>
          <p:cNvSpPr txBox="1"/>
          <p:nvPr/>
        </p:nvSpPr>
        <p:spPr>
          <a:xfrm>
            <a:off x="8707259" y="5258016"/>
            <a:ext cx="1484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Casilla del Destinario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F7D8749-6ACB-4645-B136-F92E5BA859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65" y="4524221"/>
            <a:ext cx="704739" cy="704739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7BFCDAD9-6EB9-4087-BF18-1B425BE1E903}"/>
              </a:ext>
            </a:extLst>
          </p:cNvPr>
          <p:cNvGrpSpPr/>
          <p:nvPr/>
        </p:nvGrpSpPr>
        <p:grpSpPr>
          <a:xfrm>
            <a:off x="8890724" y="876553"/>
            <a:ext cx="1250920" cy="975618"/>
            <a:chOff x="1232452" y="3303105"/>
            <a:chExt cx="1250920" cy="975618"/>
          </a:xfrm>
        </p:grpSpPr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0F30923C-59CE-480F-9626-370E3F805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4769" y="3303105"/>
              <a:ext cx="606286" cy="606286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7A22517-669F-4F2D-A276-3A49FCD543EB}"/>
                </a:ext>
              </a:extLst>
            </p:cNvPr>
            <p:cNvSpPr txBox="1"/>
            <p:nvPr/>
          </p:nvSpPr>
          <p:spPr>
            <a:xfrm>
              <a:off x="1232452" y="3909391"/>
              <a:ext cx="1250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Carta Papel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1EEDE7D-CEC2-4461-9E57-2459EAE0F3E7}"/>
              </a:ext>
            </a:extLst>
          </p:cNvPr>
          <p:cNvGrpSpPr/>
          <p:nvPr/>
        </p:nvGrpSpPr>
        <p:grpSpPr>
          <a:xfrm>
            <a:off x="10658543" y="2562504"/>
            <a:ext cx="1250920" cy="975618"/>
            <a:chOff x="1232452" y="3303105"/>
            <a:chExt cx="1250920" cy="975618"/>
          </a:xfrm>
        </p:grpSpPr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E647816D-A41E-4BEA-83A0-A2B3B863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4769" y="3303105"/>
              <a:ext cx="606286" cy="606286"/>
            </a:xfrm>
            <a:prstGeom prst="rect">
              <a:avLst/>
            </a:prstGeom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9E3257B7-4AE7-4A2E-8BC6-1E9DB678196D}"/>
                </a:ext>
              </a:extLst>
            </p:cNvPr>
            <p:cNvSpPr txBox="1"/>
            <p:nvPr/>
          </p:nvSpPr>
          <p:spPr>
            <a:xfrm>
              <a:off x="1232452" y="3909391"/>
              <a:ext cx="1250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Carta Papel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2A13313-CFFF-4A53-95D7-CDEC26F664F7}"/>
              </a:ext>
            </a:extLst>
          </p:cNvPr>
          <p:cNvGrpSpPr/>
          <p:nvPr/>
        </p:nvGrpSpPr>
        <p:grpSpPr>
          <a:xfrm>
            <a:off x="9340113" y="4624084"/>
            <a:ext cx="523153" cy="725437"/>
            <a:chOff x="1232452" y="3303105"/>
            <a:chExt cx="928603" cy="1235092"/>
          </a:xfrm>
        </p:grpSpPr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BA05E97C-00FA-49CE-97A0-0A65F164A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4769" y="3303105"/>
              <a:ext cx="606286" cy="606286"/>
            </a:xfrm>
            <a:prstGeom prst="rect">
              <a:avLst/>
            </a:prstGeom>
          </p:spPr>
        </p:pic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A2B24D87-0AE7-464E-A901-2D550A8BA708}"/>
                </a:ext>
              </a:extLst>
            </p:cNvPr>
            <p:cNvSpPr txBox="1"/>
            <p:nvPr/>
          </p:nvSpPr>
          <p:spPr>
            <a:xfrm>
              <a:off x="1232452" y="3909391"/>
              <a:ext cx="327900" cy="628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MX" dirty="0"/>
            </a:p>
          </p:txBody>
        </p:sp>
      </p:grpSp>
      <p:pic>
        <p:nvPicPr>
          <p:cNvPr id="48" name="Gráfico 47">
            <a:extLst>
              <a:ext uri="{FF2B5EF4-FFF2-40B4-BE49-F238E27FC236}">
                <a16:creationId xmlns:a16="http://schemas.microsoft.com/office/drawing/2014/main" id="{B97F30D7-EAF9-4A2D-804A-378172E842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3487" y="5645238"/>
            <a:ext cx="880616" cy="880616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40B84FA3-9D26-4E5B-BBCA-A08CEC29CBCB}"/>
              </a:ext>
            </a:extLst>
          </p:cNvPr>
          <p:cNvSpPr/>
          <p:nvPr/>
        </p:nvSpPr>
        <p:spPr>
          <a:xfrm>
            <a:off x="8569989" y="6515097"/>
            <a:ext cx="29017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dirty="0"/>
              <a:t>Planeta Tierra, Europa, España, Madrid , Chaval, #66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229E88A1-09F2-448C-B52F-7D8E5A361747}"/>
              </a:ext>
            </a:extLst>
          </p:cNvPr>
          <p:cNvGrpSpPr/>
          <p:nvPr/>
        </p:nvGrpSpPr>
        <p:grpSpPr>
          <a:xfrm>
            <a:off x="10336226" y="5603145"/>
            <a:ext cx="1250920" cy="975618"/>
            <a:chOff x="1232452" y="3303105"/>
            <a:chExt cx="1250920" cy="975618"/>
          </a:xfrm>
        </p:grpSpPr>
        <p:pic>
          <p:nvPicPr>
            <p:cNvPr id="51" name="Gráfico 50">
              <a:extLst>
                <a:ext uri="{FF2B5EF4-FFF2-40B4-BE49-F238E27FC236}">
                  <a16:creationId xmlns:a16="http://schemas.microsoft.com/office/drawing/2014/main" id="{BB24EB46-06C4-4D6C-B7C1-CE62E4E4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4769" y="3303105"/>
              <a:ext cx="606286" cy="606286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333AB1A6-5897-4C76-95CA-BF8BF9F76C25}"/>
                </a:ext>
              </a:extLst>
            </p:cNvPr>
            <p:cNvSpPr txBox="1"/>
            <p:nvPr/>
          </p:nvSpPr>
          <p:spPr>
            <a:xfrm>
              <a:off x="1232452" y="3909391"/>
              <a:ext cx="1250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Carta Papel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3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E-Mail (</a:t>
            </a:r>
            <a:r>
              <a:rPr lang="es-MX" dirty="0" err="1"/>
              <a:t>Usuario@dominio</a:t>
            </a:r>
            <a:r>
              <a:rPr lang="es-MX" dirty="0"/>
              <a:t>): SMTP + POP (POP o IMAP)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C75329-DA59-40C1-9784-A643524A4288}"/>
              </a:ext>
            </a:extLst>
          </p:cNvPr>
          <p:cNvSpPr txBox="1"/>
          <p:nvPr/>
        </p:nvSpPr>
        <p:spPr>
          <a:xfrm>
            <a:off x="0" y="5910845"/>
            <a:ext cx="4258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highlight>
                  <a:srgbClr val="FFFF00"/>
                </a:highlight>
              </a:rPr>
              <a:t>De/Remitente: </a:t>
            </a:r>
            <a:r>
              <a:rPr lang="es-MX" sz="1200" dirty="0">
                <a:highlight>
                  <a:srgbClr val="FFFF00"/>
                </a:highlight>
                <a:hlinkClick r:id="rId2"/>
              </a:rPr>
              <a:t>Fabian@teillier.cl</a:t>
            </a:r>
            <a:endParaRPr lang="es-MX" sz="1200" dirty="0">
              <a:highlight>
                <a:srgbClr val="FFFF00"/>
              </a:highlight>
            </a:endParaRPr>
          </a:p>
          <a:p>
            <a:r>
              <a:rPr lang="es-MX" sz="1200" dirty="0">
                <a:highlight>
                  <a:srgbClr val="FFFF00"/>
                </a:highlight>
              </a:rPr>
              <a:t>Para/Destinatario: </a:t>
            </a:r>
            <a:r>
              <a:rPr lang="es-MX" sz="1200" dirty="0">
                <a:highlight>
                  <a:srgbClr val="FFFF00"/>
                </a:highlight>
                <a:hlinkClick r:id="rId3"/>
              </a:rPr>
              <a:t>jpoblete@uautonoma.cl</a:t>
            </a:r>
            <a:r>
              <a:rPr lang="es-MX" sz="1200" dirty="0">
                <a:highlight>
                  <a:srgbClr val="FFFF00"/>
                </a:highlight>
              </a:rPr>
              <a:t> </a:t>
            </a:r>
          </a:p>
          <a:p>
            <a:r>
              <a:rPr lang="es-MX" sz="1200" dirty="0"/>
              <a:t>Usaron un Cliente de correo electrónico: Ex Outlook de Microsoft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B4A47F3D-669A-49C6-A59D-D05A27759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522" y="1908467"/>
            <a:ext cx="553998" cy="553998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B97F30D7-EAF9-4A2D-804A-378172E84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353" y="4422835"/>
            <a:ext cx="880616" cy="880616"/>
          </a:xfrm>
          <a:prstGeom prst="rect">
            <a:avLst/>
          </a:prstGeom>
        </p:spPr>
      </p:pic>
      <p:grpSp>
        <p:nvGrpSpPr>
          <p:cNvPr id="47" name="Grupo 46">
            <a:extLst>
              <a:ext uri="{FF2B5EF4-FFF2-40B4-BE49-F238E27FC236}">
                <a16:creationId xmlns:a16="http://schemas.microsoft.com/office/drawing/2014/main" id="{21E49EB4-D6C9-4C03-B03A-F13D5E9A0080}"/>
              </a:ext>
            </a:extLst>
          </p:cNvPr>
          <p:cNvGrpSpPr/>
          <p:nvPr/>
        </p:nvGrpSpPr>
        <p:grpSpPr>
          <a:xfrm>
            <a:off x="4144401" y="2281097"/>
            <a:ext cx="2254490" cy="1647174"/>
            <a:chOff x="979040" y="1791360"/>
            <a:chExt cx="3086470" cy="2055675"/>
          </a:xfrm>
        </p:grpSpPr>
        <p:pic>
          <p:nvPicPr>
            <p:cNvPr id="53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511FFFED-7931-4B13-B59A-5352C31928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65" b="16132"/>
            <a:stretch/>
          </p:blipFill>
          <p:spPr bwMode="auto">
            <a:xfrm>
              <a:off x="979040" y="1791360"/>
              <a:ext cx="3086470" cy="205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82B5DDFF-DF28-44CC-8C62-E3106D85667F}"/>
                </a:ext>
              </a:extLst>
            </p:cNvPr>
            <p:cNvSpPr txBox="1"/>
            <p:nvPr/>
          </p:nvSpPr>
          <p:spPr>
            <a:xfrm>
              <a:off x="1703034" y="2754613"/>
              <a:ext cx="1525661" cy="460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dirty="0"/>
                <a:t>INTERNET</a:t>
              </a: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21B3BEAF-780B-4A2A-900B-5E46D34600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5816" y="4723470"/>
            <a:ext cx="1343179" cy="134317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695AF2F-0F26-4866-AE18-FB1097E2C5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95602" y="4975151"/>
            <a:ext cx="533071" cy="53307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340D81B4-0005-46FE-8BFE-C19F1459535E}"/>
              </a:ext>
            </a:extLst>
          </p:cNvPr>
          <p:cNvGrpSpPr/>
          <p:nvPr/>
        </p:nvGrpSpPr>
        <p:grpSpPr>
          <a:xfrm>
            <a:off x="3520604" y="1809705"/>
            <a:ext cx="1108277" cy="1219836"/>
            <a:chOff x="1126010" y="1219199"/>
            <a:chExt cx="1108277" cy="1219836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958A18AE-E488-4AD1-9656-254A37CF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24742" y="1219199"/>
              <a:ext cx="909545" cy="909545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7E7B828-500E-40CF-9F5B-6D803F57D5D6}"/>
                </a:ext>
              </a:extLst>
            </p:cNvPr>
            <p:cNvSpPr txBox="1"/>
            <p:nvPr/>
          </p:nvSpPr>
          <p:spPr>
            <a:xfrm>
              <a:off x="1126010" y="2162036"/>
              <a:ext cx="1026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MTA.teillier.cl</a:t>
              </a:r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882CFE5A-4429-4121-84D4-D5CAB98398EA}"/>
              </a:ext>
            </a:extLst>
          </p:cNvPr>
          <p:cNvCxnSpPr>
            <a:stCxn id="7" idx="0"/>
            <a:endCxn id="18" idx="1"/>
          </p:cNvCxnSpPr>
          <p:nvPr/>
        </p:nvCxnSpPr>
        <p:spPr>
          <a:xfrm rot="5400000" flipH="1" flipV="1">
            <a:off x="1585401" y="2841216"/>
            <a:ext cx="2710673" cy="1557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ACAAB896-28E0-47BC-846C-5FDC06BBC825}"/>
              </a:ext>
            </a:extLst>
          </p:cNvPr>
          <p:cNvGrpSpPr/>
          <p:nvPr/>
        </p:nvGrpSpPr>
        <p:grpSpPr>
          <a:xfrm>
            <a:off x="6190438" y="1712379"/>
            <a:ext cx="1372683" cy="1219836"/>
            <a:chOff x="1126010" y="1219199"/>
            <a:chExt cx="1372683" cy="1219836"/>
          </a:xfrm>
        </p:grpSpPr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EEF35C53-5D77-4572-B828-CE33FF6E6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24742" y="1219199"/>
              <a:ext cx="909545" cy="909545"/>
            </a:xfrm>
            <a:prstGeom prst="rect">
              <a:avLst/>
            </a:prstGeom>
          </p:spPr>
        </p:pic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3D87E01-1B91-4C2D-8991-CDCC40C4D534}"/>
                </a:ext>
              </a:extLst>
            </p:cNvPr>
            <p:cNvSpPr txBox="1"/>
            <p:nvPr/>
          </p:nvSpPr>
          <p:spPr>
            <a:xfrm>
              <a:off x="1126010" y="2162036"/>
              <a:ext cx="1372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MTA.uautonoma.cl</a:t>
              </a:r>
            </a:p>
          </p:txBody>
        </p:sp>
      </p:grpSp>
      <p:pic>
        <p:nvPicPr>
          <p:cNvPr id="58" name="Gráfico 57">
            <a:extLst>
              <a:ext uri="{FF2B5EF4-FFF2-40B4-BE49-F238E27FC236}">
                <a16:creationId xmlns:a16="http://schemas.microsoft.com/office/drawing/2014/main" id="{3BEF00F5-5AC9-4EC8-8414-697448E422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9335" y="1276634"/>
            <a:ext cx="533071" cy="533071"/>
          </a:xfrm>
          <a:prstGeom prst="rect">
            <a:avLst/>
          </a:prstGeom>
        </p:spPr>
      </p:pic>
      <p:pic>
        <p:nvPicPr>
          <p:cNvPr id="59" name="Gráfico 58">
            <a:extLst>
              <a:ext uri="{FF2B5EF4-FFF2-40B4-BE49-F238E27FC236}">
                <a16:creationId xmlns:a16="http://schemas.microsoft.com/office/drawing/2014/main" id="{9867C472-7763-44AD-B119-EAD413C67C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8671" y="1162662"/>
            <a:ext cx="533071" cy="533071"/>
          </a:xfrm>
          <a:prstGeom prst="rect">
            <a:avLst/>
          </a:prstGeom>
        </p:spPr>
      </p:pic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F45AC37-D392-4E4A-9234-4784A0BD998E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4252406" y="1429198"/>
            <a:ext cx="2116265" cy="11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2E2A02C-09AC-4EF0-AD32-DB1B262BB239}"/>
              </a:ext>
            </a:extLst>
          </p:cNvPr>
          <p:cNvSpPr txBox="1"/>
          <p:nvPr/>
        </p:nvSpPr>
        <p:spPr>
          <a:xfrm>
            <a:off x="7730368" y="3318705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jpoblete@uautonoma.cl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C12D7AE-4E40-4084-BC5A-48079BD2CC41}"/>
              </a:ext>
            </a:extLst>
          </p:cNvPr>
          <p:cNvSpPr txBox="1"/>
          <p:nvPr/>
        </p:nvSpPr>
        <p:spPr>
          <a:xfrm>
            <a:off x="7730368" y="2118902"/>
            <a:ext cx="2038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nmunoz@uauotonoma.cl</a:t>
            </a:r>
          </a:p>
        </p:txBody>
      </p:sp>
      <p:pic>
        <p:nvPicPr>
          <p:cNvPr id="63" name="Gráfico 62">
            <a:extLst>
              <a:ext uri="{FF2B5EF4-FFF2-40B4-BE49-F238E27FC236}">
                <a16:creationId xmlns:a16="http://schemas.microsoft.com/office/drawing/2014/main" id="{0F1F32C9-801B-48B0-8A4A-3D135AF4A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522" y="2511329"/>
            <a:ext cx="553998" cy="553998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3FA5A00F-393A-4BBC-9F82-19F30080E5AE}"/>
              </a:ext>
            </a:extLst>
          </p:cNvPr>
          <p:cNvSpPr txBox="1"/>
          <p:nvPr/>
        </p:nvSpPr>
        <p:spPr>
          <a:xfrm>
            <a:off x="7730368" y="2721764"/>
            <a:ext cx="1893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erojas@uauotonoma.cl</a:t>
            </a:r>
          </a:p>
        </p:txBody>
      </p:sp>
      <p:pic>
        <p:nvPicPr>
          <p:cNvPr id="65" name="Gráfico 64">
            <a:extLst>
              <a:ext uri="{FF2B5EF4-FFF2-40B4-BE49-F238E27FC236}">
                <a16:creationId xmlns:a16="http://schemas.microsoft.com/office/drawing/2014/main" id="{71E8FF4F-4A85-46D1-A1BD-BA348A266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1833" y="3065327"/>
            <a:ext cx="760664" cy="760664"/>
          </a:xfrm>
          <a:prstGeom prst="rect">
            <a:avLst/>
          </a:prstGeom>
        </p:spPr>
      </p:pic>
      <p:pic>
        <p:nvPicPr>
          <p:cNvPr id="66" name="Gráfico 65">
            <a:extLst>
              <a:ext uri="{FF2B5EF4-FFF2-40B4-BE49-F238E27FC236}">
                <a16:creationId xmlns:a16="http://schemas.microsoft.com/office/drawing/2014/main" id="{1D95F6DA-DCEE-4826-A4C0-9AEC780368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57984" y="2932215"/>
            <a:ext cx="533071" cy="533071"/>
          </a:xfrm>
          <a:prstGeom prst="rect">
            <a:avLst/>
          </a:prstGeom>
        </p:spPr>
      </p:pic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32B02F5-192C-44C4-A9FE-AA446FC9FDCD}"/>
              </a:ext>
            </a:extLst>
          </p:cNvPr>
          <p:cNvCxnSpPr>
            <a:stCxn id="59" idx="3"/>
          </p:cNvCxnSpPr>
          <p:nvPr/>
        </p:nvCxnSpPr>
        <p:spPr>
          <a:xfrm flipV="1">
            <a:off x="6901742" y="1429197"/>
            <a:ext cx="3951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1A37EF0-062F-4D30-AC47-F49A6A52B37F}"/>
              </a:ext>
            </a:extLst>
          </p:cNvPr>
          <p:cNvCxnSpPr>
            <a:endCxn id="66" idx="0"/>
          </p:cNvCxnSpPr>
          <p:nvPr/>
        </p:nvCxnSpPr>
        <p:spPr>
          <a:xfrm>
            <a:off x="10853530" y="1442399"/>
            <a:ext cx="170990" cy="14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áfico 70">
            <a:extLst>
              <a:ext uri="{FF2B5EF4-FFF2-40B4-BE49-F238E27FC236}">
                <a16:creationId xmlns:a16="http://schemas.microsoft.com/office/drawing/2014/main" id="{EDF3AC9B-B495-410E-A57D-DC1766FF1C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9593" y="4757213"/>
            <a:ext cx="1343179" cy="134317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0D6D513-C2D9-40E6-AC0D-113A8953948C}"/>
              </a:ext>
            </a:extLst>
          </p:cNvPr>
          <p:cNvSpPr txBox="1"/>
          <p:nvPr/>
        </p:nvSpPr>
        <p:spPr>
          <a:xfrm>
            <a:off x="7298715" y="6003177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highlight>
                  <a:srgbClr val="FFFF00"/>
                </a:highlight>
              </a:rPr>
              <a:t>PC donde lee e-mail Javiera Poblete</a:t>
            </a:r>
          </a:p>
          <a:p>
            <a:r>
              <a:rPr lang="es-MX" sz="1200" dirty="0"/>
              <a:t>Usaron un Cliente de correo electrónico: Ex Outlook de Microsoft</a:t>
            </a:r>
          </a:p>
        </p:txBody>
      </p:sp>
      <p:pic>
        <p:nvPicPr>
          <p:cNvPr id="73" name="Gráfico 72">
            <a:extLst>
              <a:ext uri="{FF2B5EF4-FFF2-40B4-BE49-F238E27FC236}">
                <a16:creationId xmlns:a16="http://schemas.microsoft.com/office/drawing/2014/main" id="{A374D6FF-6DCF-4DE9-9660-9729C92B79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1100" y="5034361"/>
            <a:ext cx="533071" cy="533071"/>
          </a:xfrm>
          <a:prstGeom prst="rect">
            <a:avLst/>
          </a:prstGeom>
        </p:spPr>
      </p:pic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7B439D15-425E-4033-853C-AB1CC4EA8EDA}"/>
              </a:ext>
            </a:extLst>
          </p:cNvPr>
          <p:cNvCxnSpPr>
            <a:stCxn id="71" idx="3"/>
            <a:endCxn id="48" idx="2"/>
          </p:cNvCxnSpPr>
          <p:nvPr/>
        </p:nvCxnSpPr>
        <p:spPr>
          <a:xfrm flipV="1">
            <a:off x="9482772" y="5303451"/>
            <a:ext cx="962889" cy="12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1C5B0343-3F32-4F2C-A987-9E281AD8D91A}"/>
              </a:ext>
            </a:extLst>
          </p:cNvPr>
          <p:cNvCxnSpPr>
            <a:cxnSpLocks/>
            <a:stCxn id="48" idx="3"/>
            <a:endCxn id="65" idx="3"/>
          </p:cNvCxnSpPr>
          <p:nvPr/>
        </p:nvCxnSpPr>
        <p:spPr>
          <a:xfrm flipV="1">
            <a:off x="10885969" y="3445659"/>
            <a:ext cx="66528" cy="141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47DD0067-E68B-49E2-B1B6-737133F0F907}"/>
              </a:ext>
            </a:extLst>
          </p:cNvPr>
          <p:cNvCxnSpPr>
            <a:stCxn id="65" idx="2"/>
            <a:endCxn id="71" idx="3"/>
          </p:cNvCxnSpPr>
          <p:nvPr/>
        </p:nvCxnSpPr>
        <p:spPr>
          <a:xfrm flipH="1">
            <a:off x="9482772" y="3825991"/>
            <a:ext cx="1089393" cy="160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6F4F48A-5D6F-4DD6-ABE3-0DB5224EEF94}"/>
              </a:ext>
            </a:extLst>
          </p:cNvPr>
          <p:cNvSpPr txBox="1"/>
          <p:nvPr/>
        </p:nvSpPr>
        <p:spPr>
          <a:xfrm>
            <a:off x="210076" y="829032"/>
            <a:ext cx="225600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u="sng" dirty="0"/>
              <a:t>Puertos TCP </a:t>
            </a:r>
            <a:r>
              <a:rPr lang="es-MX" b="1" u="sng" dirty="0" err="1"/>
              <a:t>Tx</a:t>
            </a:r>
            <a:r>
              <a:rPr lang="es-MX" b="1" u="sng" dirty="0"/>
              <a:t> E-Mail</a:t>
            </a:r>
          </a:p>
          <a:p>
            <a:r>
              <a:rPr lang="es-MX" dirty="0"/>
              <a:t>SMTP: TCP25</a:t>
            </a:r>
          </a:p>
          <a:p>
            <a:r>
              <a:rPr lang="es-MX" dirty="0"/>
              <a:t>SMTP TLS: TCP587</a:t>
            </a:r>
          </a:p>
          <a:p>
            <a:r>
              <a:rPr lang="es-MX" dirty="0"/>
              <a:t>SMTP SSL: TCP465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67632528-2E53-48AE-96FF-F8B0D01FACF4}"/>
              </a:ext>
            </a:extLst>
          </p:cNvPr>
          <p:cNvCxnSpPr>
            <a:stCxn id="81" idx="3"/>
            <a:endCxn id="18" idx="1"/>
          </p:cNvCxnSpPr>
          <p:nvPr/>
        </p:nvCxnSpPr>
        <p:spPr>
          <a:xfrm>
            <a:off x="2466078" y="1429197"/>
            <a:ext cx="1253258" cy="8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795040F1-B376-46BD-AEEC-CBCE9564A4C1}"/>
              </a:ext>
            </a:extLst>
          </p:cNvPr>
          <p:cNvCxnSpPr>
            <a:stCxn id="81" idx="3"/>
            <a:endCxn id="56" idx="1"/>
          </p:cNvCxnSpPr>
          <p:nvPr/>
        </p:nvCxnSpPr>
        <p:spPr>
          <a:xfrm>
            <a:off x="2466078" y="1429197"/>
            <a:ext cx="3923092" cy="73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A7154052-8DA4-433D-A416-E18EB353E394}"/>
              </a:ext>
            </a:extLst>
          </p:cNvPr>
          <p:cNvSpPr txBox="1"/>
          <p:nvPr/>
        </p:nvSpPr>
        <p:spPr>
          <a:xfrm>
            <a:off x="5439228" y="4198945"/>
            <a:ext cx="259526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u="sng" dirty="0"/>
              <a:t>Puertos TCP </a:t>
            </a:r>
            <a:r>
              <a:rPr lang="es-MX" b="1" u="sng" dirty="0" err="1"/>
              <a:t>Rx</a:t>
            </a:r>
            <a:r>
              <a:rPr lang="es-MX" b="1" u="sng" dirty="0"/>
              <a:t> E-Mail</a:t>
            </a:r>
          </a:p>
          <a:p>
            <a:r>
              <a:rPr lang="es-MX" dirty="0" err="1"/>
              <a:t>Webmail</a:t>
            </a:r>
            <a:r>
              <a:rPr lang="es-MX" dirty="0"/>
              <a:t>: TCP80- TCP 443</a:t>
            </a:r>
          </a:p>
          <a:p>
            <a:r>
              <a:rPr lang="es-MX" dirty="0"/>
              <a:t>POP3: TCP110</a:t>
            </a:r>
          </a:p>
          <a:p>
            <a:r>
              <a:rPr lang="es-MX" dirty="0"/>
              <a:t>POP3S: TCP995</a:t>
            </a:r>
          </a:p>
          <a:p>
            <a:r>
              <a:rPr lang="es-MX" dirty="0"/>
              <a:t>IMAP: TCP993 (Con SSL)</a:t>
            </a:r>
          </a:p>
          <a:p>
            <a:r>
              <a:rPr lang="es-MX" dirty="0"/>
              <a:t>IMAP: TCP143 (Sin SSL)</a:t>
            </a:r>
          </a:p>
        </p:txBody>
      </p:sp>
      <p:pic>
        <p:nvPicPr>
          <p:cNvPr id="90" name="Gráfico 89">
            <a:extLst>
              <a:ext uri="{FF2B5EF4-FFF2-40B4-BE49-F238E27FC236}">
                <a16:creationId xmlns:a16="http://schemas.microsoft.com/office/drawing/2014/main" id="{364F49A1-B224-422F-BF3B-84C196FE25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68610" y="4958587"/>
            <a:ext cx="594806" cy="594806"/>
          </a:xfrm>
          <a:prstGeom prst="rect">
            <a:avLst/>
          </a:prstGeom>
        </p:spPr>
      </p:pic>
      <p:pic>
        <p:nvPicPr>
          <p:cNvPr id="92" name="Gráfico 91">
            <a:extLst>
              <a:ext uri="{FF2B5EF4-FFF2-40B4-BE49-F238E27FC236}">
                <a16:creationId xmlns:a16="http://schemas.microsoft.com/office/drawing/2014/main" id="{ED4C4DCF-9B6A-438E-9855-988A56F381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01343" y="4961528"/>
            <a:ext cx="546694" cy="546694"/>
          </a:xfrm>
          <a:prstGeom prst="rect">
            <a:avLst/>
          </a:prstGeom>
        </p:spPr>
      </p:pic>
      <p:pic>
        <p:nvPicPr>
          <p:cNvPr id="93" name="Gráfico 92">
            <a:extLst>
              <a:ext uri="{FF2B5EF4-FFF2-40B4-BE49-F238E27FC236}">
                <a16:creationId xmlns:a16="http://schemas.microsoft.com/office/drawing/2014/main" id="{58E88214-7337-4CD2-AC59-245BE6B73D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2375" y="859808"/>
            <a:ext cx="594806" cy="594806"/>
          </a:xfrm>
          <a:prstGeom prst="rect">
            <a:avLst/>
          </a:prstGeom>
        </p:spPr>
      </p:pic>
      <p:pic>
        <p:nvPicPr>
          <p:cNvPr id="94" name="Gráfico 93">
            <a:extLst>
              <a:ext uri="{FF2B5EF4-FFF2-40B4-BE49-F238E27FC236}">
                <a16:creationId xmlns:a16="http://schemas.microsoft.com/office/drawing/2014/main" id="{0D33D9C1-D2AA-45E8-A89E-F18FD6BC13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65108" y="862749"/>
            <a:ext cx="546694" cy="546694"/>
          </a:xfrm>
          <a:prstGeom prst="rect">
            <a:avLst/>
          </a:prstGeom>
        </p:spPr>
      </p:pic>
      <p:pic>
        <p:nvPicPr>
          <p:cNvPr id="97" name="Gráfico 96">
            <a:extLst>
              <a:ext uri="{FF2B5EF4-FFF2-40B4-BE49-F238E27FC236}">
                <a16:creationId xmlns:a16="http://schemas.microsoft.com/office/drawing/2014/main" id="{66F26656-7C9B-402A-87EF-E96AFDD72E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8242" y="4278436"/>
            <a:ext cx="594806" cy="594806"/>
          </a:xfrm>
          <a:prstGeom prst="rect">
            <a:avLst/>
          </a:prstGeom>
        </p:spPr>
      </p:pic>
      <p:pic>
        <p:nvPicPr>
          <p:cNvPr id="98" name="Gráfico 97">
            <a:extLst>
              <a:ext uri="{FF2B5EF4-FFF2-40B4-BE49-F238E27FC236}">
                <a16:creationId xmlns:a16="http://schemas.microsoft.com/office/drawing/2014/main" id="{70111760-FB9C-47F7-888E-59CEB5EB55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30975" y="4281377"/>
            <a:ext cx="546694" cy="5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E-Mail (</a:t>
            </a:r>
            <a:r>
              <a:rPr lang="es-MX" dirty="0" err="1"/>
              <a:t>Usuario@dominio</a:t>
            </a:r>
            <a:r>
              <a:rPr lang="es-MX" dirty="0"/>
              <a:t>): SMTP + POP (</a:t>
            </a:r>
            <a:r>
              <a:rPr lang="es-MX" dirty="0" err="1"/>
              <a:t>Webmail</a:t>
            </a:r>
            <a:r>
              <a:rPr lang="es-MX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C75329-DA59-40C1-9784-A643524A4288}"/>
              </a:ext>
            </a:extLst>
          </p:cNvPr>
          <p:cNvSpPr txBox="1"/>
          <p:nvPr/>
        </p:nvSpPr>
        <p:spPr>
          <a:xfrm>
            <a:off x="0" y="5910845"/>
            <a:ext cx="4258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highlight>
                  <a:srgbClr val="FFFF00"/>
                </a:highlight>
              </a:rPr>
              <a:t>De/Remitente: </a:t>
            </a:r>
            <a:r>
              <a:rPr lang="es-MX" sz="1200" dirty="0">
                <a:highlight>
                  <a:srgbClr val="FFFF00"/>
                </a:highlight>
                <a:hlinkClick r:id="rId2"/>
              </a:rPr>
              <a:t>Fabian@teillier.cl</a:t>
            </a:r>
            <a:endParaRPr lang="es-MX" sz="1200" dirty="0">
              <a:highlight>
                <a:srgbClr val="FFFF00"/>
              </a:highlight>
            </a:endParaRPr>
          </a:p>
          <a:p>
            <a:r>
              <a:rPr lang="es-MX" sz="1200" dirty="0">
                <a:highlight>
                  <a:srgbClr val="FFFF00"/>
                </a:highlight>
              </a:rPr>
              <a:t>Para/Destinatario: </a:t>
            </a:r>
            <a:r>
              <a:rPr lang="es-MX" sz="1200" dirty="0">
                <a:highlight>
                  <a:srgbClr val="FFFF00"/>
                </a:highlight>
                <a:hlinkClick r:id="rId3"/>
              </a:rPr>
              <a:t>jpoblete@uautonoma.cl</a:t>
            </a:r>
            <a:r>
              <a:rPr lang="es-MX" sz="1200" dirty="0">
                <a:highlight>
                  <a:srgbClr val="FFFF00"/>
                </a:highlight>
              </a:rPr>
              <a:t> </a:t>
            </a:r>
          </a:p>
          <a:p>
            <a:r>
              <a:rPr lang="es-MX" sz="1200" dirty="0"/>
              <a:t>Usaron un Cliente de correo electrónico: Ex Outlook de Microsoft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B4A47F3D-669A-49C6-A59D-D05A27759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522" y="1908467"/>
            <a:ext cx="553998" cy="553998"/>
          </a:xfrm>
          <a:prstGeom prst="rect">
            <a:avLst/>
          </a:prstGeom>
        </p:spPr>
      </p:pic>
      <p:grpSp>
        <p:nvGrpSpPr>
          <p:cNvPr id="47" name="Grupo 46">
            <a:extLst>
              <a:ext uri="{FF2B5EF4-FFF2-40B4-BE49-F238E27FC236}">
                <a16:creationId xmlns:a16="http://schemas.microsoft.com/office/drawing/2014/main" id="{21E49EB4-D6C9-4C03-B03A-F13D5E9A0080}"/>
              </a:ext>
            </a:extLst>
          </p:cNvPr>
          <p:cNvGrpSpPr/>
          <p:nvPr/>
        </p:nvGrpSpPr>
        <p:grpSpPr>
          <a:xfrm>
            <a:off x="4144401" y="2281097"/>
            <a:ext cx="2254490" cy="1647174"/>
            <a:chOff x="979040" y="1791360"/>
            <a:chExt cx="3086470" cy="2055675"/>
          </a:xfrm>
        </p:grpSpPr>
        <p:pic>
          <p:nvPicPr>
            <p:cNvPr id="53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511FFFED-7931-4B13-B59A-5352C31928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65" b="16132"/>
            <a:stretch/>
          </p:blipFill>
          <p:spPr bwMode="auto">
            <a:xfrm>
              <a:off x="979040" y="1791360"/>
              <a:ext cx="3086470" cy="205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82B5DDFF-DF28-44CC-8C62-E3106D85667F}"/>
                </a:ext>
              </a:extLst>
            </p:cNvPr>
            <p:cNvSpPr txBox="1"/>
            <p:nvPr/>
          </p:nvSpPr>
          <p:spPr>
            <a:xfrm>
              <a:off x="1703034" y="2754613"/>
              <a:ext cx="1525661" cy="460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dirty="0"/>
                <a:t>INTERNET</a:t>
              </a: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21B3BEAF-780B-4A2A-900B-5E46D3460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5816" y="4723470"/>
            <a:ext cx="1343179" cy="134317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695AF2F-0F26-4866-AE18-FB1097E2C5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95602" y="4975151"/>
            <a:ext cx="533071" cy="53307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340D81B4-0005-46FE-8BFE-C19F1459535E}"/>
              </a:ext>
            </a:extLst>
          </p:cNvPr>
          <p:cNvGrpSpPr/>
          <p:nvPr/>
        </p:nvGrpSpPr>
        <p:grpSpPr>
          <a:xfrm>
            <a:off x="3520604" y="1809705"/>
            <a:ext cx="1108277" cy="1219836"/>
            <a:chOff x="1126010" y="1219199"/>
            <a:chExt cx="1108277" cy="1219836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958A18AE-E488-4AD1-9656-254A37CF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24742" y="1219199"/>
              <a:ext cx="909545" cy="909545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7E7B828-500E-40CF-9F5B-6D803F57D5D6}"/>
                </a:ext>
              </a:extLst>
            </p:cNvPr>
            <p:cNvSpPr txBox="1"/>
            <p:nvPr/>
          </p:nvSpPr>
          <p:spPr>
            <a:xfrm>
              <a:off x="1126010" y="2162036"/>
              <a:ext cx="1026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MTA.teillier.cl</a:t>
              </a:r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882CFE5A-4429-4121-84D4-D5CAB98398EA}"/>
              </a:ext>
            </a:extLst>
          </p:cNvPr>
          <p:cNvCxnSpPr>
            <a:stCxn id="7" idx="0"/>
            <a:endCxn id="18" idx="1"/>
          </p:cNvCxnSpPr>
          <p:nvPr/>
        </p:nvCxnSpPr>
        <p:spPr>
          <a:xfrm rot="5400000" flipH="1" flipV="1">
            <a:off x="1585401" y="2841216"/>
            <a:ext cx="2710673" cy="1557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ACAAB896-28E0-47BC-846C-5FDC06BBC825}"/>
              </a:ext>
            </a:extLst>
          </p:cNvPr>
          <p:cNvGrpSpPr/>
          <p:nvPr/>
        </p:nvGrpSpPr>
        <p:grpSpPr>
          <a:xfrm>
            <a:off x="6190438" y="1712379"/>
            <a:ext cx="1372683" cy="1219836"/>
            <a:chOff x="1126010" y="1219199"/>
            <a:chExt cx="1372683" cy="1219836"/>
          </a:xfrm>
        </p:grpSpPr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EEF35C53-5D77-4572-B828-CE33FF6E6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24742" y="1219199"/>
              <a:ext cx="909545" cy="909545"/>
            </a:xfrm>
            <a:prstGeom prst="rect">
              <a:avLst/>
            </a:prstGeom>
          </p:spPr>
        </p:pic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3D87E01-1B91-4C2D-8991-CDCC40C4D534}"/>
                </a:ext>
              </a:extLst>
            </p:cNvPr>
            <p:cNvSpPr txBox="1"/>
            <p:nvPr/>
          </p:nvSpPr>
          <p:spPr>
            <a:xfrm>
              <a:off x="1126010" y="2162036"/>
              <a:ext cx="1372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MTA.uautonoma.cl</a:t>
              </a:r>
            </a:p>
          </p:txBody>
        </p:sp>
      </p:grpSp>
      <p:pic>
        <p:nvPicPr>
          <p:cNvPr id="58" name="Gráfico 57">
            <a:extLst>
              <a:ext uri="{FF2B5EF4-FFF2-40B4-BE49-F238E27FC236}">
                <a16:creationId xmlns:a16="http://schemas.microsoft.com/office/drawing/2014/main" id="{3BEF00F5-5AC9-4EC8-8414-697448E422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9335" y="1276634"/>
            <a:ext cx="533071" cy="533071"/>
          </a:xfrm>
          <a:prstGeom prst="rect">
            <a:avLst/>
          </a:prstGeom>
        </p:spPr>
      </p:pic>
      <p:pic>
        <p:nvPicPr>
          <p:cNvPr id="59" name="Gráfico 58">
            <a:extLst>
              <a:ext uri="{FF2B5EF4-FFF2-40B4-BE49-F238E27FC236}">
                <a16:creationId xmlns:a16="http://schemas.microsoft.com/office/drawing/2014/main" id="{9867C472-7763-44AD-B119-EAD413C67C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8671" y="1162662"/>
            <a:ext cx="533071" cy="533071"/>
          </a:xfrm>
          <a:prstGeom prst="rect">
            <a:avLst/>
          </a:prstGeom>
        </p:spPr>
      </p:pic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F45AC37-D392-4E4A-9234-4784A0BD998E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4252406" y="1429198"/>
            <a:ext cx="2116265" cy="11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2E2A02C-09AC-4EF0-AD32-DB1B262BB239}"/>
              </a:ext>
            </a:extLst>
          </p:cNvPr>
          <p:cNvSpPr txBox="1"/>
          <p:nvPr/>
        </p:nvSpPr>
        <p:spPr>
          <a:xfrm>
            <a:off x="7730368" y="3318705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jpoblete@uautonoma.cl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C12D7AE-4E40-4084-BC5A-48079BD2CC41}"/>
              </a:ext>
            </a:extLst>
          </p:cNvPr>
          <p:cNvSpPr txBox="1"/>
          <p:nvPr/>
        </p:nvSpPr>
        <p:spPr>
          <a:xfrm>
            <a:off x="7730368" y="2118902"/>
            <a:ext cx="2038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nmunoz@uauotonoma.cl</a:t>
            </a:r>
          </a:p>
        </p:txBody>
      </p:sp>
      <p:pic>
        <p:nvPicPr>
          <p:cNvPr id="63" name="Gráfico 62">
            <a:extLst>
              <a:ext uri="{FF2B5EF4-FFF2-40B4-BE49-F238E27FC236}">
                <a16:creationId xmlns:a16="http://schemas.microsoft.com/office/drawing/2014/main" id="{0F1F32C9-801B-48B0-8A4A-3D135AF4A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522" y="2511329"/>
            <a:ext cx="553998" cy="553998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3FA5A00F-393A-4BBC-9F82-19F30080E5AE}"/>
              </a:ext>
            </a:extLst>
          </p:cNvPr>
          <p:cNvSpPr txBox="1"/>
          <p:nvPr/>
        </p:nvSpPr>
        <p:spPr>
          <a:xfrm>
            <a:off x="7730368" y="2721764"/>
            <a:ext cx="1893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erojas@uauotonoma.cl</a:t>
            </a:r>
          </a:p>
        </p:txBody>
      </p:sp>
      <p:pic>
        <p:nvPicPr>
          <p:cNvPr id="65" name="Gráfico 64">
            <a:extLst>
              <a:ext uri="{FF2B5EF4-FFF2-40B4-BE49-F238E27FC236}">
                <a16:creationId xmlns:a16="http://schemas.microsoft.com/office/drawing/2014/main" id="{71E8FF4F-4A85-46D1-A1BD-BA348A266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1833" y="3065327"/>
            <a:ext cx="760664" cy="760664"/>
          </a:xfrm>
          <a:prstGeom prst="rect">
            <a:avLst/>
          </a:prstGeom>
        </p:spPr>
      </p:pic>
      <p:pic>
        <p:nvPicPr>
          <p:cNvPr id="66" name="Gráfico 65">
            <a:extLst>
              <a:ext uri="{FF2B5EF4-FFF2-40B4-BE49-F238E27FC236}">
                <a16:creationId xmlns:a16="http://schemas.microsoft.com/office/drawing/2014/main" id="{1D95F6DA-DCEE-4826-A4C0-9AEC780368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7984" y="2932215"/>
            <a:ext cx="533071" cy="533071"/>
          </a:xfrm>
          <a:prstGeom prst="rect">
            <a:avLst/>
          </a:prstGeom>
        </p:spPr>
      </p:pic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32B02F5-192C-44C4-A9FE-AA446FC9FDCD}"/>
              </a:ext>
            </a:extLst>
          </p:cNvPr>
          <p:cNvCxnSpPr>
            <a:stCxn id="59" idx="3"/>
          </p:cNvCxnSpPr>
          <p:nvPr/>
        </p:nvCxnSpPr>
        <p:spPr>
          <a:xfrm flipV="1">
            <a:off x="6901742" y="1429197"/>
            <a:ext cx="3951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1A37EF0-062F-4D30-AC47-F49A6A52B37F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0853530" y="1442399"/>
            <a:ext cx="170990" cy="14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áfico 70">
            <a:extLst>
              <a:ext uri="{FF2B5EF4-FFF2-40B4-BE49-F238E27FC236}">
                <a16:creationId xmlns:a16="http://schemas.microsoft.com/office/drawing/2014/main" id="{EDF3AC9B-B495-410E-A57D-DC1766FF1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9593" y="4757213"/>
            <a:ext cx="1343179" cy="134317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0D6D513-C2D9-40E6-AC0D-113A8953948C}"/>
              </a:ext>
            </a:extLst>
          </p:cNvPr>
          <p:cNvSpPr txBox="1"/>
          <p:nvPr/>
        </p:nvSpPr>
        <p:spPr>
          <a:xfrm>
            <a:off x="7298715" y="6003177"/>
            <a:ext cx="326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highlight>
                  <a:srgbClr val="FFFF00"/>
                </a:highlight>
              </a:rPr>
              <a:t>PC donde lee e-mail Javiera Poblete</a:t>
            </a:r>
          </a:p>
          <a:p>
            <a:r>
              <a:rPr lang="es-MX" sz="1200" dirty="0"/>
              <a:t>Usaron un Browser: Chrome/Edge/Mozilla/Opera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A79170-E269-45F5-BD82-45BC74EE0088}"/>
              </a:ext>
            </a:extLst>
          </p:cNvPr>
          <p:cNvSpPr txBox="1"/>
          <p:nvPr/>
        </p:nvSpPr>
        <p:spPr>
          <a:xfrm>
            <a:off x="8470287" y="5099257"/>
            <a:ext cx="6817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www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96DEDE9-63BE-4FE8-8A9B-AF98585029E7}"/>
              </a:ext>
            </a:extLst>
          </p:cNvPr>
          <p:cNvCxnSpPr>
            <a:stCxn id="2" idx="0"/>
            <a:endCxn id="57" idx="2"/>
          </p:cNvCxnSpPr>
          <p:nvPr/>
        </p:nvCxnSpPr>
        <p:spPr>
          <a:xfrm flipH="1" flipV="1">
            <a:off x="6876780" y="2932215"/>
            <a:ext cx="1934402" cy="216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3B69EE4-E9C2-411D-986C-F358D4E3A0DF}"/>
              </a:ext>
            </a:extLst>
          </p:cNvPr>
          <p:cNvCxnSpPr>
            <a:stCxn id="57" idx="3"/>
            <a:endCxn id="61" idx="0"/>
          </p:cNvCxnSpPr>
          <p:nvPr/>
        </p:nvCxnSpPr>
        <p:spPr>
          <a:xfrm>
            <a:off x="7563121" y="2793716"/>
            <a:ext cx="1400341" cy="5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EDE5D-D19C-4720-9CB6-470246B8BB6B}"/>
              </a:ext>
            </a:extLst>
          </p:cNvPr>
          <p:cNvSpPr txBox="1"/>
          <p:nvPr/>
        </p:nvSpPr>
        <p:spPr>
          <a:xfrm>
            <a:off x="9450968" y="5181885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Mail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F21B88EA-8B8D-4F65-863D-94016EE069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68610" y="4958587"/>
            <a:ext cx="594806" cy="594806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61FF8277-CE8B-4D1C-A3DA-F87F55C428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01343" y="4961528"/>
            <a:ext cx="546694" cy="546694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33712D1E-0B35-4095-BB10-0380455B0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2375" y="859808"/>
            <a:ext cx="594806" cy="594806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3C418E5C-2A9C-4352-A3B6-C76DDA475F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65108" y="862749"/>
            <a:ext cx="546694" cy="546694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C5129368-D8E3-44F4-A003-A8E5F1157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98242" y="4278436"/>
            <a:ext cx="594806" cy="594806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223DFBBC-F717-457E-A263-97B3C2D540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30975" y="4281377"/>
            <a:ext cx="546694" cy="5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D4628C2-6B74-4474-B431-2E2ED53E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1" y="681433"/>
            <a:ext cx="5041783" cy="6083802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1B3A5E0-CC2E-439D-9FB7-0860CF39461C}"/>
              </a:ext>
            </a:extLst>
          </p:cNvPr>
          <p:cNvSpPr/>
          <p:nvPr/>
        </p:nvSpPr>
        <p:spPr>
          <a:xfrm>
            <a:off x="4824663" y="6168712"/>
            <a:ext cx="1086242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2E7254-C216-4985-AABD-35DCA39A2F4C}"/>
              </a:ext>
            </a:extLst>
          </p:cNvPr>
          <p:cNvSpPr txBox="1"/>
          <p:nvPr/>
        </p:nvSpPr>
        <p:spPr>
          <a:xfrm>
            <a:off x="5910905" y="6168712"/>
            <a:ext cx="6058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Acceso físico a la red LAN – Se conectan a un cable o a una WIFI -  1 Cable / 1 Wifi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0A1D8E37-0AC2-42EA-A7DE-5E4F6CB61AE6}"/>
              </a:ext>
            </a:extLst>
          </p:cNvPr>
          <p:cNvSpPr/>
          <p:nvPr/>
        </p:nvSpPr>
        <p:spPr>
          <a:xfrm>
            <a:off x="4901274" y="5214207"/>
            <a:ext cx="1086242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8DADF4-E596-4E14-8845-35986C76BC6B}"/>
              </a:ext>
            </a:extLst>
          </p:cNvPr>
          <p:cNvSpPr txBox="1"/>
          <p:nvPr/>
        </p:nvSpPr>
        <p:spPr>
          <a:xfrm>
            <a:off x="5987516" y="5214207"/>
            <a:ext cx="21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1 puerta SW – 1 MAC ADD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48C2470-1227-4D42-8AE4-0DD374906478}"/>
              </a:ext>
            </a:extLst>
          </p:cNvPr>
          <p:cNvSpPr/>
          <p:nvPr/>
        </p:nvSpPr>
        <p:spPr>
          <a:xfrm>
            <a:off x="4883839" y="4430665"/>
            <a:ext cx="1086242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162CED4-F55D-4632-BAA5-2903B3C56CF9}"/>
              </a:ext>
            </a:extLst>
          </p:cNvPr>
          <p:cNvSpPr txBox="1"/>
          <p:nvPr/>
        </p:nvSpPr>
        <p:spPr>
          <a:xfrm>
            <a:off x="5970081" y="443066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1 IP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CB0CA704-75C6-4451-BD22-D704F2EC76DF}"/>
              </a:ext>
            </a:extLst>
          </p:cNvPr>
          <p:cNvSpPr/>
          <p:nvPr/>
        </p:nvSpPr>
        <p:spPr>
          <a:xfrm>
            <a:off x="5778386" y="1732913"/>
            <a:ext cx="1086242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4303589-0D4D-4BF9-A3B0-A395CBBD0249}"/>
              </a:ext>
            </a:extLst>
          </p:cNvPr>
          <p:cNvSpPr txBox="1"/>
          <p:nvPr/>
        </p:nvSpPr>
        <p:spPr>
          <a:xfrm>
            <a:off x="6864628" y="1732913"/>
            <a:ext cx="202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 aplicaciones al unísono</a:t>
            </a:r>
          </a:p>
        </p:txBody>
      </p:sp>
      <p:sp>
        <p:nvSpPr>
          <p:cNvPr id="26" name="Cerrar llave 25">
            <a:extLst>
              <a:ext uri="{FF2B5EF4-FFF2-40B4-BE49-F238E27FC236}">
                <a16:creationId xmlns:a16="http://schemas.microsoft.com/office/drawing/2014/main" id="{818E69D2-366F-4BB8-9BB3-259872C21AD7}"/>
              </a:ext>
            </a:extLst>
          </p:cNvPr>
          <p:cNvSpPr/>
          <p:nvPr/>
        </p:nvSpPr>
        <p:spPr>
          <a:xfrm>
            <a:off x="5327374" y="914400"/>
            <a:ext cx="303405" cy="1961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6B3F022-F270-4502-8F38-F8813E5B5D07}"/>
              </a:ext>
            </a:extLst>
          </p:cNvPr>
          <p:cNvGrpSpPr/>
          <p:nvPr/>
        </p:nvGrpSpPr>
        <p:grpSpPr>
          <a:xfrm>
            <a:off x="6249318" y="3338534"/>
            <a:ext cx="831773" cy="783242"/>
            <a:chOff x="6249318" y="3338534"/>
            <a:chExt cx="831773" cy="783242"/>
          </a:xfrm>
        </p:grpSpPr>
        <p:sp>
          <p:nvSpPr>
            <p:cNvPr id="27" name="Triángulo isósceles 26">
              <a:extLst>
                <a:ext uri="{FF2B5EF4-FFF2-40B4-BE49-F238E27FC236}">
                  <a16:creationId xmlns:a16="http://schemas.microsoft.com/office/drawing/2014/main" id="{5769B6F2-90B8-45E8-B724-7EA00A5422AA}"/>
                </a:ext>
              </a:extLst>
            </p:cNvPr>
            <p:cNvSpPr/>
            <p:nvPr/>
          </p:nvSpPr>
          <p:spPr>
            <a:xfrm rot="10800000">
              <a:off x="6249318" y="3338534"/>
              <a:ext cx="831773" cy="78324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E0B5C4A-3690-4FDE-AFB8-E53DF091B761}"/>
                </a:ext>
              </a:extLst>
            </p:cNvPr>
            <p:cNvSpPr txBox="1"/>
            <p:nvPr/>
          </p:nvSpPr>
          <p:spPr>
            <a:xfrm>
              <a:off x="6340435" y="3367799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0B705A8-29BD-42B2-8E05-CA8A6298A481}"/>
              </a:ext>
            </a:extLst>
          </p:cNvPr>
          <p:cNvCxnSpPr/>
          <p:nvPr/>
        </p:nvCxnSpPr>
        <p:spPr>
          <a:xfrm flipV="1">
            <a:off x="6424051" y="2478505"/>
            <a:ext cx="0" cy="86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C879058-C73B-40E2-AD2F-761BD4411175}"/>
              </a:ext>
            </a:extLst>
          </p:cNvPr>
          <p:cNvCxnSpPr/>
          <p:nvPr/>
        </p:nvCxnSpPr>
        <p:spPr>
          <a:xfrm flipV="1">
            <a:off x="6576451" y="2478505"/>
            <a:ext cx="0" cy="86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6FC7FD7-522B-4ED1-AD94-10694E8F7D69}"/>
              </a:ext>
            </a:extLst>
          </p:cNvPr>
          <p:cNvCxnSpPr/>
          <p:nvPr/>
        </p:nvCxnSpPr>
        <p:spPr>
          <a:xfrm flipV="1">
            <a:off x="6764946" y="2478504"/>
            <a:ext cx="0" cy="86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BA93F6E-B10E-4043-BE8A-B55EC817BA86}"/>
              </a:ext>
            </a:extLst>
          </p:cNvPr>
          <p:cNvSpPr txBox="1"/>
          <p:nvPr/>
        </p:nvSpPr>
        <p:spPr>
          <a:xfrm>
            <a:off x="6824540" y="2675103"/>
            <a:ext cx="531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Como realiza este MUX, con recursos </a:t>
            </a:r>
            <a:r>
              <a:rPr lang="es-MX" dirty="0" err="1"/>
              <a:t>layer</a:t>
            </a:r>
            <a:r>
              <a:rPr lang="es-MX" dirty="0"/>
              <a:t> 4: PUERTOS</a:t>
            </a:r>
          </a:p>
        </p:txBody>
      </p:sp>
      <p:sp>
        <p:nvSpPr>
          <p:cNvPr id="35" name="Diagrama de flujo: cinta perforada 34">
            <a:extLst>
              <a:ext uri="{FF2B5EF4-FFF2-40B4-BE49-F238E27FC236}">
                <a16:creationId xmlns:a16="http://schemas.microsoft.com/office/drawing/2014/main" id="{ECD2461A-2CE0-4E51-B337-853DFC21F5F2}"/>
              </a:ext>
            </a:extLst>
          </p:cNvPr>
          <p:cNvSpPr/>
          <p:nvPr/>
        </p:nvSpPr>
        <p:spPr>
          <a:xfrm>
            <a:off x="7375358" y="3338533"/>
            <a:ext cx="4594256" cy="1416984"/>
          </a:xfrm>
          <a:prstGeom prst="flowChartPunchedTap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 cable, sobre 1 MAC, sobre 1 IP, pero disponen de 65536 puertos para transporte de app.</a:t>
            </a:r>
          </a:p>
          <a:p>
            <a:pPr algn="ctr"/>
            <a:r>
              <a:rPr lang="es-MX" dirty="0"/>
              <a:t>TCP &amp; UDP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6C25A0D-232E-4B69-9979-61C1857DB378}"/>
              </a:ext>
            </a:extLst>
          </p:cNvPr>
          <p:cNvSpPr txBox="1"/>
          <p:nvPr/>
        </p:nvSpPr>
        <p:spPr>
          <a:xfrm>
            <a:off x="6503489" y="4151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0FB072C-DC20-4D3B-A615-6420722FC37D}"/>
              </a:ext>
            </a:extLst>
          </p:cNvPr>
          <p:cNvSpPr txBox="1"/>
          <p:nvPr/>
        </p:nvSpPr>
        <p:spPr>
          <a:xfrm>
            <a:off x="6220209" y="216707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65536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3A4C035-EC4F-443D-9A38-BC1397892481}"/>
              </a:ext>
            </a:extLst>
          </p:cNvPr>
          <p:cNvSpPr/>
          <p:nvPr/>
        </p:nvSpPr>
        <p:spPr>
          <a:xfrm>
            <a:off x="285591" y="119270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Recapitulación: que se viene? </a:t>
            </a:r>
            <a:r>
              <a:rPr lang="es-MX" dirty="0" err="1"/>
              <a:t>Layer</a:t>
            </a:r>
            <a:r>
              <a:rPr lang="es-MX" dirty="0"/>
              <a:t> 4 = Transporte = TCP &amp; UDP</a:t>
            </a:r>
          </a:p>
        </p:txBody>
      </p:sp>
    </p:spTree>
    <p:extLst>
      <p:ext uri="{BB962C8B-B14F-4D97-AF65-F5344CB8AC3E}">
        <p14:creationId xmlns:p14="http://schemas.microsoft.com/office/powerpoint/2010/main" val="180844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E-Mail (</a:t>
            </a:r>
            <a:r>
              <a:rPr lang="es-MX" dirty="0" err="1"/>
              <a:t>Usuario@dominio</a:t>
            </a:r>
            <a:r>
              <a:rPr lang="es-MX" dirty="0"/>
              <a:t>): </a:t>
            </a:r>
            <a:r>
              <a:rPr lang="es-MX" dirty="0" err="1"/>
              <a:t>Webmail</a:t>
            </a:r>
            <a:r>
              <a:rPr lang="es-MX" dirty="0"/>
              <a:t> - </a:t>
            </a:r>
            <a:r>
              <a:rPr lang="es-MX" dirty="0" err="1"/>
              <a:t>Webmail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C75329-DA59-40C1-9784-A643524A4288}"/>
              </a:ext>
            </a:extLst>
          </p:cNvPr>
          <p:cNvSpPr txBox="1"/>
          <p:nvPr/>
        </p:nvSpPr>
        <p:spPr>
          <a:xfrm>
            <a:off x="0" y="5910845"/>
            <a:ext cx="3261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highlight>
                  <a:srgbClr val="FFFF00"/>
                </a:highlight>
              </a:rPr>
              <a:t>De/Remitente: Fabian@gamail.com</a:t>
            </a:r>
          </a:p>
          <a:p>
            <a:r>
              <a:rPr lang="es-MX" sz="1200" dirty="0">
                <a:highlight>
                  <a:srgbClr val="FFFF00"/>
                </a:highlight>
              </a:rPr>
              <a:t>Para/Destinatario: jpoblete@live.com </a:t>
            </a:r>
          </a:p>
          <a:p>
            <a:r>
              <a:rPr lang="es-MX" sz="1200" dirty="0"/>
              <a:t>Usaron un Browser: Chrome/Edge/Mozilla/Opera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B4A47F3D-669A-49C6-A59D-D05A2775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6522" y="1908467"/>
            <a:ext cx="553998" cy="553998"/>
          </a:xfrm>
          <a:prstGeom prst="rect">
            <a:avLst/>
          </a:prstGeom>
        </p:spPr>
      </p:pic>
      <p:grpSp>
        <p:nvGrpSpPr>
          <p:cNvPr id="47" name="Grupo 46">
            <a:extLst>
              <a:ext uri="{FF2B5EF4-FFF2-40B4-BE49-F238E27FC236}">
                <a16:creationId xmlns:a16="http://schemas.microsoft.com/office/drawing/2014/main" id="{21E49EB4-D6C9-4C03-B03A-F13D5E9A0080}"/>
              </a:ext>
            </a:extLst>
          </p:cNvPr>
          <p:cNvGrpSpPr/>
          <p:nvPr/>
        </p:nvGrpSpPr>
        <p:grpSpPr>
          <a:xfrm>
            <a:off x="4144401" y="2281097"/>
            <a:ext cx="2254490" cy="1647174"/>
            <a:chOff x="979040" y="1791360"/>
            <a:chExt cx="3086470" cy="2055675"/>
          </a:xfrm>
        </p:grpSpPr>
        <p:pic>
          <p:nvPicPr>
            <p:cNvPr id="53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511FFFED-7931-4B13-B59A-5352C31928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65" b="16132"/>
            <a:stretch/>
          </p:blipFill>
          <p:spPr bwMode="auto">
            <a:xfrm>
              <a:off x="979040" y="1791360"/>
              <a:ext cx="3086470" cy="205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82B5DDFF-DF28-44CC-8C62-E3106D85667F}"/>
                </a:ext>
              </a:extLst>
            </p:cNvPr>
            <p:cNvSpPr txBox="1"/>
            <p:nvPr/>
          </p:nvSpPr>
          <p:spPr>
            <a:xfrm>
              <a:off x="1703034" y="2754613"/>
              <a:ext cx="1525661" cy="460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dirty="0"/>
                <a:t>INTERNET</a:t>
              </a: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21B3BEAF-780B-4A2A-900B-5E46D3460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5816" y="4723470"/>
            <a:ext cx="1343179" cy="1343179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340D81B4-0005-46FE-8BFE-C19F1459535E}"/>
              </a:ext>
            </a:extLst>
          </p:cNvPr>
          <p:cNvGrpSpPr/>
          <p:nvPr/>
        </p:nvGrpSpPr>
        <p:grpSpPr>
          <a:xfrm>
            <a:off x="3520604" y="1809705"/>
            <a:ext cx="1179234" cy="1219836"/>
            <a:chOff x="1126010" y="1219199"/>
            <a:chExt cx="1179234" cy="1219836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958A18AE-E488-4AD1-9656-254A37CF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4742" y="1219199"/>
              <a:ext cx="909545" cy="909545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7E7B828-500E-40CF-9F5B-6D803F57D5D6}"/>
                </a:ext>
              </a:extLst>
            </p:cNvPr>
            <p:cNvSpPr txBox="1"/>
            <p:nvPr/>
          </p:nvSpPr>
          <p:spPr>
            <a:xfrm>
              <a:off x="1126010" y="2162036"/>
              <a:ext cx="1179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MTA.Gmail.com</a:t>
              </a:r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882CFE5A-4429-4121-84D4-D5CAB98398EA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1585401" y="2841216"/>
            <a:ext cx="2710673" cy="1557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ACAAB896-28E0-47BC-846C-5FDC06BBC825}"/>
              </a:ext>
            </a:extLst>
          </p:cNvPr>
          <p:cNvGrpSpPr/>
          <p:nvPr/>
        </p:nvGrpSpPr>
        <p:grpSpPr>
          <a:xfrm>
            <a:off x="6190438" y="1712379"/>
            <a:ext cx="1108277" cy="1219836"/>
            <a:chOff x="1126010" y="1219199"/>
            <a:chExt cx="1108277" cy="1219836"/>
          </a:xfrm>
        </p:grpSpPr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EEF35C53-5D77-4572-B828-CE33FF6E6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4742" y="1219199"/>
              <a:ext cx="909545" cy="909545"/>
            </a:xfrm>
            <a:prstGeom prst="rect">
              <a:avLst/>
            </a:prstGeom>
          </p:spPr>
        </p:pic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3D87E01-1B91-4C2D-8991-CDCC40C4D534}"/>
                </a:ext>
              </a:extLst>
            </p:cNvPr>
            <p:cNvSpPr txBox="1"/>
            <p:nvPr/>
          </p:nvSpPr>
          <p:spPr>
            <a:xfrm>
              <a:off x="1126010" y="2162036"/>
              <a:ext cx="1031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MTA.live.com</a:t>
              </a:r>
            </a:p>
          </p:txBody>
        </p:sp>
      </p:grpSp>
      <p:pic>
        <p:nvPicPr>
          <p:cNvPr id="58" name="Gráfico 57">
            <a:extLst>
              <a:ext uri="{FF2B5EF4-FFF2-40B4-BE49-F238E27FC236}">
                <a16:creationId xmlns:a16="http://schemas.microsoft.com/office/drawing/2014/main" id="{3BEF00F5-5AC9-4EC8-8414-697448E422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9335" y="1276634"/>
            <a:ext cx="533071" cy="533071"/>
          </a:xfrm>
          <a:prstGeom prst="rect">
            <a:avLst/>
          </a:prstGeom>
        </p:spPr>
      </p:pic>
      <p:pic>
        <p:nvPicPr>
          <p:cNvPr id="59" name="Gráfico 58">
            <a:extLst>
              <a:ext uri="{FF2B5EF4-FFF2-40B4-BE49-F238E27FC236}">
                <a16:creationId xmlns:a16="http://schemas.microsoft.com/office/drawing/2014/main" id="{9867C472-7763-44AD-B119-EAD413C67C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8671" y="1162662"/>
            <a:ext cx="533071" cy="533071"/>
          </a:xfrm>
          <a:prstGeom prst="rect">
            <a:avLst/>
          </a:prstGeom>
        </p:spPr>
      </p:pic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F45AC37-D392-4E4A-9234-4784A0BD998E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4252406" y="1429198"/>
            <a:ext cx="2116265" cy="11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2E2A02C-09AC-4EF0-AD32-DB1B262BB239}"/>
              </a:ext>
            </a:extLst>
          </p:cNvPr>
          <p:cNvSpPr txBox="1"/>
          <p:nvPr/>
        </p:nvSpPr>
        <p:spPr>
          <a:xfrm>
            <a:off x="7730368" y="3318705"/>
            <a:ext cx="195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jpoblete@live.com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C12D7AE-4E40-4084-BC5A-48079BD2CC41}"/>
              </a:ext>
            </a:extLst>
          </p:cNvPr>
          <p:cNvSpPr txBox="1"/>
          <p:nvPr/>
        </p:nvSpPr>
        <p:spPr>
          <a:xfrm>
            <a:off x="7730368" y="2118902"/>
            <a:ext cx="1543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nmunoz@live.com</a:t>
            </a:r>
          </a:p>
        </p:txBody>
      </p:sp>
      <p:pic>
        <p:nvPicPr>
          <p:cNvPr id="63" name="Gráfico 62">
            <a:extLst>
              <a:ext uri="{FF2B5EF4-FFF2-40B4-BE49-F238E27FC236}">
                <a16:creationId xmlns:a16="http://schemas.microsoft.com/office/drawing/2014/main" id="{0F1F32C9-801B-48B0-8A4A-3D135AF4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6522" y="2511329"/>
            <a:ext cx="553998" cy="553998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3FA5A00F-393A-4BBC-9F82-19F30080E5AE}"/>
              </a:ext>
            </a:extLst>
          </p:cNvPr>
          <p:cNvSpPr txBox="1"/>
          <p:nvPr/>
        </p:nvSpPr>
        <p:spPr>
          <a:xfrm>
            <a:off x="7730368" y="2721764"/>
            <a:ext cx="1398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erojas@live.com</a:t>
            </a:r>
          </a:p>
        </p:txBody>
      </p:sp>
      <p:pic>
        <p:nvPicPr>
          <p:cNvPr id="65" name="Gráfico 64">
            <a:extLst>
              <a:ext uri="{FF2B5EF4-FFF2-40B4-BE49-F238E27FC236}">
                <a16:creationId xmlns:a16="http://schemas.microsoft.com/office/drawing/2014/main" id="{71E8FF4F-4A85-46D1-A1BD-BA348A26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1833" y="3065327"/>
            <a:ext cx="760664" cy="760664"/>
          </a:xfrm>
          <a:prstGeom prst="rect">
            <a:avLst/>
          </a:pr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EDF3AC9B-B495-410E-A57D-DC1766FF1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9593" y="4757213"/>
            <a:ext cx="1343179" cy="134317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40D6D513-C2D9-40E6-AC0D-113A8953948C}"/>
              </a:ext>
            </a:extLst>
          </p:cNvPr>
          <p:cNvSpPr txBox="1"/>
          <p:nvPr/>
        </p:nvSpPr>
        <p:spPr>
          <a:xfrm>
            <a:off x="7298715" y="6003177"/>
            <a:ext cx="326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highlight>
                  <a:srgbClr val="FFFF00"/>
                </a:highlight>
              </a:rPr>
              <a:t>PC donde lee e-mail Javiera Poblete</a:t>
            </a:r>
          </a:p>
          <a:p>
            <a:r>
              <a:rPr lang="es-MX" sz="1200" dirty="0"/>
              <a:t>Usaron un Browser: Chrome/Edge/Mozilla/Opera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A79170-E269-45F5-BD82-45BC74EE0088}"/>
              </a:ext>
            </a:extLst>
          </p:cNvPr>
          <p:cNvSpPr txBox="1"/>
          <p:nvPr/>
        </p:nvSpPr>
        <p:spPr>
          <a:xfrm>
            <a:off x="8470287" y="5099257"/>
            <a:ext cx="6817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www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96DEDE9-63BE-4FE8-8A9B-AF98585029E7}"/>
              </a:ext>
            </a:extLst>
          </p:cNvPr>
          <p:cNvCxnSpPr>
            <a:stCxn id="2" idx="0"/>
            <a:endCxn id="57" idx="2"/>
          </p:cNvCxnSpPr>
          <p:nvPr/>
        </p:nvCxnSpPr>
        <p:spPr>
          <a:xfrm flipH="1" flipV="1">
            <a:off x="6706220" y="2932215"/>
            <a:ext cx="2104962" cy="216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3B69EE4-E9C2-411D-986C-F358D4E3A0DF}"/>
              </a:ext>
            </a:extLst>
          </p:cNvPr>
          <p:cNvCxnSpPr>
            <a:stCxn id="57" idx="3"/>
            <a:endCxn id="61" idx="0"/>
          </p:cNvCxnSpPr>
          <p:nvPr/>
        </p:nvCxnSpPr>
        <p:spPr>
          <a:xfrm>
            <a:off x="7222002" y="2793716"/>
            <a:ext cx="1484018" cy="5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EDE5D-D19C-4720-9CB6-470246B8BB6B}"/>
              </a:ext>
            </a:extLst>
          </p:cNvPr>
          <p:cNvSpPr txBox="1"/>
          <p:nvPr/>
        </p:nvSpPr>
        <p:spPr>
          <a:xfrm>
            <a:off x="9450968" y="5181885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Mail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F04C13B-C63A-4B86-B8CC-342BF537E87D}"/>
              </a:ext>
            </a:extLst>
          </p:cNvPr>
          <p:cNvSpPr txBox="1"/>
          <p:nvPr/>
        </p:nvSpPr>
        <p:spPr>
          <a:xfrm>
            <a:off x="1766510" y="5050986"/>
            <a:ext cx="6817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www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412F986-DE73-44CF-898E-FFEA6FC6390D}"/>
              </a:ext>
            </a:extLst>
          </p:cNvPr>
          <p:cNvSpPr txBox="1"/>
          <p:nvPr/>
        </p:nvSpPr>
        <p:spPr>
          <a:xfrm>
            <a:off x="2668805" y="5132492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Mail</a:t>
            </a:r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8818D203-F2A0-46E6-83D4-B9D849160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8837" y="4181852"/>
            <a:ext cx="594806" cy="594806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A1F0F196-C211-4B90-A270-7862B3FEF0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41570" y="4184793"/>
            <a:ext cx="546694" cy="546694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B0B9D6E9-7051-43E7-9E58-5BFC4AE496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81697" y="1555053"/>
            <a:ext cx="594806" cy="594806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0A6BFDC8-7533-4F4E-BB75-35C9362826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430" y="1557994"/>
            <a:ext cx="546694" cy="546694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26CC9D-E20E-420A-B37B-B48FDF91BE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76140" y="5203506"/>
            <a:ext cx="594806" cy="594806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8D590E4A-E8CE-4F73-9045-DAF2AB7344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08873" y="5206447"/>
            <a:ext cx="546694" cy="5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WEB: TCP80 = HTTP, TCP443 = HTTPS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352C5-65D0-4A68-BDA0-BB1B41A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41" y="803671"/>
            <a:ext cx="2255716" cy="1646063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08F94990-9504-43A0-9907-1AB3260B84FF}"/>
              </a:ext>
            </a:extLst>
          </p:cNvPr>
          <p:cNvGrpSpPr/>
          <p:nvPr/>
        </p:nvGrpSpPr>
        <p:grpSpPr>
          <a:xfrm>
            <a:off x="1285053" y="2033443"/>
            <a:ext cx="1830886" cy="1676199"/>
            <a:chOff x="1073019" y="3186383"/>
            <a:chExt cx="1830886" cy="1676199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FE00FF4D-3CE3-4EAD-8CAB-0905F92CC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8793" y="3186383"/>
              <a:ext cx="1306867" cy="1306867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7E27589-8EDA-4F3A-8D93-C9051DD59E72}"/>
                </a:ext>
              </a:extLst>
            </p:cNvPr>
            <p:cNvSpPr txBox="1"/>
            <p:nvPr/>
          </p:nvSpPr>
          <p:spPr>
            <a:xfrm>
              <a:off x="1073019" y="4493250"/>
              <a:ext cx="1830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Browser = Cliente</a:t>
              </a: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729221E2-AAEF-422B-B1BA-A509DAF6B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6495" y="1386638"/>
            <a:ext cx="1778844" cy="17788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8585FDD-0F0B-4C2B-BFF1-51DD2A0AADA1}"/>
              </a:ext>
            </a:extLst>
          </p:cNvPr>
          <p:cNvSpPr txBox="1"/>
          <p:nvPr/>
        </p:nvSpPr>
        <p:spPr>
          <a:xfrm>
            <a:off x="8893729" y="3165482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 WEB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C2094EC-46A4-4C2F-9F51-34F4E565EC30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2737694" y="1626703"/>
            <a:ext cx="2230447" cy="106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317D32-5F46-4BC7-A8CD-E2D93441C628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7223857" y="1626703"/>
            <a:ext cx="1512638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C354E9CE-9042-45BB-B798-0D9DF64C2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90" y="3937565"/>
            <a:ext cx="610019" cy="654076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D54A7DB8-BBBB-4182-839F-4BC5195DB7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322" y="3937565"/>
            <a:ext cx="700494" cy="65407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F1089FD7-69D0-440A-9EF3-7549C6F085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1767" y="3948516"/>
            <a:ext cx="700495" cy="690965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E97D9DF8-88E1-4989-9137-6E662039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9213" y="3937564"/>
            <a:ext cx="631998" cy="703441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157FC7C-2355-4188-B0E3-B6B3815688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453" y="4756942"/>
            <a:ext cx="714375" cy="709613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799FE944-8FF0-4D2A-B4AB-8637E076F2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0164" y="4767894"/>
            <a:ext cx="732069" cy="709613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4B246F92-406A-48CA-A6C9-EA4BD1BC1B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6452" y="4794300"/>
            <a:ext cx="702483" cy="63713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AB7E27C5-1548-420D-BEA9-6CAC0701C4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5927" y="3429773"/>
            <a:ext cx="2135604" cy="1037486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D798CE45-8710-4CFD-8755-E0D884E489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2859" y="3482115"/>
            <a:ext cx="847725" cy="895350"/>
          </a:xfrm>
          <a:prstGeom prst="rect">
            <a:avLst/>
          </a:prstGeom>
        </p:spPr>
      </p:pic>
      <p:sp>
        <p:nvSpPr>
          <p:cNvPr id="61" name="Rectángulo 60">
            <a:extLst>
              <a:ext uri="{FF2B5EF4-FFF2-40B4-BE49-F238E27FC236}">
                <a16:creationId xmlns:a16="http://schemas.microsoft.com/office/drawing/2014/main" id="{1F5D34BE-5117-41E6-A149-1EAB860A5881}"/>
              </a:ext>
            </a:extLst>
          </p:cNvPr>
          <p:cNvSpPr/>
          <p:nvPr/>
        </p:nvSpPr>
        <p:spPr>
          <a:xfrm>
            <a:off x="9005105" y="4264603"/>
            <a:ext cx="20155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400" dirty="0" err="1"/>
              <a:t>Cloudflare</a:t>
            </a:r>
            <a:r>
              <a:rPr lang="es-CL" sz="1400" dirty="0"/>
              <a:t>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dirty="0" err="1"/>
              <a:t>LiteSpeed</a:t>
            </a:r>
            <a:endParaRPr lang="es-C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400" dirty="0">
                <a:highlight>
                  <a:srgbClr val="FFFF00"/>
                </a:highlight>
              </a:rPr>
              <a:t>Microsoft IIS</a:t>
            </a:r>
          </a:p>
          <a:p>
            <a:r>
              <a:rPr lang="es-CL" sz="1400" dirty="0"/>
              <a:t>Apache Tomcat</a:t>
            </a:r>
          </a:p>
          <a:p>
            <a:r>
              <a:rPr lang="es-CL" sz="1400" dirty="0"/>
              <a:t>Apache </a:t>
            </a:r>
            <a:r>
              <a:rPr lang="es-CL" sz="1400" dirty="0" err="1"/>
              <a:t>Traffic</a:t>
            </a:r>
            <a:r>
              <a:rPr lang="es-CL" sz="1400" dirty="0"/>
              <a:t> Server</a:t>
            </a:r>
          </a:p>
          <a:p>
            <a:r>
              <a:rPr lang="es-CL" sz="1400" dirty="0"/>
              <a:t>Google Servers</a:t>
            </a:r>
          </a:p>
          <a:p>
            <a:r>
              <a:rPr lang="es-CL" sz="1400" dirty="0"/>
              <a:t>IBM Servers</a:t>
            </a:r>
          </a:p>
          <a:p>
            <a:r>
              <a:rPr lang="es-CL" sz="1400" dirty="0" err="1"/>
              <a:t>Lighttpd</a:t>
            </a:r>
            <a:endParaRPr lang="es-CL" sz="1400" dirty="0"/>
          </a:p>
          <a:p>
            <a:r>
              <a:rPr lang="es-CL" sz="1400" dirty="0"/>
              <a:t>Node.js</a:t>
            </a:r>
          </a:p>
          <a:p>
            <a:r>
              <a:rPr lang="es-CL" sz="1400" dirty="0"/>
              <a:t>Oracle Servers</a:t>
            </a:r>
          </a:p>
          <a:p>
            <a:r>
              <a:rPr lang="es-CL" sz="1400" dirty="0" err="1"/>
              <a:t>Tengine</a:t>
            </a:r>
            <a:endParaRPr lang="es-CL" sz="1400" dirty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10451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WEB: TCP80 = HTTP, TCP443 = HTTPS – WEBHOSTING Basado en nombres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352C5-65D0-4A68-BDA0-BB1B41A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41" y="803671"/>
            <a:ext cx="2255716" cy="164606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29221E2-AAEF-422B-B1BA-A509DAF6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6495" y="1386638"/>
            <a:ext cx="1778844" cy="17788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8585FDD-0F0B-4C2B-BFF1-51DD2A0AADA1}"/>
              </a:ext>
            </a:extLst>
          </p:cNvPr>
          <p:cNvSpPr txBox="1"/>
          <p:nvPr/>
        </p:nvSpPr>
        <p:spPr>
          <a:xfrm>
            <a:off x="8893729" y="3165482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Hosting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C2094EC-46A4-4C2F-9F51-34F4E565EC30}"/>
              </a:ext>
            </a:extLst>
          </p:cNvPr>
          <p:cNvCxnSpPr>
            <a:cxnSpLocks/>
            <a:stCxn id="53" idx="3"/>
            <a:endCxn id="2" idx="1"/>
          </p:cNvCxnSpPr>
          <p:nvPr/>
        </p:nvCxnSpPr>
        <p:spPr>
          <a:xfrm>
            <a:off x="1250156" y="1080110"/>
            <a:ext cx="3717985" cy="54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317D32-5F46-4BC7-A8CD-E2D93441C628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7223857" y="1626703"/>
            <a:ext cx="1512638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D54A7DB8-BBBB-4182-839F-4BC5195DB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2" y="753072"/>
            <a:ext cx="700494" cy="65407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AB7E27C5-1548-420D-BEA9-6CAC0701C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063" y="3453408"/>
            <a:ext cx="1235243" cy="600087"/>
          </a:xfrm>
          <a:prstGeom prst="rect">
            <a:avLst/>
          </a:prstGeom>
        </p:spPr>
      </p:pic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3DE9F530-AAC6-40A7-976B-352D5663A9AC}"/>
              </a:ext>
            </a:extLst>
          </p:cNvPr>
          <p:cNvSpPr/>
          <p:nvPr/>
        </p:nvSpPr>
        <p:spPr>
          <a:xfrm>
            <a:off x="7155920" y="4141028"/>
            <a:ext cx="2270816" cy="52969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www.elgart.cl</a:t>
            </a:r>
          </a:p>
        </p:txBody>
      </p:sp>
      <p:sp>
        <p:nvSpPr>
          <p:cNvPr id="22" name="Flecha: cheurón 21">
            <a:extLst>
              <a:ext uri="{FF2B5EF4-FFF2-40B4-BE49-F238E27FC236}">
                <a16:creationId xmlns:a16="http://schemas.microsoft.com/office/drawing/2014/main" id="{4838E626-CB41-4AE3-8106-3597B8652F17}"/>
              </a:ext>
            </a:extLst>
          </p:cNvPr>
          <p:cNvSpPr/>
          <p:nvPr/>
        </p:nvSpPr>
        <p:spPr>
          <a:xfrm>
            <a:off x="7155920" y="4764191"/>
            <a:ext cx="2270816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www.manuel.cl</a:t>
            </a:r>
          </a:p>
        </p:txBody>
      </p:sp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F7B0E3CD-3A42-47A8-95FF-F1ED598F7654}"/>
              </a:ext>
            </a:extLst>
          </p:cNvPr>
          <p:cNvSpPr/>
          <p:nvPr/>
        </p:nvSpPr>
        <p:spPr>
          <a:xfrm>
            <a:off x="8558276" y="5455985"/>
            <a:ext cx="2270816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www.matias.cl</a:t>
            </a:r>
          </a:p>
        </p:txBody>
      </p:sp>
      <p:sp>
        <p:nvSpPr>
          <p:cNvPr id="24" name="Flecha: cheurón 23">
            <a:extLst>
              <a:ext uri="{FF2B5EF4-FFF2-40B4-BE49-F238E27FC236}">
                <a16:creationId xmlns:a16="http://schemas.microsoft.com/office/drawing/2014/main" id="{7AA2CF74-065B-4C4D-BD2F-ED72E921382E}"/>
              </a:ext>
            </a:extLst>
          </p:cNvPr>
          <p:cNvSpPr/>
          <p:nvPr/>
        </p:nvSpPr>
        <p:spPr>
          <a:xfrm>
            <a:off x="8558276" y="6136761"/>
            <a:ext cx="2270816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www.diego.cl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CC855B-B204-4C40-BF36-A6FEEE28ADFF}"/>
              </a:ext>
            </a:extLst>
          </p:cNvPr>
          <p:cNvSpPr txBox="1"/>
          <p:nvPr/>
        </p:nvSpPr>
        <p:spPr>
          <a:xfrm>
            <a:off x="8893729" y="939850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MAC:5.6.7.9</a:t>
            </a:r>
            <a:r>
              <a:rPr lang="es-MX" dirty="0"/>
              <a:t>:80-443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33648A5-08F0-4153-B224-0FD1F27F8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1010" y="2327113"/>
            <a:ext cx="996791" cy="996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74F743-2C0F-4518-87DD-608BE6731529}"/>
              </a:ext>
            </a:extLst>
          </p:cNvPr>
          <p:cNvSpPr/>
          <p:nvPr/>
        </p:nvSpPr>
        <p:spPr>
          <a:xfrm>
            <a:off x="7275134" y="3290317"/>
            <a:ext cx="1636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MAC:5.6.7.8</a:t>
            </a:r>
            <a:r>
              <a:rPr lang="es-MX" dirty="0"/>
              <a:t>:53</a:t>
            </a:r>
          </a:p>
          <a:p>
            <a:r>
              <a:rPr lang="es-MX" dirty="0"/>
              <a:t>DNS.hosting.cl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481C421-C059-4579-9198-008524A17D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2540" y="4496569"/>
            <a:ext cx="1685925" cy="1219200"/>
          </a:xfrm>
          <a:prstGeom prst="rect">
            <a:avLst/>
          </a:prstGeom>
        </p:spPr>
      </p:pic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5FE682FA-1F2B-4135-B112-C30673ED9E79}"/>
              </a:ext>
            </a:extLst>
          </p:cNvPr>
          <p:cNvSpPr/>
          <p:nvPr/>
        </p:nvSpPr>
        <p:spPr>
          <a:xfrm>
            <a:off x="284226" y="4801129"/>
            <a:ext cx="2270816" cy="52969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www.elgart.cl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78C6BA-97B1-4A7C-B95A-FD9E2CA1E5FE}"/>
              </a:ext>
            </a:extLst>
          </p:cNvPr>
          <p:cNvSpPr txBox="1"/>
          <p:nvPr/>
        </p:nvSpPr>
        <p:spPr>
          <a:xfrm>
            <a:off x="215682" y="5524017"/>
            <a:ext cx="264258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Dominio: elgart.cl</a:t>
            </a:r>
          </a:p>
          <a:p>
            <a:r>
              <a:rPr lang="es-MX" dirty="0"/>
              <a:t>DNS Server: dns.hosting.cl</a:t>
            </a:r>
          </a:p>
          <a:p>
            <a:r>
              <a:rPr lang="es-MX" dirty="0"/>
              <a:t>IP DNS: 5.6.7.8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99E06D-3D34-442B-A3EA-D9FDC9CD7F6F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2858265" y="5715769"/>
            <a:ext cx="597238" cy="26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DA98D4-D84F-4183-9616-FEC9B0672B55}"/>
              </a:ext>
            </a:extLst>
          </p:cNvPr>
          <p:cNvSpPr txBox="1"/>
          <p:nvPr/>
        </p:nvSpPr>
        <p:spPr>
          <a:xfrm>
            <a:off x="524181" y="1523860"/>
            <a:ext cx="267611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hlinkClick r:id="rId10"/>
              </a:rPr>
              <a:t>http://www.elgart.cl:80</a:t>
            </a:r>
            <a:endParaRPr lang="es-MX" dirty="0"/>
          </a:p>
          <a:p>
            <a:r>
              <a:rPr lang="es-MX" dirty="0">
                <a:hlinkClick r:id="rId11"/>
              </a:rPr>
              <a:t>https://www.elgart.cl:443</a:t>
            </a:r>
            <a:endParaRPr lang="es-MX" dirty="0"/>
          </a:p>
          <a:p>
            <a:endParaRPr lang="es-MX" dirty="0"/>
          </a:p>
          <a:p>
            <a:r>
              <a:rPr lang="es-MX" dirty="0"/>
              <a:t>IP/MASK/PE/</a:t>
            </a:r>
            <a:r>
              <a:rPr lang="es-MX" dirty="0">
                <a:highlight>
                  <a:srgbClr val="FFFF00"/>
                </a:highlight>
              </a:rPr>
              <a:t>DNS</a:t>
            </a:r>
          </a:p>
          <a:p>
            <a:r>
              <a:rPr lang="es-MX" dirty="0" err="1"/>
              <a:t>Ip</a:t>
            </a:r>
            <a:r>
              <a:rPr lang="es-MX" dirty="0"/>
              <a:t>? </a:t>
            </a:r>
            <a:r>
              <a:rPr lang="es-MX" dirty="0">
                <a:hlinkClick r:id="rId10"/>
              </a:rPr>
              <a:t>www.elgart.cl</a:t>
            </a:r>
            <a:r>
              <a:rPr lang="es-MX" dirty="0"/>
              <a:t> = 5.6.7.9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31FCE10-C8A3-4EBB-B5B0-6ECC62F2A536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>
            <a:off x="3200298" y="2262524"/>
            <a:ext cx="5536197" cy="1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F27A8DC-0B5B-4299-9B55-F259BCF410D4}"/>
              </a:ext>
            </a:extLst>
          </p:cNvPr>
          <p:cNvSpPr/>
          <p:nvPr/>
        </p:nvSpPr>
        <p:spPr>
          <a:xfrm>
            <a:off x="4613591" y="4230987"/>
            <a:ext cx="2610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11"/>
              </a:rPr>
              <a:t>https://www.elgart.cl:443</a:t>
            </a:r>
            <a:endParaRPr lang="es-MX" dirty="0"/>
          </a:p>
        </p:txBody>
      </p:sp>
      <p:sp>
        <p:nvSpPr>
          <p:cNvPr id="27" name="Flecha: cheurón 26">
            <a:extLst>
              <a:ext uri="{FF2B5EF4-FFF2-40B4-BE49-F238E27FC236}">
                <a16:creationId xmlns:a16="http://schemas.microsoft.com/office/drawing/2014/main" id="{18B5FB4A-5838-4EA1-A199-A49598B184BB}"/>
              </a:ext>
            </a:extLst>
          </p:cNvPr>
          <p:cNvSpPr/>
          <p:nvPr/>
        </p:nvSpPr>
        <p:spPr>
          <a:xfrm>
            <a:off x="9237003" y="4141027"/>
            <a:ext cx="2732062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/</a:t>
            </a:r>
            <a:r>
              <a:rPr lang="es-MX" sz="1200" dirty="0" err="1">
                <a:solidFill>
                  <a:schemeClr val="bg1"/>
                </a:solidFill>
              </a:rPr>
              <a:t>var</a:t>
            </a:r>
            <a:r>
              <a:rPr lang="es-MX" sz="1200" dirty="0">
                <a:solidFill>
                  <a:schemeClr val="bg1"/>
                </a:solidFill>
              </a:rPr>
              <a:t>/www/elgart.cl/index.html</a:t>
            </a:r>
          </a:p>
        </p:txBody>
      </p:sp>
    </p:spTree>
    <p:extLst>
      <p:ext uri="{BB962C8B-B14F-4D97-AF65-F5344CB8AC3E}">
        <p14:creationId xmlns:p14="http://schemas.microsoft.com/office/powerpoint/2010/main" val="363023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WEB: TCP80 = HTTP, TCP443 = HTTPS - WEBHOSTING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352C5-65D0-4A68-BDA0-BB1B41A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41" y="803671"/>
            <a:ext cx="2255716" cy="164606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29221E2-AAEF-422B-B1BA-A509DAF6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6495" y="1386638"/>
            <a:ext cx="1778844" cy="17788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8585FDD-0F0B-4C2B-BFF1-51DD2A0AADA1}"/>
              </a:ext>
            </a:extLst>
          </p:cNvPr>
          <p:cNvSpPr txBox="1"/>
          <p:nvPr/>
        </p:nvSpPr>
        <p:spPr>
          <a:xfrm>
            <a:off x="8893729" y="3165482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Hosting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C2094EC-46A4-4C2F-9F51-34F4E565EC30}"/>
              </a:ext>
            </a:extLst>
          </p:cNvPr>
          <p:cNvCxnSpPr>
            <a:cxnSpLocks/>
            <a:stCxn id="53" idx="3"/>
            <a:endCxn id="2" idx="1"/>
          </p:cNvCxnSpPr>
          <p:nvPr/>
        </p:nvCxnSpPr>
        <p:spPr>
          <a:xfrm>
            <a:off x="1250156" y="1080110"/>
            <a:ext cx="3717985" cy="54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317D32-5F46-4BC7-A8CD-E2D93441C628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7223857" y="1626703"/>
            <a:ext cx="1512638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D54A7DB8-BBBB-4182-839F-4BC5195DB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2" y="753072"/>
            <a:ext cx="700494" cy="65407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AB7E27C5-1548-420D-BEA9-6CAC0701C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063" y="3453408"/>
            <a:ext cx="1235243" cy="600087"/>
          </a:xfrm>
          <a:prstGeom prst="rect">
            <a:avLst/>
          </a:prstGeom>
        </p:spPr>
      </p:pic>
      <p:sp>
        <p:nvSpPr>
          <p:cNvPr id="22" name="Flecha: cheurón 21">
            <a:extLst>
              <a:ext uri="{FF2B5EF4-FFF2-40B4-BE49-F238E27FC236}">
                <a16:creationId xmlns:a16="http://schemas.microsoft.com/office/drawing/2014/main" id="{4838E626-CB41-4AE3-8106-3597B8652F17}"/>
              </a:ext>
            </a:extLst>
          </p:cNvPr>
          <p:cNvSpPr/>
          <p:nvPr/>
        </p:nvSpPr>
        <p:spPr>
          <a:xfrm>
            <a:off x="7155920" y="4764191"/>
            <a:ext cx="2270816" cy="52969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www.manuel.cl</a:t>
            </a:r>
          </a:p>
        </p:txBody>
      </p:sp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F7B0E3CD-3A42-47A8-95FF-F1ED598F7654}"/>
              </a:ext>
            </a:extLst>
          </p:cNvPr>
          <p:cNvSpPr/>
          <p:nvPr/>
        </p:nvSpPr>
        <p:spPr>
          <a:xfrm>
            <a:off x="8558276" y="5455985"/>
            <a:ext cx="2270816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www.matias.cl</a:t>
            </a:r>
          </a:p>
        </p:txBody>
      </p:sp>
      <p:sp>
        <p:nvSpPr>
          <p:cNvPr id="24" name="Flecha: cheurón 23">
            <a:extLst>
              <a:ext uri="{FF2B5EF4-FFF2-40B4-BE49-F238E27FC236}">
                <a16:creationId xmlns:a16="http://schemas.microsoft.com/office/drawing/2014/main" id="{7AA2CF74-065B-4C4D-BD2F-ED72E921382E}"/>
              </a:ext>
            </a:extLst>
          </p:cNvPr>
          <p:cNvSpPr/>
          <p:nvPr/>
        </p:nvSpPr>
        <p:spPr>
          <a:xfrm>
            <a:off x="8558276" y="6136761"/>
            <a:ext cx="2270816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www.diego.cl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CC855B-B204-4C40-BF36-A6FEEE28ADFF}"/>
              </a:ext>
            </a:extLst>
          </p:cNvPr>
          <p:cNvSpPr txBox="1"/>
          <p:nvPr/>
        </p:nvSpPr>
        <p:spPr>
          <a:xfrm>
            <a:off x="8893729" y="939850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MAC:5.6.7.9</a:t>
            </a:r>
            <a:r>
              <a:rPr lang="es-MX" dirty="0"/>
              <a:t>:80-443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33648A5-08F0-4153-B224-0FD1F27F8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1010" y="2327113"/>
            <a:ext cx="996791" cy="996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74F743-2C0F-4518-87DD-608BE6731529}"/>
              </a:ext>
            </a:extLst>
          </p:cNvPr>
          <p:cNvSpPr/>
          <p:nvPr/>
        </p:nvSpPr>
        <p:spPr>
          <a:xfrm>
            <a:off x="7275134" y="3290317"/>
            <a:ext cx="1636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MAC:5.6.7.8</a:t>
            </a:r>
            <a:r>
              <a:rPr lang="es-MX" dirty="0"/>
              <a:t>:53</a:t>
            </a:r>
          </a:p>
          <a:p>
            <a:r>
              <a:rPr lang="es-MX" dirty="0"/>
              <a:t>DNS.hosting.cl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481C421-C059-4579-9198-008524A17D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2540" y="4496569"/>
            <a:ext cx="1685925" cy="1219200"/>
          </a:xfrm>
          <a:prstGeom prst="rect">
            <a:avLst/>
          </a:prstGeom>
        </p:spPr>
      </p:pic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5FE682FA-1F2B-4135-B112-C30673ED9E79}"/>
              </a:ext>
            </a:extLst>
          </p:cNvPr>
          <p:cNvSpPr/>
          <p:nvPr/>
        </p:nvSpPr>
        <p:spPr>
          <a:xfrm>
            <a:off x="284226" y="4801129"/>
            <a:ext cx="2270816" cy="52969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www.manuel.cl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78C6BA-97B1-4A7C-B95A-FD9E2CA1E5FE}"/>
              </a:ext>
            </a:extLst>
          </p:cNvPr>
          <p:cNvSpPr txBox="1"/>
          <p:nvPr/>
        </p:nvSpPr>
        <p:spPr>
          <a:xfrm>
            <a:off x="215682" y="5524017"/>
            <a:ext cx="264258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Dominio: manuel.cl</a:t>
            </a:r>
          </a:p>
          <a:p>
            <a:r>
              <a:rPr lang="es-MX" dirty="0"/>
              <a:t>DNS Server: dns.hosting.cl</a:t>
            </a:r>
          </a:p>
          <a:p>
            <a:r>
              <a:rPr lang="es-MX" dirty="0"/>
              <a:t>IP DNS: 5.6.7.8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99E06D-3D34-442B-A3EA-D9FDC9CD7F6F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2858265" y="5715769"/>
            <a:ext cx="597238" cy="26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DA98D4-D84F-4183-9616-FEC9B0672B55}"/>
              </a:ext>
            </a:extLst>
          </p:cNvPr>
          <p:cNvSpPr txBox="1"/>
          <p:nvPr/>
        </p:nvSpPr>
        <p:spPr>
          <a:xfrm>
            <a:off x="524181" y="1523860"/>
            <a:ext cx="284231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hlinkClick r:id="rId10"/>
              </a:rPr>
              <a:t>http://www.manuel.cl:80</a:t>
            </a:r>
            <a:endParaRPr lang="es-MX" dirty="0"/>
          </a:p>
          <a:p>
            <a:r>
              <a:rPr lang="es-MX" dirty="0">
                <a:hlinkClick r:id="rId11"/>
              </a:rPr>
              <a:t>https://www.manuel.cl:443</a:t>
            </a:r>
            <a:endParaRPr lang="es-MX" dirty="0"/>
          </a:p>
          <a:p>
            <a:endParaRPr lang="es-MX" dirty="0"/>
          </a:p>
          <a:p>
            <a:r>
              <a:rPr lang="es-MX" dirty="0"/>
              <a:t>IP/MASK/PE/</a:t>
            </a:r>
            <a:r>
              <a:rPr lang="es-MX" dirty="0">
                <a:highlight>
                  <a:srgbClr val="FFFF00"/>
                </a:highlight>
              </a:rPr>
              <a:t>DNS</a:t>
            </a:r>
          </a:p>
          <a:p>
            <a:r>
              <a:rPr lang="es-MX" dirty="0" err="1"/>
              <a:t>Ip</a:t>
            </a:r>
            <a:r>
              <a:rPr lang="es-MX" dirty="0"/>
              <a:t>? </a:t>
            </a:r>
            <a:r>
              <a:rPr lang="es-MX" dirty="0">
                <a:hlinkClick r:id="rId10"/>
              </a:rPr>
              <a:t>www.manuel.cl</a:t>
            </a:r>
            <a:r>
              <a:rPr lang="es-MX" dirty="0"/>
              <a:t> = 5.6.7.9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31FCE10-C8A3-4EBB-B5B0-6ECC62F2A536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>
            <a:off x="3366498" y="2262524"/>
            <a:ext cx="5369997" cy="1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echa: cheurón 27">
            <a:extLst>
              <a:ext uri="{FF2B5EF4-FFF2-40B4-BE49-F238E27FC236}">
                <a16:creationId xmlns:a16="http://schemas.microsoft.com/office/drawing/2014/main" id="{79745BAD-A8B3-42F8-B586-5C40959E1CC4}"/>
              </a:ext>
            </a:extLst>
          </p:cNvPr>
          <p:cNvSpPr/>
          <p:nvPr/>
        </p:nvSpPr>
        <p:spPr>
          <a:xfrm>
            <a:off x="9244255" y="4768033"/>
            <a:ext cx="2732062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/</a:t>
            </a:r>
            <a:r>
              <a:rPr lang="es-MX" sz="1200" dirty="0" err="1">
                <a:solidFill>
                  <a:schemeClr val="bg1"/>
                </a:solidFill>
              </a:rPr>
              <a:t>var</a:t>
            </a:r>
            <a:r>
              <a:rPr lang="es-MX" sz="1200" dirty="0">
                <a:solidFill>
                  <a:schemeClr val="bg1"/>
                </a:solidFill>
              </a:rPr>
              <a:t>/www/manuel.cl/index.html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482C47-D1EC-4CF1-9F42-68793C65AFA3}"/>
              </a:ext>
            </a:extLst>
          </p:cNvPr>
          <p:cNvSpPr/>
          <p:nvPr/>
        </p:nvSpPr>
        <p:spPr>
          <a:xfrm>
            <a:off x="4655751" y="4844373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11"/>
              </a:rPr>
              <a:t>https://www.manuel.cl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15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WEB: TCP80 = HTTP, TCP443 = HTTPS - WEBHOSTING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352C5-65D0-4A68-BDA0-BB1B41A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41" y="803671"/>
            <a:ext cx="2255716" cy="164606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29221E2-AAEF-422B-B1BA-A509DAF6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6495" y="1386638"/>
            <a:ext cx="1778844" cy="17788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8585FDD-0F0B-4C2B-BFF1-51DD2A0AADA1}"/>
              </a:ext>
            </a:extLst>
          </p:cNvPr>
          <p:cNvSpPr txBox="1"/>
          <p:nvPr/>
        </p:nvSpPr>
        <p:spPr>
          <a:xfrm>
            <a:off x="8893729" y="3165482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Hosting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C2094EC-46A4-4C2F-9F51-34F4E565EC30}"/>
              </a:ext>
            </a:extLst>
          </p:cNvPr>
          <p:cNvCxnSpPr>
            <a:cxnSpLocks/>
            <a:stCxn id="53" idx="3"/>
            <a:endCxn id="2" idx="1"/>
          </p:cNvCxnSpPr>
          <p:nvPr/>
        </p:nvCxnSpPr>
        <p:spPr>
          <a:xfrm>
            <a:off x="1250156" y="1080110"/>
            <a:ext cx="3717985" cy="54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317D32-5F46-4BC7-A8CD-E2D93441C628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7223857" y="1626703"/>
            <a:ext cx="1512638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D54A7DB8-BBBB-4182-839F-4BC5195DB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2" y="753072"/>
            <a:ext cx="700494" cy="65407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AB7E27C5-1548-420D-BEA9-6CAC0701C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063" y="3453408"/>
            <a:ext cx="1235243" cy="600087"/>
          </a:xfrm>
          <a:prstGeom prst="rect">
            <a:avLst/>
          </a:prstGeom>
        </p:spPr>
      </p:pic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F7B0E3CD-3A42-47A8-95FF-F1ED598F7654}"/>
              </a:ext>
            </a:extLst>
          </p:cNvPr>
          <p:cNvSpPr/>
          <p:nvPr/>
        </p:nvSpPr>
        <p:spPr>
          <a:xfrm>
            <a:off x="7113789" y="4786832"/>
            <a:ext cx="2270816" cy="52969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www.matias.cl</a:t>
            </a:r>
          </a:p>
        </p:txBody>
      </p:sp>
      <p:sp>
        <p:nvSpPr>
          <p:cNvPr id="24" name="Flecha: cheurón 23">
            <a:extLst>
              <a:ext uri="{FF2B5EF4-FFF2-40B4-BE49-F238E27FC236}">
                <a16:creationId xmlns:a16="http://schemas.microsoft.com/office/drawing/2014/main" id="{7AA2CF74-065B-4C4D-BD2F-ED72E921382E}"/>
              </a:ext>
            </a:extLst>
          </p:cNvPr>
          <p:cNvSpPr/>
          <p:nvPr/>
        </p:nvSpPr>
        <p:spPr>
          <a:xfrm>
            <a:off x="8558276" y="6136761"/>
            <a:ext cx="2270816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www.diego.cl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CC855B-B204-4C40-BF36-A6FEEE28ADFF}"/>
              </a:ext>
            </a:extLst>
          </p:cNvPr>
          <p:cNvSpPr txBox="1"/>
          <p:nvPr/>
        </p:nvSpPr>
        <p:spPr>
          <a:xfrm>
            <a:off x="8893729" y="939850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MAC:5.6.7.9</a:t>
            </a:r>
            <a:r>
              <a:rPr lang="es-MX" dirty="0"/>
              <a:t>:80-443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33648A5-08F0-4153-B224-0FD1F27F8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1010" y="2327113"/>
            <a:ext cx="996791" cy="996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74F743-2C0F-4518-87DD-608BE6731529}"/>
              </a:ext>
            </a:extLst>
          </p:cNvPr>
          <p:cNvSpPr/>
          <p:nvPr/>
        </p:nvSpPr>
        <p:spPr>
          <a:xfrm>
            <a:off x="7275134" y="3290317"/>
            <a:ext cx="1636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MAC:5.6.7.8</a:t>
            </a:r>
            <a:r>
              <a:rPr lang="es-MX" dirty="0"/>
              <a:t>:53</a:t>
            </a:r>
          </a:p>
          <a:p>
            <a:r>
              <a:rPr lang="es-MX" dirty="0"/>
              <a:t>DNS.hosting.cl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481C421-C059-4579-9198-008524A17D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2540" y="4496569"/>
            <a:ext cx="1685925" cy="1219200"/>
          </a:xfrm>
          <a:prstGeom prst="rect">
            <a:avLst/>
          </a:prstGeom>
        </p:spPr>
      </p:pic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5FE682FA-1F2B-4135-B112-C30673ED9E79}"/>
              </a:ext>
            </a:extLst>
          </p:cNvPr>
          <p:cNvSpPr/>
          <p:nvPr/>
        </p:nvSpPr>
        <p:spPr>
          <a:xfrm>
            <a:off x="284226" y="4801129"/>
            <a:ext cx="2270816" cy="52969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www.matias.cl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78C6BA-97B1-4A7C-B95A-FD9E2CA1E5FE}"/>
              </a:ext>
            </a:extLst>
          </p:cNvPr>
          <p:cNvSpPr txBox="1"/>
          <p:nvPr/>
        </p:nvSpPr>
        <p:spPr>
          <a:xfrm>
            <a:off x="215682" y="5524017"/>
            <a:ext cx="264258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Dominio: matias.cl</a:t>
            </a:r>
          </a:p>
          <a:p>
            <a:r>
              <a:rPr lang="es-MX" dirty="0"/>
              <a:t>DNS Server: dns.hosting.cl</a:t>
            </a:r>
          </a:p>
          <a:p>
            <a:r>
              <a:rPr lang="es-MX" dirty="0"/>
              <a:t>IP DNS: 5.6.7.8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99E06D-3D34-442B-A3EA-D9FDC9CD7F6F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2858265" y="5715769"/>
            <a:ext cx="597238" cy="26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DA98D4-D84F-4183-9616-FEC9B0672B55}"/>
              </a:ext>
            </a:extLst>
          </p:cNvPr>
          <p:cNvSpPr txBox="1"/>
          <p:nvPr/>
        </p:nvSpPr>
        <p:spPr>
          <a:xfrm>
            <a:off x="524181" y="1523860"/>
            <a:ext cx="275844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hlinkClick r:id="rId10"/>
              </a:rPr>
              <a:t>http://www.matias.cl:80</a:t>
            </a:r>
            <a:endParaRPr lang="es-MX" dirty="0"/>
          </a:p>
          <a:p>
            <a:r>
              <a:rPr lang="es-MX" dirty="0">
                <a:hlinkClick r:id="rId11"/>
              </a:rPr>
              <a:t>https://www.matias.cl:443</a:t>
            </a:r>
            <a:endParaRPr lang="es-MX" dirty="0"/>
          </a:p>
          <a:p>
            <a:endParaRPr lang="es-MX" dirty="0"/>
          </a:p>
          <a:p>
            <a:r>
              <a:rPr lang="es-MX" dirty="0"/>
              <a:t>IP/MASK/PE/</a:t>
            </a:r>
            <a:r>
              <a:rPr lang="es-MX" dirty="0">
                <a:highlight>
                  <a:srgbClr val="FFFF00"/>
                </a:highlight>
              </a:rPr>
              <a:t>DNS</a:t>
            </a:r>
          </a:p>
          <a:p>
            <a:r>
              <a:rPr lang="es-MX" dirty="0" err="1"/>
              <a:t>Ip</a:t>
            </a:r>
            <a:r>
              <a:rPr lang="es-MX" dirty="0"/>
              <a:t>? </a:t>
            </a:r>
            <a:r>
              <a:rPr lang="es-MX" dirty="0">
                <a:hlinkClick r:id="rId10"/>
              </a:rPr>
              <a:t>www.matias.cl</a:t>
            </a:r>
            <a:r>
              <a:rPr lang="es-MX" dirty="0"/>
              <a:t> = 5.6.7.9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31FCE10-C8A3-4EBB-B5B0-6ECC62F2A536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>
            <a:off x="3282628" y="2262524"/>
            <a:ext cx="5453867" cy="1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echa: cheurón 27">
            <a:extLst>
              <a:ext uri="{FF2B5EF4-FFF2-40B4-BE49-F238E27FC236}">
                <a16:creationId xmlns:a16="http://schemas.microsoft.com/office/drawing/2014/main" id="{79745BAD-A8B3-42F8-B586-5C40959E1CC4}"/>
              </a:ext>
            </a:extLst>
          </p:cNvPr>
          <p:cNvSpPr/>
          <p:nvPr/>
        </p:nvSpPr>
        <p:spPr>
          <a:xfrm>
            <a:off x="9244255" y="4768033"/>
            <a:ext cx="2732062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/</a:t>
            </a:r>
            <a:r>
              <a:rPr lang="es-MX" sz="1200" dirty="0" err="1">
                <a:solidFill>
                  <a:schemeClr val="bg1"/>
                </a:solidFill>
              </a:rPr>
              <a:t>var</a:t>
            </a:r>
            <a:r>
              <a:rPr lang="es-MX" sz="1200" dirty="0">
                <a:solidFill>
                  <a:schemeClr val="bg1"/>
                </a:solidFill>
              </a:rPr>
              <a:t>/www/matias.cl/index.html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482C47-D1EC-4CF1-9F42-68793C65AFA3}"/>
              </a:ext>
            </a:extLst>
          </p:cNvPr>
          <p:cNvSpPr/>
          <p:nvPr/>
        </p:nvSpPr>
        <p:spPr>
          <a:xfrm>
            <a:off x="4655751" y="4844373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12"/>
              </a:rPr>
              <a:t>https://www.manuel.cl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262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58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FTP: TCP20&amp;21 – WEBHOSTING – UPLOAD del contenido</a:t>
            </a:r>
          </a:p>
          <a:p>
            <a:pPr algn="ctr"/>
            <a:r>
              <a:rPr lang="es-MX" dirty="0"/>
              <a:t>TCP20: FTPDATA, TCP21:FTPCOMMAND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352C5-65D0-4A68-BDA0-BB1B41A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41" y="803671"/>
            <a:ext cx="2255716" cy="164606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29221E2-AAEF-422B-B1BA-A509DAF6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6495" y="1386638"/>
            <a:ext cx="1778844" cy="17788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8585FDD-0F0B-4C2B-BFF1-51DD2A0AADA1}"/>
              </a:ext>
            </a:extLst>
          </p:cNvPr>
          <p:cNvSpPr txBox="1"/>
          <p:nvPr/>
        </p:nvSpPr>
        <p:spPr>
          <a:xfrm>
            <a:off x="8893729" y="3165482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Hosting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C2094EC-46A4-4C2F-9F51-34F4E565EC30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1988482" y="1626703"/>
            <a:ext cx="2979659" cy="9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317D32-5F46-4BC7-A8CD-E2D93441C628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7223857" y="1626703"/>
            <a:ext cx="1512638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AB7E27C5-1548-420D-BEA9-6CAC0701C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063" y="3453408"/>
            <a:ext cx="1235243" cy="600087"/>
          </a:xfrm>
          <a:prstGeom prst="rect">
            <a:avLst/>
          </a:prstGeom>
        </p:spPr>
      </p:pic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F7B0E3CD-3A42-47A8-95FF-F1ED598F7654}"/>
              </a:ext>
            </a:extLst>
          </p:cNvPr>
          <p:cNvSpPr/>
          <p:nvPr/>
        </p:nvSpPr>
        <p:spPr>
          <a:xfrm>
            <a:off x="7113789" y="4786832"/>
            <a:ext cx="2270816" cy="52969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www.matias.cl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CC855B-B204-4C40-BF36-A6FEEE28ADFF}"/>
              </a:ext>
            </a:extLst>
          </p:cNvPr>
          <p:cNvSpPr txBox="1"/>
          <p:nvPr/>
        </p:nvSpPr>
        <p:spPr>
          <a:xfrm>
            <a:off x="8893729" y="939850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MAC:5.6.7.9</a:t>
            </a:r>
            <a:r>
              <a:rPr lang="es-MX" dirty="0"/>
              <a:t>:20&amp;21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33648A5-08F0-4153-B224-0FD1F27F8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010" y="2327113"/>
            <a:ext cx="996791" cy="996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74F743-2C0F-4518-87DD-608BE6731529}"/>
              </a:ext>
            </a:extLst>
          </p:cNvPr>
          <p:cNvSpPr/>
          <p:nvPr/>
        </p:nvSpPr>
        <p:spPr>
          <a:xfrm>
            <a:off x="7275134" y="3290317"/>
            <a:ext cx="1636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MAC:5.6.7.8</a:t>
            </a:r>
            <a:r>
              <a:rPr lang="es-MX" dirty="0"/>
              <a:t>:53</a:t>
            </a:r>
          </a:p>
          <a:p>
            <a:r>
              <a:rPr lang="es-MX" dirty="0"/>
              <a:t>DNS.hosting.cl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481C421-C059-4579-9198-008524A17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2540" y="4496569"/>
            <a:ext cx="1685925" cy="1219200"/>
          </a:xfrm>
          <a:prstGeom prst="rect">
            <a:avLst/>
          </a:prstGeom>
        </p:spPr>
      </p:pic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5FE682FA-1F2B-4135-B112-C30673ED9E79}"/>
              </a:ext>
            </a:extLst>
          </p:cNvPr>
          <p:cNvSpPr/>
          <p:nvPr/>
        </p:nvSpPr>
        <p:spPr>
          <a:xfrm>
            <a:off x="284226" y="4801129"/>
            <a:ext cx="2270816" cy="52969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www.matias.cl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78C6BA-97B1-4A7C-B95A-FD9E2CA1E5FE}"/>
              </a:ext>
            </a:extLst>
          </p:cNvPr>
          <p:cNvSpPr txBox="1"/>
          <p:nvPr/>
        </p:nvSpPr>
        <p:spPr>
          <a:xfrm>
            <a:off x="215682" y="5524017"/>
            <a:ext cx="264258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Dominio: matias.cl</a:t>
            </a:r>
          </a:p>
          <a:p>
            <a:r>
              <a:rPr lang="es-MX" dirty="0"/>
              <a:t>DNS Server: dns.hosting.cl</a:t>
            </a:r>
          </a:p>
          <a:p>
            <a:r>
              <a:rPr lang="es-MX" dirty="0"/>
              <a:t>IP DNS: 5.6.7.8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99E06D-3D34-442B-A3EA-D9FDC9CD7F6F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2858265" y="5715769"/>
            <a:ext cx="597238" cy="26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echa: cheurón 27">
            <a:extLst>
              <a:ext uri="{FF2B5EF4-FFF2-40B4-BE49-F238E27FC236}">
                <a16:creationId xmlns:a16="http://schemas.microsoft.com/office/drawing/2014/main" id="{79745BAD-A8B3-42F8-B586-5C40959E1CC4}"/>
              </a:ext>
            </a:extLst>
          </p:cNvPr>
          <p:cNvSpPr/>
          <p:nvPr/>
        </p:nvSpPr>
        <p:spPr>
          <a:xfrm>
            <a:off x="9244255" y="4768033"/>
            <a:ext cx="2732062" cy="529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/</a:t>
            </a:r>
            <a:r>
              <a:rPr lang="es-MX" sz="1200" dirty="0" err="1">
                <a:solidFill>
                  <a:schemeClr val="bg1"/>
                </a:solidFill>
              </a:rPr>
              <a:t>var</a:t>
            </a:r>
            <a:r>
              <a:rPr lang="es-MX" sz="1200" dirty="0">
                <a:solidFill>
                  <a:schemeClr val="bg1"/>
                </a:solidFill>
              </a:rPr>
              <a:t>/www/matias.cl/index.html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482C47-D1EC-4CF1-9F42-68793C65AFA3}"/>
              </a:ext>
            </a:extLst>
          </p:cNvPr>
          <p:cNvSpPr/>
          <p:nvPr/>
        </p:nvSpPr>
        <p:spPr>
          <a:xfrm>
            <a:off x="4655751" y="4844373"/>
            <a:ext cx="227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9"/>
              </a:rPr>
              <a:t>https://www.matias.cl</a:t>
            </a:r>
            <a:endParaRPr lang="es-MX" dirty="0"/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DB1B02CD-17E7-4EF7-8950-9D6B7B9576E0}"/>
              </a:ext>
            </a:extLst>
          </p:cNvPr>
          <p:cNvSpPr/>
          <p:nvPr/>
        </p:nvSpPr>
        <p:spPr>
          <a:xfrm>
            <a:off x="8507896" y="5524017"/>
            <a:ext cx="2981739" cy="923330"/>
          </a:xfrm>
          <a:prstGeom prst="wedgeRoundRectCallout">
            <a:avLst>
              <a:gd name="adj1" fmla="val 30507"/>
              <a:gd name="adj2" fmla="val -7959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Muchos archivos que conforman esta pagina web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560E860-6615-4C7D-B438-A449C0528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226" y="871314"/>
            <a:ext cx="1704256" cy="170425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1150C95-AD6D-4665-8ABE-08156D4B21D6}"/>
              </a:ext>
            </a:extLst>
          </p:cNvPr>
          <p:cNvSpPr txBox="1"/>
          <p:nvPr/>
        </p:nvSpPr>
        <p:spPr>
          <a:xfrm>
            <a:off x="215682" y="2490253"/>
            <a:ext cx="3560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&lt;</a:t>
            </a:r>
            <a:r>
              <a:rPr lang="es-MX" sz="1400" dirty="0" err="1"/>
              <a:t>html</a:t>
            </a:r>
            <a:r>
              <a:rPr lang="es-MX" sz="1400" dirty="0"/>
              <a:t>&gt;</a:t>
            </a:r>
          </a:p>
          <a:p>
            <a:r>
              <a:rPr lang="es-MX" sz="1400" dirty="0"/>
              <a:t>  </a:t>
            </a:r>
            <a:r>
              <a:rPr lang="es-MX" sz="1400" i="1" dirty="0"/>
              <a:t>Todos los demás elementos del sitio van aquí.</a:t>
            </a:r>
            <a:endParaRPr lang="es-MX" sz="1400" dirty="0"/>
          </a:p>
          <a:p>
            <a:r>
              <a:rPr lang="es-MX" sz="1400" dirty="0"/>
              <a:t>&lt;/</a:t>
            </a:r>
            <a:r>
              <a:rPr lang="es-MX" sz="1400" dirty="0" err="1"/>
              <a:t>html</a:t>
            </a:r>
            <a:r>
              <a:rPr lang="es-MX" sz="1400" dirty="0"/>
              <a:t>&gt;</a:t>
            </a:r>
          </a:p>
          <a:p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ED1700F-552A-46D2-8B0A-8F47AC6695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1365" y="3978648"/>
            <a:ext cx="567400" cy="602268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A636845-D032-4F55-AC8A-28F821F45963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1807916" y="905582"/>
            <a:ext cx="7623449" cy="337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BF2BC92-549D-4E1D-8A17-E34ACDFC9B3A}"/>
              </a:ext>
            </a:extLst>
          </p:cNvPr>
          <p:cNvSpPr txBox="1"/>
          <p:nvPr/>
        </p:nvSpPr>
        <p:spPr>
          <a:xfrm>
            <a:off x="464791" y="720916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ftp.matias.cl</a:t>
            </a:r>
          </a:p>
        </p:txBody>
      </p:sp>
    </p:spTree>
    <p:extLst>
      <p:ext uri="{BB962C8B-B14F-4D97-AF65-F5344CB8AC3E}">
        <p14:creationId xmlns:p14="http://schemas.microsoft.com/office/powerpoint/2010/main" val="363846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59F2593D-3468-4CAF-919C-DDC952FA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64DE798-6A05-4C3E-80E6-9BA1382D222C}"/>
              </a:ext>
            </a:extLst>
          </p:cNvPr>
          <p:cNvSpPr/>
          <p:nvPr/>
        </p:nvSpPr>
        <p:spPr>
          <a:xfrm>
            <a:off x="1585014" y="2076909"/>
            <a:ext cx="4452731" cy="4459357"/>
          </a:xfrm>
          <a:prstGeom prst="roundRect">
            <a:avLst>
              <a:gd name="adj" fmla="val 32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22C285C-5316-42C7-90C3-C85EAA9C2C7C}"/>
              </a:ext>
            </a:extLst>
          </p:cNvPr>
          <p:cNvSpPr/>
          <p:nvPr/>
        </p:nvSpPr>
        <p:spPr>
          <a:xfrm>
            <a:off x="6154257" y="2076909"/>
            <a:ext cx="4452731" cy="4459357"/>
          </a:xfrm>
          <a:prstGeom prst="roundRect">
            <a:avLst>
              <a:gd name="adj" fmla="val 32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circular 6">
            <a:extLst>
              <a:ext uri="{FF2B5EF4-FFF2-40B4-BE49-F238E27FC236}">
                <a16:creationId xmlns:a16="http://schemas.microsoft.com/office/drawing/2014/main" id="{2F5765D0-2363-4F4A-B95A-D095197B1735}"/>
              </a:ext>
            </a:extLst>
          </p:cNvPr>
          <p:cNvSpPr/>
          <p:nvPr/>
        </p:nvSpPr>
        <p:spPr>
          <a:xfrm>
            <a:off x="4909266" y="2407332"/>
            <a:ext cx="2489981" cy="204333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ircular 7">
            <a:extLst>
              <a:ext uri="{FF2B5EF4-FFF2-40B4-BE49-F238E27FC236}">
                <a16:creationId xmlns:a16="http://schemas.microsoft.com/office/drawing/2014/main" id="{B1959F1B-C400-4DEA-8B80-F37900C53B23}"/>
              </a:ext>
            </a:extLst>
          </p:cNvPr>
          <p:cNvSpPr/>
          <p:nvPr/>
        </p:nvSpPr>
        <p:spPr>
          <a:xfrm rot="10800000">
            <a:off x="4792756" y="3786377"/>
            <a:ext cx="2489981" cy="204333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41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58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FTP ACTIVO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352C5-65D0-4A68-BDA0-BB1B41A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41" y="803671"/>
            <a:ext cx="2255716" cy="164606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29221E2-AAEF-422B-B1BA-A509DAF6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6495" y="1386638"/>
            <a:ext cx="1778844" cy="17788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8585FDD-0F0B-4C2B-BFF1-51DD2A0AADA1}"/>
              </a:ext>
            </a:extLst>
          </p:cNvPr>
          <p:cNvSpPr txBox="1"/>
          <p:nvPr/>
        </p:nvSpPr>
        <p:spPr>
          <a:xfrm>
            <a:off x="8893729" y="3165482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Hosting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C2094EC-46A4-4C2F-9F51-34F4E565EC30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1988481" y="1626703"/>
            <a:ext cx="2979660" cy="25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317D32-5F46-4BC7-A8CD-E2D93441C628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7223857" y="1626703"/>
            <a:ext cx="1512638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7CC855B-B204-4C40-BF36-A6FEEE28ADFF}"/>
              </a:ext>
            </a:extLst>
          </p:cNvPr>
          <p:cNvSpPr txBox="1"/>
          <p:nvPr/>
        </p:nvSpPr>
        <p:spPr>
          <a:xfrm>
            <a:off x="8893729" y="939850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MAC:5.6.7.9</a:t>
            </a:r>
            <a:r>
              <a:rPr lang="es-MX" dirty="0"/>
              <a:t>:20&amp;21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33648A5-08F0-4153-B224-0FD1F27F8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1010" y="2327113"/>
            <a:ext cx="996791" cy="996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74F743-2C0F-4518-87DD-608BE6731529}"/>
              </a:ext>
            </a:extLst>
          </p:cNvPr>
          <p:cNvSpPr/>
          <p:nvPr/>
        </p:nvSpPr>
        <p:spPr>
          <a:xfrm>
            <a:off x="7275134" y="3290317"/>
            <a:ext cx="1636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MAC:5.6.7.8</a:t>
            </a:r>
            <a:r>
              <a:rPr lang="es-MX" dirty="0"/>
              <a:t>:53</a:t>
            </a:r>
          </a:p>
          <a:p>
            <a:r>
              <a:rPr lang="es-MX" dirty="0"/>
              <a:t>DNS.hosting.cl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560E860-6615-4C7D-B438-A449C0528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225" y="1033169"/>
            <a:ext cx="1704256" cy="170425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1150C95-AD6D-4665-8ABE-08156D4B21D6}"/>
              </a:ext>
            </a:extLst>
          </p:cNvPr>
          <p:cNvSpPr txBox="1"/>
          <p:nvPr/>
        </p:nvSpPr>
        <p:spPr>
          <a:xfrm>
            <a:off x="215681" y="2655658"/>
            <a:ext cx="355352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# cd /</a:t>
            </a:r>
            <a:r>
              <a:rPr lang="es-MX" sz="1400" dirty="0" err="1"/>
              <a:t>var</a:t>
            </a:r>
            <a:endParaRPr lang="es-MX" sz="1400" dirty="0"/>
          </a:p>
          <a:p>
            <a:r>
              <a:rPr lang="es-MX" sz="1400" dirty="0"/>
              <a:t>(</a:t>
            </a:r>
            <a:r>
              <a:rPr lang="es-MX" sz="1400" dirty="0" err="1"/>
              <a:t>var</a:t>
            </a:r>
            <a:r>
              <a:rPr lang="es-MX" sz="1400" dirty="0"/>
              <a:t>)#cd www</a:t>
            </a:r>
          </a:p>
          <a:p>
            <a:r>
              <a:rPr lang="es-MX" sz="1400" dirty="0"/>
              <a:t>/</a:t>
            </a:r>
            <a:r>
              <a:rPr lang="es-MX" sz="1400" dirty="0" err="1"/>
              <a:t>var</a:t>
            </a:r>
            <a:r>
              <a:rPr lang="es-MX" sz="1400" dirty="0"/>
              <a:t>/www)# </a:t>
            </a:r>
          </a:p>
          <a:p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ED1700F-552A-46D2-8B0A-8F47AC669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2217" y="3534814"/>
            <a:ext cx="567400" cy="602268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9BF2BC92-549D-4E1D-8A17-E34ACDFC9B3A}"/>
              </a:ext>
            </a:extLst>
          </p:cNvPr>
          <p:cNvSpPr txBox="1"/>
          <p:nvPr/>
        </p:nvSpPr>
        <p:spPr>
          <a:xfrm>
            <a:off x="464790" y="808771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ftp.matias.cl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9FFEAC6-5DE6-46CA-9F5B-DA778C1EC91A}"/>
              </a:ext>
            </a:extLst>
          </p:cNvPr>
          <p:cNvSpPr/>
          <p:nvPr/>
        </p:nvSpPr>
        <p:spPr>
          <a:xfrm>
            <a:off x="8211769" y="4044756"/>
            <a:ext cx="1130448" cy="60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TCP21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7BA7D7E-DC2C-4878-98ED-C299DE776CA0}"/>
              </a:ext>
            </a:extLst>
          </p:cNvPr>
          <p:cNvSpPr/>
          <p:nvPr/>
        </p:nvSpPr>
        <p:spPr>
          <a:xfrm>
            <a:off x="8211769" y="5231297"/>
            <a:ext cx="1130448" cy="60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TCP20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F9E35D-FD58-4775-810E-CFCDC2FEC606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>
            <a:off x="3769206" y="3163490"/>
            <a:ext cx="4442563" cy="118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6942E51-605B-4ABB-926D-28E81CF4EB8C}"/>
              </a:ext>
            </a:extLst>
          </p:cNvPr>
          <p:cNvSpPr txBox="1"/>
          <p:nvPr/>
        </p:nvSpPr>
        <p:spPr>
          <a:xfrm>
            <a:off x="208489" y="3942718"/>
            <a:ext cx="2602187" cy="800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400" dirty="0" err="1"/>
              <a:t>Upload</a:t>
            </a:r>
            <a:r>
              <a:rPr lang="es-MX" sz="1400" dirty="0"/>
              <a:t>/</a:t>
            </a:r>
            <a:r>
              <a:rPr lang="es-MX" sz="1400" dirty="0" err="1"/>
              <a:t>donload</a:t>
            </a:r>
            <a:endParaRPr lang="es-MX" sz="1400" dirty="0"/>
          </a:p>
          <a:p>
            <a:r>
              <a:rPr lang="es-MX" sz="1400" dirty="0"/>
              <a:t>El archivo viaja por esta conexión</a:t>
            </a:r>
          </a:p>
          <a:p>
            <a:endParaRPr lang="es-MX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2C91E7F-64DC-4C98-BCAA-B49242C83C80}"/>
              </a:ext>
            </a:extLst>
          </p:cNvPr>
          <p:cNvCxnSpPr>
            <a:stCxn id="33" idx="3"/>
            <a:endCxn id="32" idx="2"/>
          </p:cNvCxnSpPr>
          <p:nvPr/>
        </p:nvCxnSpPr>
        <p:spPr>
          <a:xfrm>
            <a:off x="2810676" y="4342828"/>
            <a:ext cx="5401093" cy="118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7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58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FTP PASIVO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352C5-65D0-4A68-BDA0-BB1B41A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41" y="803671"/>
            <a:ext cx="2255716" cy="164606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29221E2-AAEF-422B-B1BA-A509DAF6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6495" y="1386638"/>
            <a:ext cx="1778844" cy="17788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8585FDD-0F0B-4C2B-BFF1-51DD2A0AADA1}"/>
              </a:ext>
            </a:extLst>
          </p:cNvPr>
          <p:cNvSpPr txBox="1"/>
          <p:nvPr/>
        </p:nvSpPr>
        <p:spPr>
          <a:xfrm>
            <a:off x="8893729" y="3165482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Hosting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C2094EC-46A4-4C2F-9F51-34F4E565EC30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1988481" y="1626703"/>
            <a:ext cx="2979660" cy="25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317D32-5F46-4BC7-A8CD-E2D93441C628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7223857" y="1626703"/>
            <a:ext cx="1512638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7CC855B-B204-4C40-BF36-A6FEEE28ADFF}"/>
              </a:ext>
            </a:extLst>
          </p:cNvPr>
          <p:cNvSpPr txBox="1"/>
          <p:nvPr/>
        </p:nvSpPr>
        <p:spPr>
          <a:xfrm>
            <a:off x="8893729" y="939850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MAC:5.6.7.9</a:t>
            </a:r>
            <a:r>
              <a:rPr lang="es-MX" dirty="0"/>
              <a:t>:20&amp;21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33648A5-08F0-4153-B224-0FD1F27F8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1010" y="2327113"/>
            <a:ext cx="996791" cy="996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74F743-2C0F-4518-87DD-608BE6731529}"/>
              </a:ext>
            </a:extLst>
          </p:cNvPr>
          <p:cNvSpPr/>
          <p:nvPr/>
        </p:nvSpPr>
        <p:spPr>
          <a:xfrm>
            <a:off x="7275134" y="3290317"/>
            <a:ext cx="1636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MAC:5.6.7.8</a:t>
            </a:r>
            <a:r>
              <a:rPr lang="es-MX" dirty="0"/>
              <a:t>:53</a:t>
            </a:r>
          </a:p>
          <a:p>
            <a:r>
              <a:rPr lang="es-MX" dirty="0"/>
              <a:t>DNS.hosting.cl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560E860-6615-4C7D-B438-A449C0528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225" y="1033169"/>
            <a:ext cx="1704256" cy="170425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1150C95-AD6D-4665-8ABE-08156D4B21D6}"/>
              </a:ext>
            </a:extLst>
          </p:cNvPr>
          <p:cNvSpPr txBox="1"/>
          <p:nvPr/>
        </p:nvSpPr>
        <p:spPr>
          <a:xfrm>
            <a:off x="215681" y="2655658"/>
            <a:ext cx="3553525" cy="1661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/>
              <a:t># cd /</a:t>
            </a:r>
            <a:r>
              <a:rPr lang="es-MX" sz="1400" dirty="0" err="1"/>
              <a:t>var</a:t>
            </a:r>
            <a:endParaRPr lang="es-MX" sz="1400" dirty="0"/>
          </a:p>
          <a:p>
            <a:r>
              <a:rPr lang="es-MX" sz="1400" dirty="0"/>
              <a:t>(</a:t>
            </a:r>
            <a:r>
              <a:rPr lang="es-MX" sz="1400" dirty="0" err="1"/>
              <a:t>var</a:t>
            </a:r>
            <a:r>
              <a:rPr lang="es-MX" sz="1400" dirty="0"/>
              <a:t>)#cd www</a:t>
            </a:r>
          </a:p>
          <a:p>
            <a:r>
              <a:rPr lang="es-MX" sz="1400" dirty="0"/>
              <a:t>/</a:t>
            </a:r>
            <a:r>
              <a:rPr lang="es-MX" sz="1400" dirty="0" err="1"/>
              <a:t>var</a:t>
            </a:r>
            <a:r>
              <a:rPr lang="es-MX" sz="1400" dirty="0"/>
              <a:t>/www)# </a:t>
            </a:r>
          </a:p>
          <a:p>
            <a:endParaRPr lang="es-MX" sz="1400" dirty="0"/>
          </a:p>
          <a:p>
            <a:r>
              <a:rPr lang="es-MX" sz="1400" dirty="0"/>
              <a:t>Trafico de </a:t>
            </a:r>
            <a:r>
              <a:rPr lang="es-MX" sz="1400" dirty="0" err="1"/>
              <a:t>upload</a:t>
            </a:r>
            <a:r>
              <a:rPr lang="es-MX" sz="1400" dirty="0"/>
              <a:t>/</a:t>
            </a:r>
            <a:r>
              <a:rPr lang="es-MX" sz="1400" dirty="0" err="1"/>
              <a:t>download</a:t>
            </a:r>
            <a:endParaRPr lang="es-MX" sz="1400" dirty="0"/>
          </a:p>
          <a:p>
            <a:r>
              <a:rPr lang="es-MX" sz="1400" dirty="0"/>
              <a:t>También va por aquí</a:t>
            </a:r>
          </a:p>
          <a:p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ED1700F-552A-46D2-8B0A-8F47AC669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2217" y="3534814"/>
            <a:ext cx="567400" cy="602268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9BF2BC92-549D-4E1D-8A17-E34ACDFC9B3A}"/>
              </a:ext>
            </a:extLst>
          </p:cNvPr>
          <p:cNvSpPr txBox="1"/>
          <p:nvPr/>
        </p:nvSpPr>
        <p:spPr>
          <a:xfrm>
            <a:off x="464790" y="808771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ftp.matias.cl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9FFEAC6-5DE6-46CA-9F5B-DA778C1EC91A}"/>
              </a:ext>
            </a:extLst>
          </p:cNvPr>
          <p:cNvSpPr/>
          <p:nvPr/>
        </p:nvSpPr>
        <p:spPr>
          <a:xfrm>
            <a:off x="8211769" y="4044756"/>
            <a:ext cx="1130448" cy="60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TCP21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F9E35D-FD58-4775-810E-CFCDC2FEC606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>
            <a:off x="3769206" y="3486655"/>
            <a:ext cx="4442563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6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055628-E918-490D-B277-7BA664BD6272}"/>
              </a:ext>
            </a:extLst>
          </p:cNvPr>
          <p:cNvSpPr/>
          <p:nvPr/>
        </p:nvSpPr>
        <p:spPr>
          <a:xfrm>
            <a:off x="215682" y="211513"/>
            <a:ext cx="11760635" cy="58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TELNET &amp; SSH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352C5-65D0-4A68-BDA0-BB1B41A2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41" y="803671"/>
            <a:ext cx="2255716" cy="164606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29221E2-AAEF-422B-B1BA-A509DAF6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6495" y="1386638"/>
            <a:ext cx="1778844" cy="17788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8585FDD-0F0B-4C2B-BFF1-51DD2A0AADA1}"/>
              </a:ext>
            </a:extLst>
          </p:cNvPr>
          <p:cNvSpPr txBox="1"/>
          <p:nvPr/>
        </p:nvSpPr>
        <p:spPr>
          <a:xfrm>
            <a:off x="8893729" y="3165482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Hosting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C2094EC-46A4-4C2F-9F51-34F4E565EC30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1988481" y="1626703"/>
            <a:ext cx="2979660" cy="25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317D32-5F46-4BC7-A8CD-E2D93441C628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7223857" y="1626703"/>
            <a:ext cx="1512638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7CC855B-B204-4C40-BF36-A6FEEE28ADFF}"/>
              </a:ext>
            </a:extLst>
          </p:cNvPr>
          <p:cNvSpPr txBox="1"/>
          <p:nvPr/>
        </p:nvSpPr>
        <p:spPr>
          <a:xfrm>
            <a:off x="8893729" y="939850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MAC:5.6.7.9</a:t>
            </a:r>
            <a:r>
              <a:rPr lang="es-MX" dirty="0"/>
              <a:t>:20&amp;21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33648A5-08F0-4153-B224-0FD1F27F8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1010" y="2327113"/>
            <a:ext cx="996791" cy="996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74F743-2C0F-4518-87DD-608BE6731529}"/>
              </a:ext>
            </a:extLst>
          </p:cNvPr>
          <p:cNvSpPr/>
          <p:nvPr/>
        </p:nvSpPr>
        <p:spPr>
          <a:xfrm>
            <a:off x="7275134" y="3290317"/>
            <a:ext cx="1636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MAC:5.6.7.8</a:t>
            </a:r>
            <a:r>
              <a:rPr lang="es-MX" dirty="0"/>
              <a:t>:53</a:t>
            </a:r>
          </a:p>
          <a:p>
            <a:r>
              <a:rPr lang="es-MX" dirty="0"/>
              <a:t>DNS.hosting.cl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560E860-6615-4C7D-B438-A449C0528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225" y="1033169"/>
            <a:ext cx="1704256" cy="170425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ED1700F-552A-46D2-8B0A-8F47AC669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2217" y="3534814"/>
            <a:ext cx="567400" cy="602268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9BF2BC92-549D-4E1D-8A17-E34ACDFC9B3A}"/>
              </a:ext>
            </a:extLst>
          </p:cNvPr>
          <p:cNvSpPr txBox="1"/>
          <p:nvPr/>
        </p:nvSpPr>
        <p:spPr>
          <a:xfrm>
            <a:off x="464790" y="808771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Server.matias.cl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9FFEAC6-5DE6-46CA-9F5B-DA778C1EC91A}"/>
              </a:ext>
            </a:extLst>
          </p:cNvPr>
          <p:cNvSpPr/>
          <p:nvPr/>
        </p:nvSpPr>
        <p:spPr>
          <a:xfrm>
            <a:off x="8211769" y="4044756"/>
            <a:ext cx="1130448" cy="60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TCP23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F9E35D-FD58-4775-810E-CFCDC2FEC606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>
            <a:off x="4916867" y="4048539"/>
            <a:ext cx="3294902" cy="29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02B567EB-318D-4F88-9565-E129E70A1A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225" y="2579908"/>
            <a:ext cx="4632642" cy="2937262"/>
          </a:xfrm>
          <a:prstGeom prst="rect">
            <a:avLst/>
          </a:prstGeom>
        </p:spPr>
      </p:pic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042F5CF3-BC82-4030-94FA-4080C09CF1F3}"/>
              </a:ext>
            </a:extLst>
          </p:cNvPr>
          <p:cNvSpPr/>
          <p:nvPr/>
        </p:nvSpPr>
        <p:spPr>
          <a:xfrm>
            <a:off x="9769896" y="4669883"/>
            <a:ext cx="1802296" cy="947133"/>
          </a:xfrm>
          <a:prstGeom prst="wedgeRoundRectCallout">
            <a:avLst>
              <a:gd name="adj1" fmla="val -95098"/>
              <a:gd name="adj2" fmla="val -4943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TELNET: Texto puro sin cifrar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D1BEFDA-D704-40AF-8CAF-5BDF8323B721}"/>
              </a:ext>
            </a:extLst>
          </p:cNvPr>
          <p:cNvSpPr/>
          <p:nvPr/>
        </p:nvSpPr>
        <p:spPr>
          <a:xfrm>
            <a:off x="8248994" y="5617016"/>
            <a:ext cx="1130448" cy="60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TCP22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5380120-BF9C-406C-94F6-64A2B686338A}"/>
              </a:ext>
            </a:extLst>
          </p:cNvPr>
          <p:cNvCxnSpPr>
            <a:cxnSpLocks/>
            <a:stCxn id="3" idx="3"/>
            <a:endCxn id="23" idx="2"/>
          </p:cNvCxnSpPr>
          <p:nvPr/>
        </p:nvCxnSpPr>
        <p:spPr>
          <a:xfrm>
            <a:off x="4916867" y="4048539"/>
            <a:ext cx="3332127" cy="186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ocadillo: rectángulo con esquinas redondeadas 26">
            <a:extLst>
              <a:ext uri="{FF2B5EF4-FFF2-40B4-BE49-F238E27FC236}">
                <a16:creationId xmlns:a16="http://schemas.microsoft.com/office/drawing/2014/main" id="{C2C8F9F6-2459-416C-9C6E-1B13073B7CF2}"/>
              </a:ext>
            </a:extLst>
          </p:cNvPr>
          <p:cNvSpPr/>
          <p:nvPr/>
        </p:nvSpPr>
        <p:spPr>
          <a:xfrm>
            <a:off x="5307321" y="5517170"/>
            <a:ext cx="1802296" cy="947133"/>
          </a:xfrm>
          <a:prstGeom prst="wedgeRoundRectCallout">
            <a:avLst>
              <a:gd name="adj1" fmla="val 91667"/>
              <a:gd name="adj2" fmla="val -29846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Secure Shell: cifrado</a:t>
            </a:r>
          </a:p>
        </p:txBody>
      </p:sp>
    </p:spTree>
    <p:extLst>
      <p:ext uri="{BB962C8B-B14F-4D97-AF65-F5344CB8AC3E}">
        <p14:creationId xmlns:p14="http://schemas.microsoft.com/office/powerpoint/2010/main" val="121626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8E48706-E223-485F-ACBA-608DF040E4D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 de Transporte = TCP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F2038A-9BC8-4489-B582-0C905242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10" y="726908"/>
            <a:ext cx="10089538" cy="3423988"/>
          </a:xfrm>
          <a:prstGeom prst="rect">
            <a:avLst/>
          </a:prstGeom>
        </p:spPr>
      </p:pic>
      <p:sp>
        <p:nvSpPr>
          <p:cNvPr id="3" name="Diagrama de flujo: cinta perforada 2">
            <a:extLst>
              <a:ext uri="{FF2B5EF4-FFF2-40B4-BE49-F238E27FC236}">
                <a16:creationId xmlns:a16="http://schemas.microsoft.com/office/drawing/2014/main" id="{42CFAD35-7D82-4F5A-B1EE-0AE88F65F919}"/>
              </a:ext>
            </a:extLst>
          </p:cNvPr>
          <p:cNvSpPr/>
          <p:nvPr/>
        </p:nvSpPr>
        <p:spPr>
          <a:xfrm>
            <a:off x="7921675" y="5820208"/>
            <a:ext cx="4054642" cy="85424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 es un protocolo Orientado a la conexión, a diferencia de IP que no lo 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28F834-0909-47A7-8D45-79849EBE9770}"/>
              </a:ext>
            </a:extLst>
          </p:cNvPr>
          <p:cNvSpPr txBox="1"/>
          <p:nvPr/>
        </p:nvSpPr>
        <p:spPr>
          <a:xfrm>
            <a:off x="3875965" y="1555845"/>
            <a:ext cx="14332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65536 PORTS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5D8D874-891E-4AF1-9D96-D4E44869AF5B}"/>
              </a:ext>
            </a:extLst>
          </p:cNvPr>
          <p:cNvSpPr txBox="1"/>
          <p:nvPr/>
        </p:nvSpPr>
        <p:spPr>
          <a:xfrm>
            <a:off x="9091684" y="1563618"/>
            <a:ext cx="14332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65536 PORTS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DD1263-D813-4E85-BCF9-258A62815A0D}"/>
              </a:ext>
            </a:extLst>
          </p:cNvPr>
          <p:cNvSpPr txBox="1"/>
          <p:nvPr/>
        </p:nvSpPr>
        <p:spPr>
          <a:xfrm>
            <a:off x="2963954" y="4044707"/>
            <a:ext cx="8760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Para explicar el </a:t>
            </a:r>
            <a:r>
              <a:rPr lang="es-MX" dirty="0" err="1"/>
              <a:t>Header</a:t>
            </a:r>
            <a:r>
              <a:rPr lang="es-MX" dirty="0"/>
              <a:t> y sus componentes, lo haremos con un proceso, 3-way Hand </a:t>
            </a:r>
            <a:r>
              <a:rPr lang="es-MX" dirty="0" err="1"/>
              <a:t>Shake</a:t>
            </a:r>
            <a:r>
              <a:rPr lang="es-MX" dirty="0"/>
              <a:t>, </a:t>
            </a:r>
          </a:p>
          <a:p>
            <a:r>
              <a:rPr lang="es-MX" dirty="0"/>
              <a:t>con el que se inicia/mantiene/termina Una conexión TCP.</a:t>
            </a: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360C4CAB-7D2E-4C51-8F4D-173437626552}"/>
              </a:ext>
            </a:extLst>
          </p:cNvPr>
          <p:cNvSpPr/>
          <p:nvPr/>
        </p:nvSpPr>
        <p:spPr>
          <a:xfrm>
            <a:off x="1064526" y="5069349"/>
            <a:ext cx="2674961" cy="1413337"/>
          </a:xfrm>
          <a:prstGeom prst="wedgeRoundRectCallout">
            <a:avLst>
              <a:gd name="adj1" fmla="val -28644"/>
              <a:gd name="adj2" fmla="val -201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Donde terina el </a:t>
            </a:r>
            <a:r>
              <a:rPr lang="es-MX" dirty="0" err="1"/>
              <a:t>header</a:t>
            </a:r>
            <a:r>
              <a:rPr lang="es-MX" dirty="0"/>
              <a:t> y comienzan los datos, esto debido a que </a:t>
            </a:r>
            <a:r>
              <a:rPr lang="es-MX" dirty="0" err="1"/>
              <a:t>Header</a:t>
            </a:r>
            <a:r>
              <a:rPr lang="es-MX" dirty="0"/>
              <a:t> TCP es variable</a:t>
            </a:r>
          </a:p>
        </p:txBody>
      </p:sp>
      <p:sp>
        <p:nvSpPr>
          <p:cNvPr id="39" name="Bocadillo: rectángulo con esquinas redondeadas 38">
            <a:extLst>
              <a:ext uri="{FF2B5EF4-FFF2-40B4-BE49-F238E27FC236}">
                <a16:creationId xmlns:a16="http://schemas.microsoft.com/office/drawing/2014/main" id="{4549D645-7579-4344-A970-D2592D8A9C53}"/>
              </a:ext>
            </a:extLst>
          </p:cNvPr>
          <p:cNvSpPr/>
          <p:nvPr/>
        </p:nvSpPr>
        <p:spPr>
          <a:xfrm>
            <a:off x="3875965" y="5069349"/>
            <a:ext cx="2674961" cy="854243"/>
          </a:xfrm>
          <a:prstGeom prst="wedgeRoundRectCallout">
            <a:avLst>
              <a:gd name="adj1" fmla="val -62827"/>
              <a:gd name="adj2" fmla="val -296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Notificaciones EXPLICITAS de congestión de trafico</a:t>
            </a:r>
          </a:p>
        </p:txBody>
      </p:sp>
    </p:spTree>
    <p:extLst>
      <p:ext uri="{BB962C8B-B14F-4D97-AF65-F5344CB8AC3E}">
        <p14:creationId xmlns:p14="http://schemas.microsoft.com/office/powerpoint/2010/main" val="86552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2CA951-6A4F-4960-9343-9EE87C29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4" y="822459"/>
            <a:ext cx="5331025" cy="52130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335502-0941-4649-ABAA-5AF8D7B4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36" y="822459"/>
            <a:ext cx="5331025" cy="52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04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9DE2D51-3D33-4699-BE93-F43AFD00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3" y="279888"/>
            <a:ext cx="9959631" cy="62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8E48706-E223-485F-ACBA-608DF040E4D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 de Transporte = TCP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F2038A-9BC8-4489-B582-0C905242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10" y="726908"/>
            <a:ext cx="10089538" cy="3423988"/>
          </a:xfrm>
          <a:prstGeom prst="rect">
            <a:avLst/>
          </a:prstGeom>
        </p:spPr>
      </p:pic>
      <p:sp>
        <p:nvSpPr>
          <p:cNvPr id="3" name="Diagrama de flujo: cinta perforada 2">
            <a:extLst>
              <a:ext uri="{FF2B5EF4-FFF2-40B4-BE49-F238E27FC236}">
                <a16:creationId xmlns:a16="http://schemas.microsoft.com/office/drawing/2014/main" id="{42CFAD35-7D82-4F5A-B1EE-0AE88F65F919}"/>
              </a:ext>
            </a:extLst>
          </p:cNvPr>
          <p:cNvSpPr/>
          <p:nvPr/>
        </p:nvSpPr>
        <p:spPr>
          <a:xfrm>
            <a:off x="7780969" y="4600938"/>
            <a:ext cx="4054642" cy="85424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Estas banderas son las opciones de control de TCP.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28F834-0909-47A7-8D45-79849EBE9770}"/>
              </a:ext>
            </a:extLst>
          </p:cNvPr>
          <p:cNvSpPr txBox="1"/>
          <p:nvPr/>
        </p:nvSpPr>
        <p:spPr>
          <a:xfrm>
            <a:off x="3875965" y="1555845"/>
            <a:ext cx="14332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65536 PORTS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5D8D874-891E-4AF1-9D96-D4E44869AF5B}"/>
              </a:ext>
            </a:extLst>
          </p:cNvPr>
          <p:cNvSpPr txBox="1"/>
          <p:nvPr/>
        </p:nvSpPr>
        <p:spPr>
          <a:xfrm>
            <a:off x="9091684" y="1563618"/>
            <a:ext cx="14332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65536 PORTS</a:t>
            </a:r>
          </a:p>
        </p:txBody>
      </p:sp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A8F940DF-3257-4404-AFD9-C652CFB711CC}"/>
              </a:ext>
            </a:extLst>
          </p:cNvPr>
          <p:cNvSpPr/>
          <p:nvPr/>
        </p:nvSpPr>
        <p:spPr>
          <a:xfrm>
            <a:off x="532263" y="4255474"/>
            <a:ext cx="2674961" cy="962961"/>
          </a:xfrm>
          <a:prstGeom prst="wedgeRoundRectCallout">
            <a:avLst>
              <a:gd name="adj1" fmla="val 89213"/>
              <a:gd name="adj2" fmla="val -204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Bits de Control, son 6 banderas.</a:t>
            </a:r>
          </a:p>
          <a:p>
            <a:pPr algn="ctr"/>
            <a:r>
              <a:rPr lang="es-MX" dirty="0"/>
              <a:t>U – A – P – R – S - F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C62389-A65D-4BAC-9494-C5FE29AB3BF2}"/>
              </a:ext>
            </a:extLst>
          </p:cNvPr>
          <p:cNvSpPr txBox="1"/>
          <p:nvPr/>
        </p:nvSpPr>
        <p:spPr>
          <a:xfrm>
            <a:off x="3308758" y="4150896"/>
            <a:ext cx="4000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U: URGENT: URG = Bandera de URGENTE</a:t>
            </a:r>
          </a:p>
          <a:p>
            <a:r>
              <a:rPr lang="es-MX" dirty="0"/>
              <a:t>A: ACK: Bandera de </a:t>
            </a:r>
            <a:r>
              <a:rPr lang="es-CL" dirty="0" err="1"/>
              <a:t>Acknowledgment</a:t>
            </a:r>
            <a:endParaRPr lang="es-CL" dirty="0"/>
          </a:p>
          <a:p>
            <a:r>
              <a:rPr lang="es-MX" dirty="0"/>
              <a:t>P: PUSH:PSH: Bandera de empujar</a:t>
            </a:r>
          </a:p>
          <a:p>
            <a:r>
              <a:rPr lang="es-MX" dirty="0"/>
              <a:t>R: RST:RESET: Bandera de reseteo</a:t>
            </a:r>
          </a:p>
          <a:p>
            <a:r>
              <a:rPr lang="es-MX" dirty="0">
                <a:highlight>
                  <a:srgbClr val="FFFF00"/>
                </a:highlight>
              </a:rPr>
              <a:t>S: SYN: Bandera de sincronización</a:t>
            </a:r>
          </a:p>
          <a:p>
            <a:r>
              <a:rPr lang="es-MX" dirty="0"/>
              <a:t>F: FIN: Termino de conexión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4F916AD-4F19-418C-A296-BB02711A0F47}"/>
              </a:ext>
            </a:extLst>
          </p:cNvPr>
          <p:cNvSpPr/>
          <p:nvPr/>
        </p:nvSpPr>
        <p:spPr>
          <a:xfrm>
            <a:off x="6981153" y="4833008"/>
            <a:ext cx="556201" cy="390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7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8E48706-E223-485F-ACBA-608DF040E4D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 de Transporte = TCP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F2038A-9BC8-4489-B582-0C905242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10" y="726908"/>
            <a:ext cx="10089538" cy="34239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28F834-0909-47A7-8D45-79849EBE9770}"/>
              </a:ext>
            </a:extLst>
          </p:cNvPr>
          <p:cNvSpPr txBox="1"/>
          <p:nvPr/>
        </p:nvSpPr>
        <p:spPr>
          <a:xfrm>
            <a:off x="3875965" y="1555845"/>
            <a:ext cx="14332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65536 PORTS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5D8D874-891E-4AF1-9D96-D4E44869AF5B}"/>
              </a:ext>
            </a:extLst>
          </p:cNvPr>
          <p:cNvSpPr txBox="1"/>
          <p:nvPr/>
        </p:nvSpPr>
        <p:spPr>
          <a:xfrm>
            <a:off x="9091684" y="1563618"/>
            <a:ext cx="14332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65536 PORTS</a:t>
            </a:r>
          </a:p>
        </p:txBody>
      </p:sp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A8F940DF-3257-4404-AFD9-C652CFB711CC}"/>
              </a:ext>
            </a:extLst>
          </p:cNvPr>
          <p:cNvSpPr/>
          <p:nvPr/>
        </p:nvSpPr>
        <p:spPr>
          <a:xfrm>
            <a:off x="8407219" y="4356573"/>
            <a:ext cx="3357151" cy="1875618"/>
          </a:xfrm>
          <a:prstGeom prst="wedgeRoundRectCallout">
            <a:avLst>
              <a:gd name="adj1" fmla="val -34371"/>
              <a:gd name="adj2" fmla="val -131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Ventana: Es un indicador de DELTA a sumar a los ACK/SYN para no perder la cuenta, cuando no estemos usando por defecto de uno  en uno</a:t>
            </a:r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B7988D7C-A255-4C19-9971-A9DE9CEE4051}"/>
              </a:ext>
            </a:extLst>
          </p:cNvPr>
          <p:cNvSpPr/>
          <p:nvPr/>
        </p:nvSpPr>
        <p:spPr>
          <a:xfrm>
            <a:off x="716509" y="4877462"/>
            <a:ext cx="3068273" cy="1086609"/>
          </a:xfrm>
          <a:prstGeom prst="wedgeRoundRectCallout">
            <a:avLst>
              <a:gd name="adj1" fmla="val 16796"/>
              <a:gd name="adj2" fmla="val -205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Suma de verificación del </a:t>
            </a:r>
            <a:r>
              <a:rPr lang="es-MX" dirty="0" err="1"/>
              <a:t>Header</a:t>
            </a:r>
            <a:r>
              <a:rPr lang="es-MX" dirty="0"/>
              <a:t>, no incluye los datos de APP</a:t>
            </a:r>
          </a:p>
        </p:txBody>
      </p:sp>
      <p:sp>
        <p:nvSpPr>
          <p:cNvPr id="12" name="Bocadillo: rectángulo con esquinas redondeadas 11">
            <a:extLst>
              <a:ext uri="{FF2B5EF4-FFF2-40B4-BE49-F238E27FC236}">
                <a16:creationId xmlns:a16="http://schemas.microsoft.com/office/drawing/2014/main" id="{F2466934-1BD7-4562-A138-26186CE83D2A}"/>
              </a:ext>
            </a:extLst>
          </p:cNvPr>
          <p:cNvSpPr/>
          <p:nvPr/>
        </p:nvSpPr>
        <p:spPr>
          <a:xfrm>
            <a:off x="4257342" y="4877461"/>
            <a:ext cx="3068273" cy="1086609"/>
          </a:xfrm>
          <a:prstGeom prst="wedgeRoundRectCallout">
            <a:avLst>
              <a:gd name="adj1" fmla="val 54604"/>
              <a:gd name="adj2" fmla="val -209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Estos punteros indican donde esta la urgencia dentro de los datos o de las opciones</a:t>
            </a:r>
          </a:p>
        </p:txBody>
      </p:sp>
    </p:spTree>
    <p:extLst>
      <p:ext uri="{BB962C8B-B14F-4D97-AF65-F5344CB8AC3E}">
        <p14:creationId xmlns:p14="http://schemas.microsoft.com/office/powerpoint/2010/main" val="395076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8E48706-E223-485F-ACBA-608DF040E4D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 de Transporte = establecimiento de conexión 3-way Hand </a:t>
            </a:r>
            <a:r>
              <a:rPr lang="es-MX" dirty="0" err="1"/>
              <a:t>Shake</a:t>
            </a:r>
            <a:r>
              <a:rPr lang="es-MX" dirty="0"/>
              <a:t> (TCP)</a:t>
            </a:r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DC338AB-28E9-4ABF-8D67-F55F09D6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7" y="2292823"/>
            <a:ext cx="2657897" cy="3207223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93A8D30-0247-4E60-BEC6-D13908AC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27" y="2292825"/>
            <a:ext cx="2657896" cy="320722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368F78-952B-41CB-B935-F81A5B466389}"/>
              </a:ext>
            </a:extLst>
          </p:cNvPr>
          <p:cNvSpPr txBox="1"/>
          <p:nvPr/>
        </p:nvSpPr>
        <p:spPr>
          <a:xfrm>
            <a:off x="794607" y="1571139"/>
            <a:ext cx="180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Cliente (Browser)</a:t>
            </a:r>
          </a:p>
          <a:p>
            <a:pPr algn="ctr"/>
            <a:r>
              <a:rPr lang="es-MX" dirty="0"/>
              <a:t>Chrome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DFD0FA-28B8-4808-B343-250F55EA7950}"/>
              </a:ext>
            </a:extLst>
          </p:cNvPr>
          <p:cNvSpPr txBox="1"/>
          <p:nvPr/>
        </p:nvSpPr>
        <p:spPr>
          <a:xfrm>
            <a:off x="9901190" y="1571139"/>
            <a:ext cx="128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Server WEB</a:t>
            </a:r>
          </a:p>
          <a:p>
            <a:pPr algn="ctr"/>
            <a:r>
              <a:rPr lang="es-MX" dirty="0"/>
              <a:t>Apache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7A6F2A-229B-4C9A-8A49-2CE14A54788F}"/>
              </a:ext>
            </a:extLst>
          </p:cNvPr>
          <p:cNvCxnSpPr/>
          <p:nvPr/>
        </p:nvCxnSpPr>
        <p:spPr>
          <a:xfrm>
            <a:off x="3025374" y="4302457"/>
            <a:ext cx="6141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5A9A4B-04D5-48C1-9502-24EB481C0BAE}"/>
              </a:ext>
            </a:extLst>
          </p:cNvPr>
          <p:cNvSpPr txBox="1"/>
          <p:nvPr/>
        </p:nvSpPr>
        <p:spPr>
          <a:xfrm>
            <a:off x="4351643" y="4670419"/>
            <a:ext cx="348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Esta resuelto </a:t>
            </a:r>
            <a:r>
              <a:rPr lang="es-MX" sz="2400" dirty="0" err="1"/>
              <a:t>Layer</a:t>
            </a:r>
            <a:r>
              <a:rPr lang="es-MX" sz="2400" dirty="0"/>
              <a:t> 3, 2 y 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256B652-645F-45A4-A277-A1724F93F531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3694975" y="2564759"/>
            <a:ext cx="5133932" cy="223181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08F5EE-9CB8-4334-B8AF-EB681D7E794F}"/>
              </a:ext>
            </a:extLst>
          </p:cNvPr>
          <p:cNvSpPr txBox="1"/>
          <p:nvPr/>
        </p:nvSpPr>
        <p:spPr>
          <a:xfrm>
            <a:off x="3907771" y="1964506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SYN =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829CD4-05F1-4F19-B9E7-B64860F8D42D}"/>
              </a:ext>
            </a:extLst>
          </p:cNvPr>
          <p:cNvSpPr txBox="1"/>
          <p:nvPr/>
        </p:nvSpPr>
        <p:spPr>
          <a:xfrm>
            <a:off x="5134339" y="2141857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Sequence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69FB932-AA0A-410E-8D69-28F13EA3CD80}"/>
              </a:ext>
            </a:extLst>
          </p:cNvPr>
          <p:cNvSpPr/>
          <p:nvPr/>
        </p:nvSpPr>
        <p:spPr>
          <a:xfrm>
            <a:off x="2399147" y="1931951"/>
            <a:ext cx="1280991" cy="3679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 </a:t>
            </a:r>
            <a:r>
              <a:rPr lang="es-MX" dirty="0" err="1"/>
              <a:t>way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BFFEFB-A6FC-45DE-B251-0B7D3F189102}"/>
              </a:ext>
            </a:extLst>
          </p:cNvPr>
          <p:cNvSpPr txBox="1"/>
          <p:nvPr/>
        </p:nvSpPr>
        <p:spPr>
          <a:xfrm>
            <a:off x="2925212" y="238009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41256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D1F4AB0-17FD-4429-81B3-5368B73251E0}"/>
              </a:ext>
            </a:extLst>
          </p:cNvPr>
          <p:cNvSpPr txBox="1"/>
          <p:nvPr/>
        </p:nvSpPr>
        <p:spPr>
          <a:xfrm>
            <a:off x="8828907" y="26032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80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BFA7BA8-B9B4-4196-864A-8E08A36F5E28}"/>
              </a:ext>
            </a:extLst>
          </p:cNvPr>
          <p:cNvCxnSpPr>
            <a:cxnSpLocks/>
            <a:stCxn id="23" idx="2"/>
            <a:endCxn id="28" idx="3"/>
          </p:cNvCxnSpPr>
          <p:nvPr/>
        </p:nvCxnSpPr>
        <p:spPr>
          <a:xfrm flipH="1">
            <a:off x="3694975" y="2972606"/>
            <a:ext cx="5343284" cy="176206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008586D-157A-4162-8753-B98AAD819C40}"/>
              </a:ext>
            </a:extLst>
          </p:cNvPr>
          <p:cNvSpPr txBox="1"/>
          <p:nvPr/>
        </p:nvSpPr>
        <p:spPr>
          <a:xfrm>
            <a:off x="2925212" y="296414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41256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5946AE-7FA3-4916-9870-4CB00C8FC188}"/>
              </a:ext>
            </a:extLst>
          </p:cNvPr>
          <p:cNvSpPr txBox="1"/>
          <p:nvPr/>
        </p:nvSpPr>
        <p:spPr>
          <a:xfrm>
            <a:off x="3970785" y="2747966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ACK = 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6C1BAD9-59F8-494F-8138-6ACCCA951D98}"/>
              </a:ext>
            </a:extLst>
          </p:cNvPr>
          <p:cNvSpPr txBox="1"/>
          <p:nvPr/>
        </p:nvSpPr>
        <p:spPr>
          <a:xfrm>
            <a:off x="4868723" y="269935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Sequence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a+1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D814EB3-47CD-4EC5-9809-9D96501545D2}"/>
              </a:ext>
            </a:extLst>
          </p:cNvPr>
          <p:cNvSpPr txBox="1"/>
          <p:nvPr/>
        </p:nvSpPr>
        <p:spPr>
          <a:xfrm>
            <a:off x="4847448" y="3137097"/>
            <a:ext cx="30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Acknowledgment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b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47189BA-A079-44CF-B8C3-ED49327B3FEE}"/>
              </a:ext>
            </a:extLst>
          </p:cNvPr>
          <p:cNvSpPr/>
          <p:nvPr/>
        </p:nvSpPr>
        <p:spPr>
          <a:xfrm>
            <a:off x="7911388" y="3091993"/>
            <a:ext cx="1280991" cy="3679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 </a:t>
            </a:r>
            <a:r>
              <a:rPr lang="es-MX" dirty="0" err="1"/>
              <a:t>way</a:t>
            </a:r>
            <a:endParaRPr lang="es-MX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B8DF348-FD9A-4BD4-B3E6-DE635E06D75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694975" y="3649630"/>
            <a:ext cx="5205552" cy="217364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B2BB604-D5D6-4AF0-B95A-94CB74BA1FAB}"/>
              </a:ext>
            </a:extLst>
          </p:cNvPr>
          <p:cNvSpPr txBox="1"/>
          <p:nvPr/>
        </p:nvSpPr>
        <p:spPr>
          <a:xfrm>
            <a:off x="2925212" y="34649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41256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F27F0B7-86CC-4762-945A-63A3AB2B1020}"/>
              </a:ext>
            </a:extLst>
          </p:cNvPr>
          <p:cNvSpPr txBox="1"/>
          <p:nvPr/>
        </p:nvSpPr>
        <p:spPr>
          <a:xfrm>
            <a:off x="8900527" y="3682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A6B5AAF-0119-4226-A7B8-2B8017A22C2D}"/>
              </a:ext>
            </a:extLst>
          </p:cNvPr>
          <p:cNvSpPr txBox="1"/>
          <p:nvPr/>
        </p:nvSpPr>
        <p:spPr>
          <a:xfrm>
            <a:off x="3741189" y="375312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Sequence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a+2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6A5B246-AD0B-4EE3-AC5F-09EDEED70E3A}"/>
              </a:ext>
            </a:extLst>
          </p:cNvPr>
          <p:cNvSpPr txBox="1"/>
          <p:nvPr/>
        </p:nvSpPr>
        <p:spPr>
          <a:xfrm>
            <a:off x="5260991" y="3937790"/>
            <a:ext cx="327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Acknowledgment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b+1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092CE6A-973E-4CE7-941F-394B1E1EB0C0}"/>
              </a:ext>
            </a:extLst>
          </p:cNvPr>
          <p:cNvSpPr/>
          <p:nvPr/>
        </p:nvSpPr>
        <p:spPr>
          <a:xfrm>
            <a:off x="2466715" y="3793516"/>
            <a:ext cx="1280991" cy="3679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 </a:t>
            </a:r>
            <a:r>
              <a:rPr lang="es-MX" dirty="0" err="1"/>
              <a:t>way</a:t>
            </a:r>
            <a:endParaRPr lang="es-MX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2D09395-7024-4B0D-A66B-7D60815C345F}"/>
              </a:ext>
            </a:extLst>
          </p:cNvPr>
          <p:cNvSpPr txBox="1"/>
          <p:nvPr/>
        </p:nvSpPr>
        <p:spPr>
          <a:xfrm>
            <a:off x="4519942" y="958209"/>
            <a:ext cx="324024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Estación de trabajo X</a:t>
            </a:r>
          </a:p>
        </p:txBody>
      </p:sp>
    </p:spTree>
    <p:extLst>
      <p:ext uri="{BB962C8B-B14F-4D97-AF65-F5344CB8AC3E}">
        <p14:creationId xmlns:p14="http://schemas.microsoft.com/office/powerpoint/2010/main" val="117669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8E48706-E223-485F-ACBA-608DF040E4D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 de Transporte = establecimiento de conexión 3-way Hand </a:t>
            </a:r>
            <a:r>
              <a:rPr lang="es-MX" dirty="0" err="1"/>
              <a:t>Shake</a:t>
            </a:r>
            <a:r>
              <a:rPr lang="es-MX" dirty="0"/>
              <a:t> (TCP)</a:t>
            </a:r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DC338AB-28E9-4ABF-8D67-F55F09D6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7" y="2292823"/>
            <a:ext cx="2657897" cy="3207223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93A8D30-0247-4E60-BEC6-D13908AC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27" y="2292825"/>
            <a:ext cx="2657896" cy="320722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368F78-952B-41CB-B935-F81A5B466389}"/>
              </a:ext>
            </a:extLst>
          </p:cNvPr>
          <p:cNvSpPr txBox="1"/>
          <p:nvPr/>
        </p:nvSpPr>
        <p:spPr>
          <a:xfrm>
            <a:off x="1045349" y="1571139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Cliente (ftp)</a:t>
            </a:r>
          </a:p>
          <a:p>
            <a:pPr algn="ctr"/>
            <a:r>
              <a:rPr lang="es-MX" dirty="0" err="1"/>
              <a:t>Filezilla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DFD0FA-28B8-4808-B343-250F55EA7950}"/>
              </a:ext>
            </a:extLst>
          </p:cNvPr>
          <p:cNvSpPr txBox="1"/>
          <p:nvPr/>
        </p:nvSpPr>
        <p:spPr>
          <a:xfrm>
            <a:off x="9787699" y="1571139"/>
            <a:ext cx="1507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Server FTP</a:t>
            </a:r>
          </a:p>
          <a:p>
            <a:pPr algn="ctr"/>
            <a:r>
              <a:rPr lang="es-MX" dirty="0" err="1"/>
              <a:t>Filezilla</a:t>
            </a:r>
            <a:r>
              <a:rPr lang="es-MX" dirty="0"/>
              <a:t> server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7A6F2A-229B-4C9A-8A49-2CE14A54788F}"/>
              </a:ext>
            </a:extLst>
          </p:cNvPr>
          <p:cNvCxnSpPr/>
          <p:nvPr/>
        </p:nvCxnSpPr>
        <p:spPr>
          <a:xfrm>
            <a:off x="3025374" y="4302457"/>
            <a:ext cx="6141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5A9A4B-04D5-48C1-9502-24EB481C0BAE}"/>
              </a:ext>
            </a:extLst>
          </p:cNvPr>
          <p:cNvSpPr txBox="1"/>
          <p:nvPr/>
        </p:nvSpPr>
        <p:spPr>
          <a:xfrm>
            <a:off x="4351643" y="4670419"/>
            <a:ext cx="348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Esta resuelto </a:t>
            </a:r>
            <a:r>
              <a:rPr lang="es-MX" sz="2400" dirty="0" err="1"/>
              <a:t>Layer</a:t>
            </a:r>
            <a:r>
              <a:rPr lang="es-MX" sz="2400" dirty="0"/>
              <a:t> 3, 2 y 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256B652-645F-45A4-A277-A1724F93F531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3694975" y="2564759"/>
            <a:ext cx="5133932" cy="223181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08F5EE-9CB8-4334-B8AF-EB681D7E794F}"/>
              </a:ext>
            </a:extLst>
          </p:cNvPr>
          <p:cNvSpPr txBox="1"/>
          <p:nvPr/>
        </p:nvSpPr>
        <p:spPr>
          <a:xfrm>
            <a:off x="3907771" y="1964506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SYN =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829CD4-05F1-4F19-B9E7-B64860F8D42D}"/>
              </a:ext>
            </a:extLst>
          </p:cNvPr>
          <p:cNvSpPr txBox="1"/>
          <p:nvPr/>
        </p:nvSpPr>
        <p:spPr>
          <a:xfrm>
            <a:off x="5134339" y="2141857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Sequence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69FB932-AA0A-410E-8D69-28F13EA3CD80}"/>
              </a:ext>
            </a:extLst>
          </p:cNvPr>
          <p:cNvSpPr/>
          <p:nvPr/>
        </p:nvSpPr>
        <p:spPr>
          <a:xfrm>
            <a:off x="2399147" y="1931951"/>
            <a:ext cx="1280991" cy="3679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 </a:t>
            </a:r>
            <a:r>
              <a:rPr lang="es-MX" dirty="0" err="1"/>
              <a:t>way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BFFEFB-A6FC-45DE-B251-0B7D3F189102}"/>
              </a:ext>
            </a:extLst>
          </p:cNvPr>
          <p:cNvSpPr txBox="1"/>
          <p:nvPr/>
        </p:nvSpPr>
        <p:spPr>
          <a:xfrm>
            <a:off x="2925212" y="238009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41257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D1F4AB0-17FD-4429-81B3-5368B73251E0}"/>
              </a:ext>
            </a:extLst>
          </p:cNvPr>
          <p:cNvSpPr txBox="1"/>
          <p:nvPr/>
        </p:nvSpPr>
        <p:spPr>
          <a:xfrm>
            <a:off x="8828907" y="26032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21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BFA7BA8-B9B4-4196-864A-8E08A36F5E28}"/>
              </a:ext>
            </a:extLst>
          </p:cNvPr>
          <p:cNvCxnSpPr>
            <a:cxnSpLocks/>
            <a:stCxn id="23" idx="2"/>
            <a:endCxn id="28" idx="3"/>
          </p:cNvCxnSpPr>
          <p:nvPr/>
        </p:nvCxnSpPr>
        <p:spPr>
          <a:xfrm flipH="1">
            <a:off x="3694975" y="2972606"/>
            <a:ext cx="5343284" cy="176206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008586D-157A-4162-8753-B98AAD819C40}"/>
              </a:ext>
            </a:extLst>
          </p:cNvPr>
          <p:cNvSpPr txBox="1"/>
          <p:nvPr/>
        </p:nvSpPr>
        <p:spPr>
          <a:xfrm>
            <a:off x="2925212" y="296414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41257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5946AE-7FA3-4916-9870-4CB00C8FC188}"/>
              </a:ext>
            </a:extLst>
          </p:cNvPr>
          <p:cNvSpPr txBox="1"/>
          <p:nvPr/>
        </p:nvSpPr>
        <p:spPr>
          <a:xfrm>
            <a:off x="3970785" y="2747966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ACK = 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6C1BAD9-59F8-494F-8138-6ACCCA951D98}"/>
              </a:ext>
            </a:extLst>
          </p:cNvPr>
          <p:cNvSpPr txBox="1"/>
          <p:nvPr/>
        </p:nvSpPr>
        <p:spPr>
          <a:xfrm>
            <a:off x="4868723" y="269935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Sequence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a+1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D814EB3-47CD-4EC5-9809-9D96501545D2}"/>
              </a:ext>
            </a:extLst>
          </p:cNvPr>
          <p:cNvSpPr txBox="1"/>
          <p:nvPr/>
        </p:nvSpPr>
        <p:spPr>
          <a:xfrm>
            <a:off x="4847448" y="3137097"/>
            <a:ext cx="30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Acknowledgment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b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47189BA-A079-44CF-B8C3-ED49327B3FEE}"/>
              </a:ext>
            </a:extLst>
          </p:cNvPr>
          <p:cNvSpPr/>
          <p:nvPr/>
        </p:nvSpPr>
        <p:spPr>
          <a:xfrm>
            <a:off x="7911388" y="3091993"/>
            <a:ext cx="1280991" cy="3679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 </a:t>
            </a:r>
            <a:r>
              <a:rPr lang="es-MX" dirty="0" err="1"/>
              <a:t>way</a:t>
            </a:r>
            <a:endParaRPr lang="es-MX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B8DF348-FD9A-4BD4-B3E6-DE635E06D75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694975" y="3649630"/>
            <a:ext cx="5205552" cy="217364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B2BB604-D5D6-4AF0-B95A-94CB74BA1FAB}"/>
              </a:ext>
            </a:extLst>
          </p:cNvPr>
          <p:cNvSpPr txBox="1"/>
          <p:nvPr/>
        </p:nvSpPr>
        <p:spPr>
          <a:xfrm>
            <a:off x="2925212" y="34649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41257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F27F0B7-86CC-4762-945A-63A3AB2B1020}"/>
              </a:ext>
            </a:extLst>
          </p:cNvPr>
          <p:cNvSpPr txBox="1"/>
          <p:nvPr/>
        </p:nvSpPr>
        <p:spPr>
          <a:xfrm>
            <a:off x="8900527" y="3682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A6B5AAF-0119-4226-A7B8-2B8017A22C2D}"/>
              </a:ext>
            </a:extLst>
          </p:cNvPr>
          <p:cNvSpPr txBox="1"/>
          <p:nvPr/>
        </p:nvSpPr>
        <p:spPr>
          <a:xfrm>
            <a:off x="3741189" y="375312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Sequence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a+2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6A5B246-AD0B-4EE3-AC5F-09EDEED70E3A}"/>
              </a:ext>
            </a:extLst>
          </p:cNvPr>
          <p:cNvSpPr txBox="1"/>
          <p:nvPr/>
        </p:nvSpPr>
        <p:spPr>
          <a:xfrm>
            <a:off x="5260991" y="3937790"/>
            <a:ext cx="327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Acknowledgment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 = b+1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092CE6A-973E-4CE7-941F-394B1E1EB0C0}"/>
              </a:ext>
            </a:extLst>
          </p:cNvPr>
          <p:cNvSpPr/>
          <p:nvPr/>
        </p:nvSpPr>
        <p:spPr>
          <a:xfrm>
            <a:off x="2466715" y="3793516"/>
            <a:ext cx="1280991" cy="3679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 </a:t>
            </a:r>
            <a:r>
              <a:rPr lang="es-MX" dirty="0" err="1"/>
              <a:t>way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B6B1753-9CC9-4F39-930F-F509BF20528A}"/>
              </a:ext>
            </a:extLst>
          </p:cNvPr>
          <p:cNvSpPr txBox="1"/>
          <p:nvPr/>
        </p:nvSpPr>
        <p:spPr>
          <a:xfrm>
            <a:off x="4519942" y="958209"/>
            <a:ext cx="324024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Estación de trabajo X</a:t>
            </a:r>
          </a:p>
        </p:txBody>
      </p:sp>
      <p:sp>
        <p:nvSpPr>
          <p:cNvPr id="29" name="Diagrama de flujo: cinta perforada 28">
            <a:extLst>
              <a:ext uri="{FF2B5EF4-FFF2-40B4-BE49-F238E27FC236}">
                <a16:creationId xmlns:a16="http://schemas.microsoft.com/office/drawing/2014/main" id="{7509ED0D-C7C3-4016-805D-3D27AA6DA890}"/>
              </a:ext>
            </a:extLst>
          </p:cNvPr>
          <p:cNvSpPr/>
          <p:nvPr/>
        </p:nvSpPr>
        <p:spPr>
          <a:xfrm>
            <a:off x="2506463" y="5631531"/>
            <a:ext cx="7442755" cy="1014953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Así pueden seguir asignado PORTS fuente por cada APP que desena usar en redes TCP/IP en paralelo</a:t>
            </a:r>
          </a:p>
        </p:txBody>
      </p:sp>
    </p:spTree>
    <p:extLst>
      <p:ext uri="{BB962C8B-B14F-4D97-AF65-F5344CB8AC3E}">
        <p14:creationId xmlns:p14="http://schemas.microsoft.com/office/powerpoint/2010/main" val="369117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E61C6BE-AA48-4FAD-BE36-70C6C1E0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23" y="895066"/>
            <a:ext cx="10370991" cy="542384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75BF717-8A7F-4F2D-9A5F-7C30047C4538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 de Transporte = conexiones TCP establecidas en Windows 10</a:t>
            </a:r>
          </a:p>
        </p:txBody>
      </p:sp>
    </p:spTree>
    <p:extLst>
      <p:ext uri="{BB962C8B-B14F-4D97-AF65-F5344CB8AC3E}">
        <p14:creationId xmlns:p14="http://schemas.microsoft.com/office/powerpoint/2010/main" val="309065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8E48706-E223-485F-ACBA-608DF040E4D2}"/>
              </a:ext>
            </a:extLst>
          </p:cNvPr>
          <p:cNvSpPr/>
          <p:nvPr/>
        </p:nvSpPr>
        <p:spPr>
          <a:xfrm>
            <a:off x="215682" y="211513"/>
            <a:ext cx="11760635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Protocol de Transporte = Reglas y definiciones sobre Puertos TCP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0984E0E-5305-475B-8547-BAB20ECE79B9}"/>
              </a:ext>
            </a:extLst>
          </p:cNvPr>
          <p:cNvSpPr/>
          <p:nvPr/>
        </p:nvSpPr>
        <p:spPr>
          <a:xfrm>
            <a:off x="791571" y="1197591"/>
            <a:ext cx="1023582" cy="4462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EE5E85-2B01-4EF4-8E01-B950D9888149}"/>
              </a:ext>
            </a:extLst>
          </p:cNvPr>
          <p:cNvSpPr txBox="1"/>
          <p:nvPr/>
        </p:nvSpPr>
        <p:spPr>
          <a:xfrm rot="16200000">
            <a:off x="497692" y="2870695"/>
            <a:ext cx="161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65536</a:t>
            </a:r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F2713C1-3DE9-452E-A491-4C7DA57085B9}"/>
              </a:ext>
            </a:extLst>
          </p:cNvPr>
          <p:cNvSpPr/>
          <p:nvPr/>
        </p:nvSpPr>
        <p:spPr>
          <a:xfrm>
            <a:off x="1978924" y="4735773"/>
            <a:ext cx="9421505" cy="924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 – 256: </a:t>
            </a:r>
            <a:r>
              <a:rPr lang="es-MX" dirty="0" err="1"/>
              <a:t>Well</a:t>
            </a:r>
            <a:r>
              <a:rPr lang="es-MX" dirty="0"/>
              <a:t> </a:t>
            </a:r>
            <a:r>
              <a:rPr lang="es-MX" dirty="0" err="1"/>
              <a:t>Know</a:t>
            </a:r>
            <a:r>
              <a:rPr lang="es-MX" dirty="0"/>
              <a:t> PORTS, puertos bien conocidos y por lo tanto NO SE PUEDEN USAR COMO PUERTO FUENTE</a:t>
            </a:r>
          </a:p>
          <a:p>
            <a:pPr algn="ctr"/>
            <a:r>
              <a:rPr lang="es-MX" dirty="0"/>
              <a:t>22 SSH – 23 TELNET – 53 DNS – 80 HTTP – 20 y 21 FTP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5E6D0A-5893-4B33-A2DA-F653FE585A17}"/>
              </a:ext>
            </a:extLst>
          </p:cNvPr>
          <p:cNvSpPr txBox="1"/>
          <p:nvPr/>
        </p:nvSpPr>
        <p:spPr>
          <a:xfrm>
            <a:off x="8284191" y="78185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65536 -256 – 768 = 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19DD900C-8B0E-415E-8BDD-D2923C686EEE}"/>
              </a:ext>
            </a:extLst>
          </p:cNvPr>
          <p:cNvSpPr/>
          <p:nvPr/>
        </p:nvSpPr>
        <p:spPr>
          <a:xfrm>
            <a:off x="1978924" y="3598768"/>
            <a:ext cx="9421505" cy="924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257 - 1024: ASSIGNED PORTS, puertos asignados a APP y por lo tanto NO SE PUEDEN USAR COMO PUERTO FUENTE</a:t>
            </a:r>
          </a:p>
          <a:p>
            <a:pPr algn="ctr"/>
            <a:r>
              <a:rPr lang="es-MX" dirty="0"/>
              <a:t>443 HTTPS – 666 </a:t>
            </a:r>
            <a:r>
              <a:rPr lang="es-MX" dirty="0" err="1"/>
              <a:t>Paraiso</a:t>
            </a:r>
            <a:r>
              <a:rPr lang="es-MX" dirty="0"/>
              <a:t> Hacker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710EF98-5A33-41DD-A49B-46BE5FC5FD1F}"/>
              </a:ext>
            </a:extLst>
          </p:cNvPr>
          <p:cNvSpPr/>
          <p:nvPr/>
        </p:nvSpPr>
        <p:spPr>
          <a:xfrm>
            <a:off x="1978924" y="1197591"/>
            <a:ext cx="9421505" cy="2231409"/>
          </a:xfrm>
          <a:prstGeom prst="roundRect">
            <a:avLst>
              <a:gd name="adj" fmla="val 12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1025 - 65536: DISPONIBLES PORTS, puertos pueden ser asignados a APP por los sistemas operativos</a:t>
            </a:r>
          </a:p>
          <a:p>
            <a:pPr algn="ctr"/>
            <a:r>
              <a:rPr lang="es-MX" dirty="0"/>
              <a:t>(64512 PUERTOS DISPONIBLES)</a:t>
            </a:r>
          </a:p>
        </p:txBody>
      </p:sp>
    </p:spTree>
    <p:extLst>
      <p:ext uri="{BB962C8B-B14F-4D97-AF65-F5344CB8AC3E}">
        <p14:creationId xmlns:p14="http://schemas.microsoft.com/office/powerpoint/2010/main" val="4162066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819D71-0499-4D64-9928-F4DF9F662CAB}"/>
</file>

<file path=customXml/itemProps2.xml><?xml version="1.0" encoding="utf-8"?>
<ds:datastoreItem xmlns:ds="http://schemas.openxmlformats.org/officeDocument/2006/customXml" ds:itemID="{41003412-0995-45C4-99EF-26226418755B}"/>
</file>

<file path=customXml/itemProps3.xml><?xml version="1.0" encoding="utf-8"?>
<ds:datastoreItem xmlns:ds="http://schemas.openxmlformats.org/officeDocument/2006/customXml" ds:itemID="{B2EFCAA1-4141-4D31-B19D-ECE5F3BDE5FB}"/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2267</Words>
  <Application>Microsoft Office PowerPoint</Application>
  <PresentationFormat>Panorámica</PresentationFormat>
  <Paragraphs>428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21</cp:revision>
  <dcterms:created xsi:type="dcterms:W3CDTF">2020-05-19T17:35:03Z</dcterms:created>
  <dcterms:modified xsi:type="dcterms:W3CDTF">2020-11-26T17:50:58Z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