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29500-267E-4EAE-AC59-6B869BA95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DE74FB-B64D-4D34-B164-6DAEBC4C5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87B56-3C1F-4C0E-8393-0710C922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9ACD-00CF-40A2-99E7-7A81CFA12517}" type="datetimeFigureOut">
              <a:rPr lang="es-MX" smtClean="0"/>
              <a:t>01/06/2020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A2103-EDFA-4043-BBF0-11252DF0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48DA6-F87B-45A7-B064-807F65A3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F892-3A41-4B57-BD21-EC83B7CB5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4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5C96C-2765-4743-AABA-6EB223F1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B46B1B-752A-4E9F-B5AB-D09D41C9D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A270EE-7E34-44EC-ABA3-27CCEDA5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9ACD-00CF-40A2-99E7-7A81CFA12517}" type="datetimeFigureOut">
              <a:rPr lang="es-MX" smtClean="0"/>
              <a:t>01/06/2020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DF293-66F3-446B-9855-BBA61FB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77D89F-96C9-455F-8CC5-A121EFBA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F892-3A41-4B57-BD21-EC83B7CB5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32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616BD0-619D-42AC-B5D6-0540E2B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19220A-955D-454C-A447-92E6E0514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15999-BC95-401E-B300-90B6554B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9ACD-00CF-40A2-99E7-7A81CFA12517}" type="datetimeFigureOut">
              <a:rPr lang="es-MX" smtClean="0"/>
              <a:t>01/06/2020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54A2A-AF1B-4474-BB09-1F9B0B98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0D945B-F176-4F18-B9C6-E961D067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F892-3A41-4B57-BD21-EC83B7CB5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06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7554B-7134-40E5-8DF6-0E5F19AC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5B2F9-1CAA-4DDE-9C08-4C6E9945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081152-533F-4B4D-A462-1A5D26E8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9ACD-00CF-40A2-99E7-7A81CFA12517}" type="datetimeFigureOut">
              <a:rPr lang="es-MX" smtClean="0"/>
              <a:t>01/06/2020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1C8BF-5E6E-43E3-A5AB-9E7039A5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4AB45B-B170-4A0E-8C02-A560AC4C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F892-3A41-4B57-BD21-EC83B7CB5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62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85070-C8AE-451E-8E79-16F1B769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9D6C51-13BB-4A7E-92AE-521784D9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1A5BD9-8DF4-4568-8FBD-C62634FF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9ACD-00CF-40A2-99E7-7A81CFA12517}" type="datetimeFigureOut">
              <a:rPr lang="es-MX" smtClean="0"/>
              <a:t>01/06/2020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49C089-8416-482A-8E96-0320FDE2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76EA78-C7C8-4CCD-9A17-CCC164CD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F892-3A41-4B57-BD21-EC83B7CB5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547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D6308-2369-41D6-BE22-23607F06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C5525F-BDB4-401C-B2BA-C305DFF0B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08FE40-E292-4AC1-918E-FE18C9B96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6EC5EE-FBCB-4FBA-968F-6D4D51E1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9ACD-00CF-40A2-99E7-7A81CFA12517}" type="datetimeFigureOut">
              <a:rPr lang="es-MX" smtClean="0"/>
              <a:t>01/06/2020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551BE9-5E8A-4C83-BBD3-1183A6EE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B44585-A7CD-4C33-A3C5-F4ACFFB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F892-3A41-4B57-BD21-EC83B7CB5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54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0738A-BB75-4096-AB30-49DD43F7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0361E9-7A7E-49E2-8F2E-379E4092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5D39DC-3BEB-42BC-AC5A-B42DD5AC4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67A468-ADC9-4128-97F4-A75AE371F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36FAA5-FCC7-4535-B09B-F588C28A8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6CBFDF-69B9-45FC-BA32-5BC1C2AF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9ACD-00CF-40A2-99E7-7A81CFA12517}" type="datetimeFigureOut">
              <a:rPr lang="es-MX" smtClean="0"/>
              <a:t>01/06/2020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3D626D-A0A0-456D-A9B0-F7C751B8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E8C31A-BCB8-42CF-AFE5-E76233C8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F892-3A41-4B57-BD21-EC83B7CB5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2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DD866-35E8-4C82-80C7-9F2E6C21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78FE2D-6AD6-481F-8047-53B4F213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9ACD-00CF-40A2-99E7-7A81CFA12517}" type="datetimeFigureOut">
              <a:rPr lang="es-MX" smtClean="0"/>
              <a:t>01/06/2020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E1BB8F-6523-4B97-86D2-91C5E57C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8C3C16-EF38-413A-98A7-2C830A1C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F892-3A41-4B57-BD21-EC83B7CB5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77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577321-1B5C-4250-B6F5-F3BE7A79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9ACD-00CF-40A2-99E7-7A81CFA12517}" type="datetimeFigureOut">
              <a:rPr lang="es-MX" smtClean="0"/>
              <a:t>01/06/2020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6DA258-14CA-4DC8-BAB7-98FE0972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77E851-9EAF-4815-B444-6CF5E408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F892-3A41-4B57-BD21-EC83B7CB5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13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659D-445D-46B7-B69B-E1BE87A7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CFD58-763D-482E-85F1-D7B6341C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BD3B1F-8E3F-497C-9403-079903D28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0FF8E-51AE-480C-90BA-606A5123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9ACD-00CF-40A2-99E7-7A81CFA12517}" type="datetimeFigureOut">
              <a:rPr lang="es-MX" smtClean="0"/>
              <a:t>01/06/2020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FF4023-F16C-42D9-82F5-11FB3CC5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01F3A0-B1E4-4E8F-ADBC-5D059C86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F892-3A41-4B57-BD21-EC83B7CB5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99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698F4-78DD-40CA-BC3D-C10D7FF9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F9428F-4131-44BA-A6E5-F3755EFBB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275E0-F64D-4AB6-9E4B-D6CC2C754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A1BFA-352A-4A3E-9076-2AED52CF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9ACD-00CF-40A2-99E7-7A81CFA12517}" type="datetimeFigureOut">
              <a:rPr lang="es-MX" smtClean="0"/>
              <a:t>01/06/2020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E75B43-9AA3-48EC-9E20-F132B813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BC6780-F9E5-4CC1-AACD-8ED8D367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F892-3A41-4B57-BD21-EC83B7CB5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25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C2349D-5F44-4395-A51A-195C8E7B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26E217-8DC6-4265-95C7-7F93B8D88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E363F-A057-496F-9AFF-1E6BE92AF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9ACD-00CF-40A2-99E7-7A81CFA12517}" type="datetimeFigureOut">
              <a:rPr lang="es-MX" smtClean="0"/>
              <a:t>01/06/2020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9156A-BE0C-4B1C-94B4-F9E695D32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CF14FC-D555-432E-A693-F4EC918FB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F892-3A41-4B57-BD21-EC83B7CB50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52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B58FA6B-2AFD-450D-8700-C04C4E7FD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44017" cy="685800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0B22ACF-EF60-46E7-BD45-11C28DE507C7}"/>
              </a:ext>
            </a:extLst>
          </p:cNvPr>
          <p:cNvSpPr/>
          <p:nvPr/>
        </p:nvSpPr>
        <p:spPr>
          <a:xfrm>
            <a:off x="6744017" y="5804452"/>
            <a:ext cx="915740" cy="59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B71CFB-87E5-4A7A-999C-5701D9BAD541}"/>
              </a:ext>
            </a:extLst>
          </p:cNvPr>
          <p:cNvSpPr txBox="1"/>
          <p:nvPr/>
        </p:nvSpPr>
        <p:spPr>
          <a:xfrm>
            <a:off x="7659757" y="5065788"/>
            <a:ext cx="45001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Listo hasta la primera tarea/evaluación</a:t>
            </a:r>
          </a:p>
          <a:p>
            <a:r>
              <a:rPr lang="es-MX" dirty="0"/>
              <a:t>Las técnicas de </a:t>
            </a:r>
            <a:r>
              <a:rPr lang="es-MX" dirty="0" err="1"/>
              <a:t>Tx</a:t>
            </a:r>
            <a:r>
              <a:rPr lang="es-MX" dirty="0"/>
              <a:t>/</a:t>
            </a:r>
            <a:r>
              <a:rPr lang="es-MX" dirty="0" err="1"/>
              <a:t>Rx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Punto a punto</a:t>
            </a:r>
          </a:p>
          <a:p>
            <a:r>
              <a:rPr lang="es-MX" dirty="0">
                <a:sym typeface="Wingdings" panose="05000000000000000000" pitchFamily="2" charset="2"/>
              </a:rPr>
              <a:t>Red  Multipunto</a:t>
            </a:r>
          </a:p>
          <a:p>
            <a:r>
              <a:rPr lang="es-MX" dirty="0" err="1">
                <a:sym typeface="Wingdings" panose="05000000000000000000" pitchFamily="2" charset="2"/>
              </a:rPr>
              <a:t>Speed</a:t>
            </a:r>
            <a:r>
              <a:rPr lang="es-MX" dirty="0">
                <a:sym typeface="Wingdings" panose="05000000000000000000" pitchFamily="2" charset="2"/>
              </a:rPr>
              <a:t> (velocidad) // DUPLEX</a:t>
            </a:r>
          </a:p>
          <a:p>
            <a:r>
              <a:rPr lang="es-MX" dirty="0">
                <a:sym typeface="Wingdings" panose="05000000000000000000" pitchFamily="2" charset="2"/>
              </a:rPr>
              <a:t>Concertador formar nuestra red MULTIPUNTO</a:t>
            </a:r>
          </a:p>
          <a:p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HUB</a:t>
            </a:r>
            <a:r>
              <a:rPr lang="es-MX" dirty="0">
                <a:sym typeface="Wingdings" panose="05000000000000000000" pitchFamily="2" charset="2"/>
              </a:rPr>
              <a:t>  Colisiones  Dominios de Colisión</a:t>
            </a:r>
            <a:endParaRPr lang="es-MX" dirty="0"/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A44F60E7-6746-4E08-8DEC-8B77D4615FC8}"/>
              </a:ext>
            </a:extLst>
          </p:cNvPr>
          <p:cNvSpPr/>
          <p:nvPr/>
        </p:nvSpPr>
        <p:spPr>
          <a:xfrm>
            <a:off x="9687339" y="3670852"/>
            <a:ext cx="781878" cy="12059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AD656F-6872-4E65-8641-0425280F6264}"/>
              </a:ext>
            </a:extLst>
          </p:cNvPr>
          <p:cNvSpPr txBox="1"/>
          <p:nvPr/>
        </p:nvSpPr>
        <p:spPr>
          <a:xfrm>
            <a:off x="8852205" y="2835533"/>
            <a:ext cx="245214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Primera Red LAN:</a:t>
            </a:r>
          </a:p>
          <a:p>
            <a:r>
              <a:rPr lang="es-MX" dirty="0"/>
              <a:t>Tipologías: BUS/Estrella </a:t>
            </a:r>
          </a:p>
        </p:txBody>
      </p:sp>
    </p:spTree>
    <p:extLst>
      <p:ext uri="{BB962C8B-B14F-4D97-AF65-F5344CB8AC3E}">
        <p14:creationId xmlns:p14="http://schemas.microsoft.com/office/powerpoint/2010/main" val="392608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C6F66DF3-D607-4492-A5FD-E9DFE36A2A7F}"/>
              </a:ext>
            </a:extLst>
          </p:cNvPr>
          <p:cNvSpPr/>
          <p:nvPr/>
        </p:nvSpPr>
        <p:spPr>
          <a:xfrm>
            <a:off x="310009" y="66957"/>
            <a:ext cx="11251096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 LAN 10 Base </a:t>
            </a:r>
            <a:r>
              <a:rPr lang="es-MX" dirty="0" err="1"/>
              <a:t>Tx</a:t>
            </a:r>
            <a:r>
              <a:rPr lang="es-MX" dirty="0"/>
              <a:t>: CSMA/CD (protocolo) -  HALDUPLEX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8551256-6E38-4BF4-93C0-244C0173A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69" y="544035"/>
            <a:ext cx="10239375" cy="375285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3E24AFE-8C32-4454-A779-714DA6E1D96D}"/>
              </a:ext>
            </a:extLst>
          </p:cNvPr>
          <p:cNvCxnSpPr/>
          <p:nvPr/>
        </p:nvCxnSpPr>
        <p:spPr>
          <a:xfrm>
            <a:off x="815869" y="5863771"/>
            <a:ext cx="10476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E829947E-7748-48CD-9F4C-BDBB05D4DDD2}"/>
              </a:ext>
            </a:extLst>
          </p:cNvPr>
          <p:cNvSpPr txBox="1"/>
          <p:nvPr/>
        </p:nvSpPr>
        <p:spPr>
          <a:xfrm>
            <a:off x="10924439" y="549443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 (ms)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5210053-F79E-40DB-8DFD-A07112EF10ED}"/>
              </a:ext>
            </a:extLst>
          </p:cNvPr>
          <p:cNvSpPr txBox="1"/>
          <p:nvPr/>
        </p:nvSpPr>
        <p:spPr>
          <a:xfrm>
            <a:off x="691133" y="59916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 = 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BEB2D8-C337-4127-8874-592362BBA05E}"/>
              </a:ext>
            </a:extLst>
          </p:cNvPr>
          <p:cNvSpPr txBox="1"/>
          <p:nvPr/>
        </p:nvSpPr>
        <p:spPr>
          <a:xfrm>
            <a:off x="3088855" y="4279200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512 bits </a:t>
            </a:r>
            <a:r>
              <a:rPr lang="es-MX" dirty="0">
                <a:sym typeface="Wingdings" panose="05000000000000000000" pitchFamily="2" charset="2"/>
              </a:rPr>
              <a:t> 51,2 </a:t>
            </a:r>
            <a:r>
              <a:rPr lang="es-MX" dirty="0" err="1">
                <a:sym typeface="Wingdings" panose="05000000000000000000" pitchFamily="2" charset="2"/>
              </a:rPr>
              <a:t>us</a:t>
            </a:r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1500 x 8 bits  ?</a:t>
            </a:r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D3A7944-C160-4F0E-8A5C-E599F875720C}"/>
              </a:ext>
            </a:extLst>
          </p:cNvPr>
          <p:cNvSpPr txBox="1"/>
          <p:nvPr/>
        </p:nvSpPr>
        <p:spPr>
          <a:xfrm>
            <a:off x="5391095" y="4279199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 = 1500 * 8 * 51,2 (bits * </a:t>
            </a:r>
            <a:r>
              <a:rPr lang="es-MX" dirty="0" err="1"/>
              <a:t>us</a:t>
            </a:r>
            <a:r>
              <a:rPr lang="es-MX" dirty="0"/>
              <a:t>)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7D038AB-DEB2-4FCD-88C9-EC009A14604F}"/>
              </a:ext>
            </a:extLst>
          </p:cNvPr>
          <p:cNvCxnSpPr/>
          <p:nvPr/>
        </p:nvCxnSpPr>
        <p:spPr>
          <a:xfrm>
            <a:off x="5817541" y="4648531"/>
            <a:ext cx="1874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28A433-972D-4ABE-AE44-4DE1282A2E3B}"/>
              </a:ext>
            </a:extLst>
          </p:cNvPr>
          <p:cNvSpPr/>
          <p:nvPr/>
        </p:nvSpPr>
        <p:spPr>
          <a:xfrm>
            <a:off x="6263152" y="4644278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512 bits 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D20E5A9-3B94-4539-BE5E-1C2E0B655A09}"/>
              </a:ext>
            </a:extLst>
          </p:cNvPr>
          <p:cNvCxnSpPr/>
          <p:nvPr/>
        </p:nvCxnSpPr>
        <p:spPr>
          <a:xfrm flipV="1">
            <a:off x="7308557" y="4289692"/>
            <a:ext cx="325652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62DC521-D52D-4346-A912-2A177919EFAE}"/>
              </a:ext>
            </a:extLst>
          </p:cNvPr>
          <p:cNvCxnSpPr/>
          <p:nvPr/>
        </p:nvCxnSpPr>
        <p:spPr>
          <a:xfrm flipV="1">
            <a:off x="6693574" y="4711400"/>
            <a:ext cx="325652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0CE97E-75EE-478F-A7B0-05891027D6FD}"/>
              </a:ext>
            </a:extLst>
          </p:cNvPr>
          <p:cNvSpPr txBox="1"/>
          <p:nvPr/>
        </p:nvSpPr>
        <p:spPr>
          <a:xfrm>
            <a:off x="8230998" y="441696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= 1200 </a:t>
            </a:r>
            <a:r>
              <a:rPr lang="es-MX" dirty="0" err="1"/>
              <a:t>us</a:t>
            </a:r>
            <a:r>
              <a:rPr lang="es-MX" dirty="0"/>
              <a:t> = 1,2 ms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A151A13-0303-418C-ABF3-88BD25FDEFDF}"/>
              </a:ext>
            </a:extLst>
          </p:cNvPr>
          <p:cNvSpPr/>
          <p:nvPr/>
        </p:nvSpPr>
        <p:spPr>
          <a:xfrm>
            <a:off x="6708845" y="2294725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/>
              <a:t>1,2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E1D71BB-04C4-4FFA-A502-17E8C390587E}"/>
              </a:ext>
            </a:extLst>
          </p:cNvPr>
          <p:cNvSpPr/>
          <p:nvPr/>
        </p:nvSpPr>
        <p:spPr>
          <a:xfrm>
            <a:off x="815869" y="5308631"/>
            <a:ext cx="2130531" cy="55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 </a:t>
            </a:r>
            <a:r>
              <a:rPr lang="es-MX" dirty="0">
                <a:sym typeface="Wingdings" panose="05000000000000000000" pitchFamily="2" charset="2"/>
              </a:rPr>
              <a:t> B (1,2 ms)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3E4087-4483-40D2-9B21-2D7DA1EEA653}"/>
              </a:ext>
            </a:extLst>
          </p:cNvPr>
          <p:cNvSpPr txBox="1"/>
          <p:nvPr/>
        </p:nvSpPr>
        <p:spPr>
          <a:xfrm>
            <a:off x="2708194" y="59696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1,2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5E92BBC-1356-480A-8483-61F9E8743177}"/>
              </a:ext>
            </a:extLst>
          </p:cNvPr>
          <p:cNvCxnSpPr>
            <a:cxnSpLocks/>
          </p:cNvCxnSpPr>
          <p:nvPr/>
        </p:nvCxnSpPr>
        <p:spPr>
          <a:xfrm>
            <a:off x="2554514" y="4855260"/>
            <a:ext cx="0" cy="13210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DE6EBC5-D3B4-439B-8EDE-6375C80512C0}"/>
              </a:ext>
            </a:extLst>
          </p:cNvPr>
          <p:cNvSpPr/>
          <p:nvPr/>
        </p:nvSpPr>
        <p:spPr>
          <a:xfrm>
            <a:off x="6676023" y="2496692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/>
              <a:t>0,96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300FB66-51C9-475E-8BA8-DE1F8EEDC3D4}"/>
              </a:ext>
            </a:extLst>
          </p:cNvPr>
          <p:cNvSpPr/>
          <p:nvPr/>
        </p:nvSpPr>
        <p:spPr>
          <a:xfrm>
            <a:off x="3530954" y="5586106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highlight>
                  <a:srgbClr val="FFFF00"/>
                </a:highlight>
              </a:rPr>
              <a:t>0,96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A9B55113-AEC7-49EE-82EB-A8C56E0A13BE}"/>
              </a:ext>
            </a:extLst>
          </p:cNvPr>
          <p:cNvSpPr/>
          <p:nvPr/>
        </p:nvSpPr>
        <p:spPr>
          <a:xfrm>
            <a:off x="2575837" y="4967738"/>
            <a:ext cx="1617786" cy="3122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 </a:t>
            </a:r>
            <a:r>
              <a:rPr lang="es-MX" sz="1400" dirty="0">
                <a:sym typeface="Wingdings" panose="05000000000000000000" pitchFamily="2" charset="2"/>
              </a:rPr>
              <a:t> D (0,96 ms)</a:t>
            </a:r>
            <a:endParaRPr lang="es-MX" sz="14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FB4D74F-8D1D-4F44-BD6D-1CEBD8546EBA}"/>
              </a:ext>
            </a:extLst>
          </p:cNvPr>
          <p:cNvSpPr txBox="1"/>
          <p:nvPr/>
        </p:nvSpPr>
        <p:spPr>
          <a:xfrm>
            <a:off x="2329561" y="61114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1,0</a:t>
            </a:r>
          </a:p>
        </p:txBody>
      </p:sp>
      <p:sp>
        <p:nvSpPr>
          <p:cNvPr id="21" name="Bocadillo: rectángulo 20">
            <a:extLst>
              <a:ext uri="{FF2B5EF4-FFF2-40B4-BE49-F238E27FC236}">
                <a16:creationId xmlns:a16="http://schemas.microsoft.com/office/drawing/2014/main" id="{C4536AEA-2DA2-444F-B3BF-91542030A45F}"/>
              </a:ext>
            </a:extLst>
          </p:cNvPr>
          <p:cNvSpPr/>
          <p:nvPr/>
        </p:nvSpPr>
        <p:spPr>
          <a:xfrm>
            <a:off x="500571" y="3543832"/>
            <a:ext cx="1016234" cy="555046"/>
          </a:xfrm>
          <a:prstGeom prst="wedgeRectCallout">
            <a:avLst>
              <a:gd name="adj1" fmla="val 151984"/>
              <a:gd name="adj2" fmla="val 18315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Colisión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329F0DA-5779-4320-910D-55B94B5F447C}"/>
              </a:ext>
            </a:extLst>
          </p:cNvPr>
          <p:cNvSpPr txBox="1"/>
          <p:nvPr/>
        </p:nvSpPr>
        <p:spPr>
          <a:xfrm>
            <a:off x="8402847" y="22269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1,0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DCF44C4-95B5-475D-82FD-84EF50CC1854}"/>
              </a:ext>
            </a:extLst>
          </p:cNvPr>
          <p:cNvSpPr txBox="1"/>
          <p:nvPr/>
        </p:nvSpPr>
        <p:spPr>
          <a:xfrm>
            <a:off x="8402847" y="24486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1,0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ED203A9-BB65-469B-837A-C7407D390862}"/>
              </a:ext>
            </a:extLst>
          </p:cNvPr>
          <p:cNvSpPr txBox="1"/>
          <p:nvPr/>
        </p:nvSpPr>
        <p:spPr>
          <a:xfrm>
            <a:off x="9396149" y="226394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6,5 ms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54B72A3-E61F-4F53-8DDE-F15B88946D63}"/>
              </a:ext>
            </a:extLst>
          </p:cNvPr>
          <p:cNvSpPr txBox="1"/>
          <p:nvPr/>
        </p:nvSpPr>
        <p:spPr>
          <a:xfrm>
            <a:off x="9385119" y="24640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0,2 ms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DDA1E14-5296-4C62-9A2C-4890C822FEBD}"/>
              </a:ext>
            </a:extLst>
          </p:cNvPr>
          <p:cNvSpPr/>
          <p:nvPr/>
        </p:nvSpPr>
        <p:spPr>
          <a:xfrm>
            <a:off x="2567666" y="5308537"/>
            <a:ext cx="378725" cy="555139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E13B757-FD3B-4D95-B633-3991169480FF}"/>
              </a:ext>
            </a:extLst>
          </p:cNvPr>
          <p:cNvSpPr/>
          <p:nvPr/>
        </p:nvSpPr>
        <p:spPr>
          <a:xfrm>
            <a:off x="2982643" y="5315712"/>
            <a:ext cx="1617786" cy="3122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 </a:t>
            </a:r>
            <a:r>
              <a:rPr lang="es-MX" sz="1400" dirty="0">
                <a:sym typeface="Wingdings" panose="05000000000000000000" pitchFamily="2" charset="2"/>
              </a:rPr>
              <a:t> D (0,96 ms)</a:t>
            </a:r>
            <a:endParaRPr lang="es-MX" sz="1400" dirty="0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6B617C1E-262B-41DE-B853-F2AE34C66369}"/>
              </a:ext>
            </a:extLst>
          </p:cNvPr>
          <p:cNvCxnSpPr>
            <a:cxnSpLocks/>
          </p:cNvCxnSpPr>
          <p:nvPr/>
        </p:nvCxnSpPr>
        <p:spPr>
          <a:xfrm>
            <a:off x="4593326" y="4967738"/>
            <a:ext cx="0" cy="13210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D9B8FE3-10E0-4FDA-92D8-2E12ADC4BAE3}"/>
              </a:ext>
            </a:extLst>
          </p:cNvPr>
          <p:cNvSpPr txBox="1"/>
          <p:nvPr/>
        </p:nvSpPr>
        <p:spPr>
          <a:xfrm>
            <a:off x="4362223" y="619635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2,16</a:t>
            </a:r>
          </a:p>
        </p:txBody>
      </p:sp>
      <p:sp>
        <p:nvSpPr>
          <p:cNvPr id="23" name="Flecha: en U 22">
            <a:extLst>
              <a:ext uri="{FF2B5EF4-FFF2-40B4-BE49-F238E27FC236}">
                <a16:creationId xmlns:a16="http://schemas.microsoft.com/office/drawing/2014/main" id="{7300D3D7-E8BC-4491-B10C-D2A0A5BDBEFF}"/>
              </a:ext>
            </a:extLst>
          </p:cNvPr>
          <p:cNvSpPr/>
          <p:nvPr/>
        </p:nvSpPr>
        <p:spPr>
          <a:xfrm rot="5400000">
            <a:off x="4444359" y="5063659"/>
            <a:ext cx="608691" cy="50410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7E8DDBE-5203-4168-B3B0-4E4582F1583F}"/>
              </a:ext>
            </a:extLst>
          </p:cNvPr>
          <p:cNvCxnSpPr>
            <a:cxnSpLocks/>
          </p:cNvCxnSpPr>
          <p:nvPr/>
        </p:nvCxnSpPr>
        <p:spPr>
          <a:xfrm>
            <a:off x="8879259" y="4916984"/>
            <a:ext cx="0" cy="13210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DF2BF8B-43E4-4C24-8E3C-552553A8E12B}"/>
              </a:ext>
            </a:extLst>
          </p:cNvPr>
          <p:cNvSpPr txBox="1"/>
          <p:nvPr/>
        </p:nvSpPr>
        <p:spPr>
          <a:xfrm>
            <a:off x="8641053" y="61172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7,5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434FAED0-D0E2-4241-8359-1BD52D44CA51}"/>
              </a:ext>
            </a:extLst>
          </p:cNvPr>
          <p:cNvSpPr/>
          <p:nvPr/>
        </p:nvSpPr>
        <p:spPr>
          <a:xfrm>
            <a:off x="8886361" y="5308537"/>
            <a:ext cx="2130531" cy="55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 </a:t>
            </a:r>
            <a:r>
              <a:rPr lang="es-MX" dirty="0">
                <a:sym typeface="Wingdings" panose="05000000000000000000" pitchFamily="2" charset="2"/>
              </a:rPr>
              <a:t> B (1,2 ms)</a:t>
            </a:r>
            <a:endParaRPr lang="es-MX" dirty="0"/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BA071C66-076F-4230-9A34-ECD9E239EAE1}"/>
              </a:ext>
            </a:extLst>
          </p:cNvPr>
          <p:cNvCxnSpPr>
            <a:cxnSpLocks/>
          </p:cNvCxnSpPr>
          <p:nvPr/>
        </p:nvCxnSpPr>
        <p:spPr>
          <a:xfrm>
            <a:off x="11016892" y="4828944"/>
            <a:ext cx="0" cy="13210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C976A9D-DC4D-45AC-8578-38845FB00234}"/>
              </a:ext>
            </a:extLst>
          </p:cNvPr>
          <p:cNvSpPr txBox="1"/>
          <p:nvPr/>
        </p:nvSpPr>
        <p:spPr>
          <a:xfrm>
            <a:off x="10794240" y="61040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8,7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76335049-EFCE-422A-A4E2-B53E60BD9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55" y="4773459"/>
            <a:ext cx="489960" cy="538081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69E8CE3F-048F-4420-A848-722E77A8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940" y="4951374"/>
            <a:ext cx="489960" cy="5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5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C6F66DF3-D607-4492-A5FD-E9DFE36A2A7F}"/>
              </a:ext>
            </a:extLst>
          </p:cNvPr>
          <p:cNvSpPr/>
          <p:nvPr/>
        </p:nvSpPr>
        <p:spPr>
          <a:xfrm>
            <a:off x="310009" y="66957"/>
            <a:ext cx="11251096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 LAN 10 Base </a:t>
            </a:r>
            <a:r>
              <a:rPr lang="es-MX" dirty="0" err="1"/>
              <a:t>Tx</a:t>
            </a:r>
            <a:r>
              <a:rPr lang="es-MX" dirty="0"/>
              <a:t>: CSMA/CD (protocolo) -  HALDUPLEX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AF0133B-4C5D-47E2-8F6B-E43242BD6D57}"/>
              </a:ext>
            </a:extLst>
          </p:cNvPr>
          <p:cNvSpPr txBox="1"/>
          <p:nvPr/>
        </p:nvSpPr>
        <p:spPr>
          <a:xfrm>
            <a:off x="957943" y="1706906"/>
            <a:ext cx="296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BOT (A </a:t>
            </a:r>
            <a:r>
              <a:rPr lang="es-MX" dirty="0">
                <a:sym typeface="Wingdings" panose="05000000000000000000" pitchFamily="2" charset="2"/>
              </a:rPr>
              <a:t> B) = Slot Time * 2 </a:t>
            </a:r>
            <a:r>
              <a:rPr lang="es-MX" baseline="30000" dirty="0">
                <a:sym typeface="Wingdings" panose="05000000000000000000" pitchFamily="2" charset="2"/>
              </a:rPr>
              <a:t>n</a:t>
            </a:r>
            <a:endParaRPr lang="es-MX" baseline="30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B3A460-DC50-49A6-B413-77BAA368B6C4}"/>
              </a:ext>
            </a:extLst>
          </p:cNvPr>
          <p:cNvSpPr txBox="1"/>
          <p:nvPr/>
        </p:nvSpPr>
        <p:spPr>
          <a:xfrm>
            <a:off x="957943" y="986971"/>
            <a:ext cx="4918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ST  = 51,2 </a:t>
            </a:r>
            <a:r>
              <a:rPr lang="es-MX" dirty="0" err="1"/>
              <a:t>us</a:t>
            </a:r>
            <a:r>
              <a:rPr lang="es-MX" dirty="0"/>
              <a:t> (pues estamos en un HUB 10 Base </a:t>
            </a:r>
            <a:r>
              <a:rPr lang="es-MX" dirty="0" err="1"/>
              <a:t>Tx</a:t>
            </a:r>
            <a:r>
              <a:rPr lang="es-MX" dirty="0"/>
              <a:t>)</a:t>
            </a:r>
          </a:p>
          <a:p>
            <a:r>
              <a:rPr lang="es-MX" dirty="0"/>
              <a:t>N = Numero de intento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0C07ECE-8536-4FA7-9C87-102EA4E6390D}"/>
              </a:ext>
            </a:extLst>
          </p:cNvPr>
          <p:cNvSpPr txBox="1"/>
          <p:nvPr/>
        </p:nvSpPr>
        <p:spPr>
          <a:xfrm>
            <a:off x="957943" y="2149842"/>
            <a:ext cx="383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BOT (A </a:t>
            </a:r>
            <a:r>
              <a:rPr lang="es-MX" dirty="0">
                <a:sym typeface="Wingdings" panose="05000000000000000000" pitchFamily="2" charset="2"/>
              </a:rPr>
              <a:t> B) = 51,2 </a:t>
            </a:r>
            <a:r>
              <a:rPr lang="es-MX" dirty="0" err="1">
                <a:sym typeface="Wingdings" panose="05000000000000000000" pitchFamily="2" charset="2"/>
              </a:rPr>
              <a:t>us</a:t>
            </a:r>
            <a:r>
              <a:rPr lang="es-MX" dirty="0">
                <a:sym typeface="Wingdings" panose="05000000000000000000" pitchFamily="2" charset="2"/>
              </a:rPr>
              <a:t>* 2 </a:t>
            </a:r>
            <a:r>
              <a:rPr lang="es-MX" baseline="30000" dirty="0">
                <a:sym typeface="Wingdings" panose="05000000000000000000" pitchFamily="2" charset="2"/>
              </a:rPr>
              <a:t>7 </a:t>
            </a:r>
            <a:r>
              <a:rPr lang="es-MX" dirty="0">
                <a:sym typeface="Wingdings" panose="05000000000000000000" pitchFamily="2" charset="2"/>
              </a:rPr>
              <a:t>= 6,5536 ms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EDB5350-0BB7-429F-BF66-C8590E95048A}"/>
              </a:ext>
            </a:extLst>
          </p:cNvPr>
          <p:cNvSpPr txBox="1"/>
          <p:nvPr/>
        </p:nvSpPr>
        <p:spPr>
          <a:xfrm>
            <a:off x="949928" y="2592778"/>
            <a:ext cx="384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BOT (C </a:t>
            </a:r>
            <a:r>
              <a:rPr lang="es-MX" dirty="0">
                <a:sym typeface="Wingdings" panose="05000000000000000000" pitchFamily="2" charset="2"/>
              </a:rPr>
              <a:t> D) = 51,2 </a:t>
            </a:r>
            <a:r>
              <a:rPr lang="es-MX" dirty="0" err="1">
                <a:sym typeface="Wingdings" panose="05000000000000000000" pitchFamily="2" charset="2"/>
              </a:rPr>
              <a:t>us</a:t>
            </a:r>
            <a:r>
              <a:rPr lang="es-MX" dirty="0">
                <a:sym typeface="Wingdings" panose="05000000000000000000" pitchFamily="2" charset="2"/>
              </a:rPr>
              <a:t>* 2 </a:t>
            </a:r>
            <a:r>
              <a:rPr lang="es-MX" baseline="30000" dirty="0">
                <a:sym typeface="Wingdings" panose="05000000000000000000" pitchFamily="2" charset="2"/>
              </a:rPr>
              <a:t>2 </a:t>
            </a:r>
            <a:r>
              <a:rPr lang="es-MX" dirty="0">
                <a:sym typeface="Wingdings" panose="05000000000000000000" pitchFamily="2" charset="2"/>
              </a:rPr>
              <a:t>= 0,2048 ms</a:t>
            </a:r>
          </a:p>
        </p:txBody>
      </p:sp>
    </p:spTree>
    <p:extLst>
      <p:ext uri="{BB962C8B-B14F-4D97-AF65-F5344CB8AC3E}">
        <p14:creationId xmlns:p14="http://schemas.microsoft.com/office/powerpoint/2010/main" val="280724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C6F66DF3-D607-4492-A5FD-E9DFE36A2A7F}"/>
              </a:ext>
            </a:extLst>
          </p:cNvPr>
          <p:cNvSpPr/>
          <p:nvPr/>
        </p:nvSpPr>
        <p:spPr>
          <a:xfrm>
            <a:off x="310009" y="66957"/>
            <a:ext cx="11251096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 LAN 10 Base </a:t>
            </a:r>
            <a:r>
              <a:rPr lang="es-MX" dirty="0" err="1"/>
              <a:t>Tx</a:t>
            </a:r>
            <a:r>
              <a:rPr lang="es-MX" dirty="0"/>
              <a:t>: CSMA/CD (protocolo) -  HALDUPLEX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3E24AFE-8C32-4454-A779-714DA6E1D96D}"/>
              </a:ext>
            </a:extLst>
          </p:cNvPr>
          <p:cNvCxnSpPr/>
          <p:nvPr/>
        </p:nvCxnSpPr>
        <p:spPr>
          <a:xfrm>
            <a:off x="815869" y="5863771"/>
            <a:ext cx="10476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E829947E-7748-48CD-9F4C-BDBB05D4DDD2}"/>
              </a:ext>
            </a:extLst>
          </p:cNvPr>
          <p:cNvSpPr txBox="1"/>
          <p:nvPr/>
        </p:nvSpPr>
        <p:spPr>
          <a:xfrm>
            <a:off x="10924439" y="549443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 (ms)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5210053-F79E-40DB-8DFD-A07112EF10ED}"/>
              </a:ext>
            </a:extLst>
          </p:cNvPr>
          <p:cNvSpPr txBox="1"/>
          <p:nvPr/>
        </p:nvSpPr>
        <p:spPr>
          <a:xfrm>
            <a:off x="691133" y="599161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 = 10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BEB2D8-C337-4127-8874-592362BBA05E}"/>
              </a:ext>
            </a:extLst>
          </p:cNvPr>
          <p:cNvSpPr txBox="1"/>
          <p:nvPr/>
        </p:nvSpPr>
        <p:spPr>
          <a:xfrm>
            <a:off x="798397" y="3952686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512 bits </a:t>
            </a:r>
            <a:r>
              <a:rPr lang="es-MX" dirty="0">
                <a:sym typeface="Wingdings" panose="05000000000000000000" pitchFamily="2" charset="2"/>
              </a:rPr>
              <a:t> 51,2 </a:t>
            </a:r>
            <a:r>
              <a:rPr lang="es-MX" dirty="0" err="1">
                <a:sym typeface="Wingdings" panose="05000000000000000000" pitchFamily="2" charset="2"/>
              </a:rPr>
              <a:t>us</a:t>
            </a:r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1500 x 8 bits  ?</a:t>
            </a:r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D3A7944-C160-4F0E-8A5C-E599F875720C}"/>
              </a:ext>
            </a:extLst>
          </p:cNvPr>
          <p:cNvSpPr txBox="1"/>
          <p:nvPr/>
        </p:nvSpPr>
        <p:spPr>
          <a:xfrm>
            <a:off x="3100637" y="3952685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 = 1500 * 8 * 51,2 (bits * </a:t>
            </a:r>
            <a:r>
              <a:rPr lang="es-MX" dirty="0" err="1"/>
              <a:t>us</a:t>
            </a:r>
            <a:r>
              <a:rPr lang="es-MX" dirty="0"/>
              <a:t>)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7D038AB-DEB2-4FCD-88C9-EC009A14604F}"/>
              </a:ext>
            </a:extLst>
          </p:cNvPr>
          <p:cNvCxnSpPr/>
          <p:nvPr/>
        </p:nvCxnSpPr>
        <p:spPr>
          <a:xfrm>
            <a:off x="3527083" y="4322017"/>
            <a:ext cx="1874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28A433-972D-4ABE-AE44-4DE1282A2E3B}"/>
              </a:ext>
            </a:extLst>
          </p:cNvPr>
          <p:cNvSpPr/>
          <p:nvPr/>
        </p:nvSpPr>
        <p:spPr>
          <a:xfrm>
            <a:off x="3972694" y="4317764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512 bits 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D20E5A9-3B94-4539-BE5E-1C2E0B655A09}"/>
              </a:ext>
            </a:extLst>
          </p:cNvPr>
          <p:cNvCxnSpPr/>
          <p:nvPr/>
        </p:nvCxnSpPr>
        <p:spPr>
          <a:xfrm flipV="1">
            <a:off x="5018099" y="3963178"/>
            <a:ext cx="325652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62DC521-D52D-4346-A912-2A177919EFAE}"/>
              </a:ext>
            </a:extLst>
          </p:cNvPr>
          <p:cNvCxnSpPr/>
          <p:nvPr/>
        </p:nvCxnSpPr>
        <p:spPr>
          <a:xfrm flipV="1">
            <a:off x="4403116" y="4384886"/>
            <a:ext cx="325652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0CE97E-75EE-478F-A7B0-05891027D6FD}"/>
              </a:ext>
            </a:extLst>
          </p:cNvPr>
          <p:cNvSpPr txBox="1"/>
          <p:nvPr/>
        </p:nvSpPr>
        <p:spPr>
          <a:xfrm>
            <a:off x="5940540" y="409044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= 1200 </a:t>
            </a:r>
            <a:r>
              <a:rPr lang="es-MX" dirty="0" err="1"/>
              <a:t>us</a:t>
            </a:r>
            <a:r>
              <a:rPr lang="es-MX" dirty="0"/>
              <a:t> = 1,2 ms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A151A13-0303-418C-ABF3-88BD25FDEFDF}"/>
              </a:ext>
            </a:extLst>
          </p:cNvPr>
          <p:cNvSpPr/>
          <p:nvPr/>
        </p:nvSpPr>
        <p:spPr>
          <a:xfrm>
            <a:off x="8635052" y="3421141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/>
              <a:t>1,2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E1D71BB-04C4-4FFA-A502-17E8C390587E}"/>
              </a:ext>
            </a:extLst>
          </p:cNvPr>
          <p:cNvSpPr/>
          <p:nvPr/>
        </p:nvSpPr>
        <p:spPr>
          <a:xfrm>
            <a:off x="815869" y="5308631"/>
            <a:ext cx="2130531" cy="55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 </a:t>
            </a:r>
            <a:r>
              <a:rPr lang="es-MX" dirty="0">
                <a:sym typeface="Wingdings" panose="05000000000000000000" pitchFamily="2" charset="2"/>
              </a:rPr>
              <a:t> B (1,2 ms)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3E4087-4483-40D2-9B21-2D7DA1EEA653}"/>
              </a:ext>
            </a:extLst>
          </p:cNvPr>
          <p:cNvSpPr txBox="1"/>
          <p:nvPr/>
        </p:nvSpPr>
        <p:spPr>
          <a:xfrm>
            <a:off x="2649684" y="606512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11,2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5E92BBC-1356-480A-8483-61F9E8743177}"/>
              </a:ext>
            </a:extLst>
          </p:cNvPr>
          <p:cNvCxnSpPr>
            <a:cxnSpLocks/>
          </p:cNvCxnSpPr>
          <p:nvPr/>
        </p:nvCxnSpPr>
        <p:spPr>
          <a:xfrm>
            <a:off x="4658939" y="4783072"/>
            <a:ext cx="0" cy="13210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6B617C1E-262B-41DE-B853-F2AE34C66369}"/>
              </a:ext>
            </a:extLst>
          </p:cNvPr>
          <p:cNvCxnSpPr>
            <a:cxnSpLocks/>
          </p:cNvCxnSpPr>
          <p:nvPr/>
        </p:nvCxnSpPr>
        <p:spPr>
          <a:xfrm>
            <a:off x="2946400" y="4773459"/>
            <a:ext cx="0" cy="13210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D9B8FE3-10E0-4FDA-92D8-2E12ADC4BAE3}"/>
              </a:ext>
            </a:extLst>
          </p:cNvPr>
          <p:cNvSpPr txBox="1"/>
          <p:nvPr/>
        </p:nvSpPr>
        <p:spPr>
          <a:xfrm>
            <a:off x="4460014" y="59916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12</a:t>
            </a: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7E8DDBE-5203-4168-B3B0-4E4582F1583F}"/>
              </a:ext>
            </a:extLst>
          </p:cNvPr>
          <p:cNvCxnSpPr>
            <a:cxnSpLocks/>
          </p:cNvCxnSpPr>
          <p:nvPr/>
        </p:nvCxnSpPr>
        <p:spPr>
          <a:xfrm>
            <a:off x="6857617" y="4708052"/>
            <a:ext cx="0" cy="13210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76335049-EFCE-422A-A4E2-B53E60BD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30" y="4757235"/>
            <a:ext cx="489960" cy="538081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69E8CE3F-048F-4420-A848-722E77A8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657" y="4783334"/>
            <a:ext cx="489960" cy="53808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002F5DB-84AC-4CF2-B887-9AB92C77C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53" y="607258"/>
            <a:ext cx="8639175" cy="3076575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EDE6EBC5-D3B4-439B-8EDE-6375C80512C0}"/>
              </a:ext>
            </a:extLst>
          </p:cNvPr>
          <p:cNvSpPr/>
          <p:nvPr/>
        </p:nvSpPr>
        <p:spPr>
          <a:xfrm>
            <a:off x="6651471" y="1794139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/>
              <a:t>1,2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EF280C6-D2A5-419C-88EB-AB4D94756273}"/>
              </a:ext>
            </a:extLst>
          </p:cNvPr>
          <p:cNvSpPr/>
          <p:nvPr/>
        </p:nvSpPr>
        <p:spPr>
          <a:xfrm>
            <a:off x="6651471" y="201195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/>
              <a:t>1,2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6FC64ED-F9A1-4638-BC21-E2F678DC96AB}"/>
              </a:ext>
            </a:extLst>
          </p:cNvPr>
          <p:cNvSpPr/>
          <p:nvPr/>
        </p:nvSpPr>
        <p:spPr>
          <a:xfrm>
            <a:off x="4686665" y="5299055"/>
            <a:ext cx="2130531" cy="5550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 </a:t>
            </a:r>
            <a:r>
              <a:rPr lang="es-MX" dirty="0">
                <a:sym typeface="Wingdings" panose="05000000000000000000" pitchFamily="2" charset="2"/>
              </a:rPr>
              <a:t> D (1,2 ms)</a:t>
            </a:r>
            <a:endParaRPr lang="es-MX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D6472C0-F2E3-4A42-B9C6-1DC3DA306BB1}"/>
              </a:ext>
            </a:extLst>
          </p:cNvPr>
          <p:cNvSpPr txBox="1"/>
          <p:nvPr/>
        </p:nvSpPr>
        <p:spPr>
          <a:xfrm>
            <a:off x="6584177" y="60387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13,2</a:t>
            </a:r>
          </a:p>
        </p:txBody>
      </p:sp>
      <p:sp>
        <p:nvSpPr>
          <p:cNvPr id="7" name="Bocadillo: rectángulo 6">
            <a:extLst>
              <a:ext uri="{FF2B5EF4-FFF2-40B4-BE49-F238E27FC236}">
                <a16:creationId xmlns:a16="http://schemas.microsoft.com/office/drawing/2014/main" id="{AF227AFC-9225-4AEA-A2DF-B961B7EDA1FB}"/>
              </a:ext>
            </a:extLst>
          </p:cNvPr>
          <p:cNvSpPr/>
          <p:nvPr/>
        </p:nvSpPr>
        <p:spPr>
          <a:xfrm>
            <a:off x="8966579" y="4090445"/>
            <a:ext cx="2409552" cy="1276129"/>
          </a:xfrm>
          <a:prstGeom prst="wedgeRectCallout">
            <a:avLst>
              <a:gd name="adj1" fmla="val -24231"/>
              <a:gd name="adj2" fmla="val -216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 es necesario calcular BOT pues no existe COLISION</a:t>
            </a:r>
          </a:p>
        </p:txBody>
      </p:sp>
    </p:spTree>
    <p:extLst>
      <p:ext uri="{BB962C8B-B14F-4D97-AF65-F5344CB8AC3E}">
        <p14:creationId xmlns:p14="http://schemas.microsoft.com/office/powerpoint/2010/main" val="70267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C6F66DF3-D607-4492-A5FD-E9DFE36A2A7F}"/>
              </a:ext>
            </a:extLst>
          </p:cNvPr>
          <p:cNvSpPr/>
          <p:nvPr/>
        </p:nvSpPr>
        <p:spPr>
          <a:xfrm>
            <a:off x="310009" y="66957"/>
            <a:ext cx="11251096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Próxima clase </a:t>
            </a:r>
            <a:r>
              <a:rPr lang="es-MX" dirty="0" err="1"/>
              <a:t>Layer</a:t>
            </a:r>
            <a:r>
              <a:rPr lang="es-MX" dirty="0"/>
              <a:t> 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B3A460-DC50-49A6-B413-77BAA368B6C4}"/>
              </a:ext>
            </a:extLst>
          </p:cNvPr>
          <p:cNvSpPr txBox="1"/>
          <p:nvPr/>
        </p:nvSpPr>
        <p:spPr>
          <a:xfrm>
            <a:off x="725931" y="918733"/>
            <a:ext cx="6712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nivel de </a:t>
            </a:r>
            <a:r>
              <a:rPr lang="es-MX" dirty="0" err="1"/>
              <a:t>layer</a:t>
            </a:r>
            <a:r>
              <a:rPr lang="es-MX" dirty="0"/>
              <a:t> 1: Dominio de colisiones </a:t>
            </a:r>
            <a:r>
              <a:rPr lang="es-MX" dirty="0">
                <a:sym typeface="Wingdings" panose="05000000000000000000" pitchFamily="2" charset="2"/>
              </a:rPr>
              <a:t> terminamos con L1</a:t>
            </a:r>
          </a:p>
          <a:p>
            <a:r>
              <a:rPr lang="es-MX" dirty="0">
                <a:sym typeface="Wingdings" panose="05000000000000000000" pitchFamily="2" charset="2"/>
              </a:rPr>
              <a:t>Pasa a L2: FRAMES  MAC ADD  </a:t>
            </a:r>
            <a:r>
              <a:rPr lang="es-MX" dirty="0" err="1">
                <a:sym typeface="Wingdings" panose="05000000000000000000" pitchFamily="2" charset="2"/>
              </a:rPr>
              <a:t>Switch</a:t>
            </a:r>
            <a:r>
              <a:rPr lang="es-MX" dirty="0">
                <a:sym typeface="Wingdings" panose="05000000000000000000" pitchFamily="2" charset="2"/>
              </a:rPr>
              <a:t> y por lo tabla su tabla MAC</a:t>
            </a:r>
          </a:p>
          <a:p>
            <a:r>
              <a:rPr lang="es-MX" dirty="0">
                <a:sym typeface="Wingdings" panose="05000000000000000000" pitchFamily="2" charset="2"/>
              </a:rPr>
              <a:t>Segmentar dominio  de colisión</a:t>
            </a:r>
          </a:p>
          <a:p>
            <a:r>
              <a:rPr lang="es-MX" dirty="0">
                <a:sym typeface="Wingdings" panose="05000000000000000000" pitchFamily="2" charset="2"/>
              </a:rPr>
              <a:t>VLAN a nivel de </a:t>
            </a:r>
            <a:r>
              <a:rPr lang="es-MX" dirty="0" err="1">
                <a:sym typeface="Wingdings" panose="05000000000000000000" pitchFamily="2" charset="2"/>
              </a:rPr>
              <a:t>Layer</a:t>
            </a:r>
            <a:r>
              <a:rPr lang="es-MX" dirty="0">
                <a:sym typeface="Wingdings" panose="05000000000000000000" pitchFamily="2" charset="2"/>
              </a:rPr>
              <a:t> 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887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12A05FC-8321-49AA-9855-4059EB16F7C6}"/>
              </a:ext>
            </a:extLst>
          </p:cNvPr>
          <p:cNvSpPr/>
          <p:nvPr/>
        </p:nvSpPr>
        <p:spPr>
          <a:xfrm>
            <a:off x="450574" y="344557"/>
            <a:ext cx="11251096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Speed</a:t>
            </a:r>
            <a:r>
              <a:rPr lang="es-MX" dirty="0"/>
              <a:t> / DUPLEX / Nuestra primera Red LAN</a:t>
            </a:r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8E773A3B-AEAD-4B3A-B2F7-C4C60611C6BB}"/>
              </a:ext>
            </a:extLst>
          </p:cNvPr>
          <p:cNvSpPr/>
          <p:nvPr/>
        </p:nvSpPr>
        <p:spPr>
          <a:xfrm rot="5400000">
            <a:off x="5884397" y="-1537686"/>
            <a:ext cx="423206" cy="73085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A41058-282B-40E0-A802-C0B7262FA950}"/>
              </a:ext>
            </a:extLst>
          </p:cNvPr>
          <p:cNvSpPr txBox="1"/>
          <p:nvPr/>
        </p:nvSpPr>
        <p:spPr>
          <a:xfrm>
            <a:off x="4162457" y="1958874"/>
            <a:ext cx="382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Coaxial – 2 Conductores (Alma / Malla)</a:t>
            </a:r>
          </a:p>
        </p:txBody>
      </p:sp>
      <p:sp>
        <p:nvSpPr>
          <p:cNvPr id="6" name="Bocadillo: rectángulo con esquinas redondeadas 5">
            <a:extLst>
              <a:ext uri="{FF2B5EF4-FFF2-40B4-BE49-F238E27FC236}">
                <a16:creationId xmlns:a16="http://schemas.microsoft.com/office/drawing/2014/main" id="{7F544ACC-CCBF-4D94-B53C-913B5D4AFC4F}"/>
              </a:ext>
            </a:extLst>
          </p:cNvPr>
          <p:cNvSpPr/>
          <p:nvPr/>
        </p:nvSpPr>
        <p:spPr>
          <a:xfrm>
            <a:off x="2441711" y="1086678"/>
            <a:ext cx="2209802" cy="423207"/>
          </a:xfrm>
          <a:prstGeom prst="wedgeRoundRectCallout">
            <a:avLst>
              <a:gd name="adj1" fmla="val -8239"/>
              <a:gd name="adj2" fmla="val 13139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Topología: BUS</a:t>
            </a:r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id="{32D63836-6090-42D7-8B1F-98C36A64AE5A}"/>
              </a:ext>
            </a:extLst>
          </p:cNvPr>
          <p:cNvSpPr/>
          <p:nvPr/>
        </p:nvSpPr>
        <p:spPr>
          <a:xfrm rot="5400000">
            <a:off x="4446344" y="2619392"/>
            <a:ext cx="423206" cy="1259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Cilindro 16">
            <a:extLst>
              <a:ext uri="{FF2B5EF4-FFF2-40B4-BE49-F238E27FC236}">
                <a16:creationId xmlns:a16="http://schemas.microsoft.com/office/drawing/2014/main" id="{FC15DC45-7E40-4005-8FF7-C9A8950D100C}"/>
              </a:ext>
            </a:extLst>
          </p:cNvPr>
          <p:cNvSpPr/>
          <p:nvPr/>
        </p:nvSpPr>
        <p:spPr>
          <a:xfrm rot="5400000">
            <a:off x="6692782" y="2719297"/>
            <a:ext cx="423206" cy="1259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Cilindro 17">
            <a:extLst>
              <a:ext uri="{FF2B5EF4-FFF2-40B4-BE49-F238E27FC236}">
                <a16:creationId xmlns:a16="http://schemas.microsoft.com/office/drawing/2014/main" id="{6B0018C1-EF0C-4713-AE5E-BEA0D68B849E}"/>
              </a:ext>
            </a:extLst>
          </p:cNvPr>
          <p:cNvSpPr/>
          <p:nvPr/>
        </p:nvSpPr>
        <p:spPr>
          <a:xfrm rot="5400000">
            <a:off x="2297477" y="2587727"/>
            <a:ext cx="423206" cy="1259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D4435B7A-D520-426A-BD39-EA8E212F3132}"/>
              </a:ext>
            </a:extLst>
          </p:cNvPr>
          <p:cNvSpPr/>
          <p:nvPr/>
        </p:nvSpPr>
        <p:spPr>
          <a:xfrm rot="5400000">
            <a:off x="9024429" y="2769238"/>
            <a:ext cx="423206" cy="1259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5EC56CE-8C87-40D2-ABF1-0B085D359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195717">
            <a:off x="983041" y="2816755"/>
            <a:ext cx="805641" cy="749905"/>
          </a:xfrm>
          <a:prstGeom prst="rect">
            <a:avLst/>
          </a:prstGeom>
        </p:spPr>
      </p:pic>
      <p:sp>
        <p:nvSpPr>
          <p:cNvPr id="21" name="Bocadillo: rectángulo con esquinas redondeadas 20">
            <a:extLst>
              <a:ext uri="{FF2B5EF4-FFF2-40B4-BE49-F238E27FC236}">
                <a16:creationId xmlns:a16="http://schemas.microsoft.com/office/drawing/2014/main" id="{A106ECC4-3FC4-4677-AAE5-431DA1F01340}"/>
              </a:ext>
            </a:extLst>
          </p:cNvPr>
          <p:cNvSpPr/>
          <p:nvPr/>
        </p:nvSpPr>
        <p:spPr>
          <a:xfrm>
            <a:off x="0" y="2344077"/>
            <a:ext cx="2209802" cy="423207"/>
          </a:xfrm>
          <a:prstGeom prst="wedgeRoundRectCallout">
            <a:avLst>
              <a:gd name="adj1" fmla="val -8239"/>
              <a:gd name="adj2" fmla="val 13139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Resistor de 50 ohm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AEED9B1-C924-4A43-9C2E-04FE08AA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3834">
            <a:off x="9956365" y="3012733"/>
            <a:ext cx="805641" cy="749905"/>
          </a:xfrm>
          <a:prstGeom prst="rect">
            <a:avLst/>
          </a:prstGeom>
        </p:spPr>
      </p:pic>
      <p:sp>
        <p:nvSpPr>
          <p:cNvPr id="23" name="Bocadillo: rectángulo con esquinas redondeadas 22">
            <a:extLst>
              <a:ext uri="{FF2B5EF4-FFF2-40B4-BE49-F238E27FC236}">
                <a16:creationId xmlns:a16="http://schemas.microsoft.com/office/drawing/2014/main" id="{797098E1-2951-4AE9-9C98-1DE4CE5051E9}"/>
              </a:ext>
            </a:extLst>
          </p:cNvPr>
          <p:cNvSpPr/>
          <p:nvPr/>
        </p:nvSpPr>
        <p:spPr>
          <a:xfrm>
            <a:off x="9791562" y="2310743"/>
            <a:ext cx="2209802" cy="423207"/>
          </a:xfrm>
          <a:prstGeom prst="wedgeRoundRectCallout">
            <a:avLst>
              <a:gd name="adj1" fmla="val -25031"/>
              <a:gd name="adj2" fmla="val 118864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Resistor de 50 ohm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4E708B6-7FCE-48AE-BEBE-4FF137757CA6}"/>
              </a:ext>
            </a:extLst>
          </p:cNvPr>
          <p:cNvCxnSpPr/>
          <p:nvPr/>
        </p:nvCxnSpPr>
        <p:spPr>
          <a:xfrm>
            <a:off x="1266593" y="4691270"/>
            <a:ext cx="8479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7E80304C-7E4F-498D-A2D6-676851620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13693">
            <a:off x="1005018" y="4839859"/>
            <a:ext cx="523147" cy="50809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8564D2D9-BB6B-4DFE-B557-9822B6E9F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13693">
            <a:off x="9484860" y="4774154"/>
            <a:ext cx="523147" cy="508092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DADCA6B-F0ED-4ABE-9137-2DB84FE8784D}"/>
              </a:ext>
            </a:extLst>
          </p:cNvPr>
          <p:cNvCxnSpPr/>
          <p:nvPr/>
        </p:nvCxnSpPr>
        <p:spPr>
          <a:xfrm>
            <a:off x="1266591" y="5458255"/>
            <a:ext cx="1574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F2633F9-9D7B-4CE8-8543-B3C08DBBA0E0}"/>
              </a:ext>
            </a:extLst>
          </p:cNvPr>
          <p:cNvCxnSpPr/>
          <p:nvPr/>
        </p:nvCxnSpPr>
        <p:spPr>
          <a:xfrm>
            <a:off x="3532970" y="5458255"/>
            <a:ext cx="1574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A6E8BCF-2AB9-4280-A1B5-3EE5CBFC8CB1}"/>
              </a:ext>
            </a:extLst>
          </p:cNvPr>
          <p:cNvCxnSpPr/>
          <p:nvPr/>
        </p:nvCxnSpPr>
        <p:spPr>
          <a:xfrm>
            <a:off x="5558429" y="5458255"/>
            <a:ext cx="1574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FA684B1-BEEC-4CEE-85FC-8E89D9CB97AD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7817600" y="5384284"/>
            <a:ext cx="1928833" cy="6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id="{4632559A-7850-4D09-AD39-36678DAA3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867" y="3973300"/>
            <a:ext cx="748987" cy="495298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44DD7E9-B4EA-4505-9F37-18353DCBD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271" y="3998258"/>
            <a:ext cx="748987" cy="495298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9133B0DB-3A44-4229-8BA7-AC0C618F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170" y="4081059"/>
            <a:ext cx="748987" cy="49529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80C3998-F8E0-4F24-910F-C28B4CE7E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584" y="5205221"/>
            <a:ext cx="748987" cy="49529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943B11EA-6018-416A-9589-02FAE984E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715" y="5238746"/>
            <a:ext cx="748987" cy="495298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C15BA2DB-6B1F-485E-9097-FD873A3B1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613" y="5205221"/>
            <a:ext cx="748987" cy="495298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B32DB610-47EB-4BE2-BA3A-A636BCD08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549" y="3037459"/>
            <a:ext cx="1087929" cy="599688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05A6BBCF-442D-4508-9D81-C050A3125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526" y="3150939"/>
            <a:ext cx="1087929" cy="599688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031E8EAC-2A32-486A-BFFA-BA7565FCB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055" y="3209894"/>
            <a:ext cx="1087929" cy="599688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4EADAB31-B054-4FB5-B03A-D29344C64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6493" y="5205221"/>
            <a:ext cx="1935177" cy="1382269"/>
          </a:xfrm>
          <a:prstGeom prst="rect">
            <a:avLst/>
          </a:prstGeom>
        </p:spPr>
      </p:pic>
      <p:sp>
        <p:nvSpPr>
          <p:cNvPr id="45" name="Cilindro 44">
            <a:extLst>
              <a:ext uri="{FF2B5EF4-FFF2-40B4-BE49-F238E27FC236}">
                <a16:creationId xmlns:a16="http://schemas.microsoft.com/office/drawing/2014/main" id="{459D43CF-4FC3-46DF-969F-5D8719E045E5}"/>
              </a:ext>
            </a:extLst>
          </p:cNvPr>
          <p:cNvSpPr/>
          <p:nvPr/>
        </p:nvSpPr>
        <p:spPr>
          <a:xfrm>
            <a:off x="3380864" y="3553679"/>
            <a:ext cx="304211" cy="4952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ilindro 45">
            <a:extLst>
              <a:ext uri="{FF2B5EF4-FFF2-40B4-BE49-F238E27FC236}">
                <a16:creationId xmlns:a16="http://schemas.microsoft.com/office/drawing/2014/main" id="{4C6D6D30-4962-44B4-90F4-1666E3BB3D9B}"/>
              </a:ext>
            </a:extLst>
          </p:cNvPr>
          <p:cNvSpPr/>
          <p:nvPr/>
        </p:nvSpPr>
        <p:spPr>
          <a:xfrm>
            <a:off x="5604596" y="3651756"/>
            <a:ext cx="304211" cy="4952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ilindro 46">
            <a:extLst>
              <a:ext uri="{FF2B5EF4-FFF2-40B4-BE49-F238E27FC236}">
                <a16:creationId xmlns:a16="http://schemas.microsoft.com/office/drawing/2014/main" id="{9F8F899D-1464-463A-8652-425EBC1CA5A5}"/>
              </a:ext>
            </a:extLst>
          </p:cNvPr>
          <p:cNvSpPr/>
          <p:nvPr/>
        </p:nvSpPr>
        <p:spPr>
          <a:xfrm>
            <a:off x="7943293" y="3725047"/>
            <a:ext cx="304211" cy="4952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Bocadillo: rectángulo con esquinas redondeadas 47">
            <a:extLst>
              <a:ext uri="{FF2B5EF4-FFF2-40B4-BE49-F238E27FC236}">
                <a16:creationId xmlns:a16="http://schemas.microsoft.com/office/drawing/2014/main" id="{F22998F3-2E4E-4536-8FCE-DAD0DC668203}"/>
              </a:ext>
            </a:extLst>
          </p:cNvPr>
          <p:cNvSpPr/>
          <p:nvPr/>
        </p:nvSpPr>
        <p:spPr>
          <a:xfrm>
            <a:off x="901974" y="5959697"/>
            <a:ext cx="2209802" cy="423207"/>
          </a:xfrm>
          <a:prstGeom prst="wedgeRoundRectCallout">
            <a:avLst>
              <a:gd name="adj1" fmla="val 1956"/>
              <a:gd name="adj2" fmla="val -13164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Topología: BUS</a:t>
            </a:r>
          </a:p>
        </p:txBody>
      </p:sp>
      <p:sp>
        <p:nvSpPr>
          <p:cNvPr id="49" name="Flecha: hacia arriba 48">
            <a:extLst>
              <a:ext uri="{FF2B5EF4-FFF2-40B4-BE49-F238E27FC236}">
                <a16:creationId xmlns:a16="http://schemas.microsoft.com/office/drawing/2014/main" id="{5F03AE78-3DE1-4487-B17E-E5F40C8A6AF0}"/>
              </a:ext>
            </a:extLst>
          </p:cNvPr>
          <p:cNvSpPr/>
          <p:nvPr/>
        </p:nvSpPr>
        <p:spPr>
          <a:xfrm rot="5400000">
            <a:off x="4164972" y="5180399"/>
            <a:ext cx="385107" cy="49529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lecha: hacia arriba 49">
            <a:extLst>
              <a:ext uri="{FF2B5EF4-FFF2-40B4-BE49-F238E27FC236}">
                <a16:creationId xmlns:a16="http://schemas.microsoft.com/office/drawing/2014/main" id="{AE72F6E4-37FA-41D1-972B-2B6C2FF609AC}"/>
              </a:ext>
            </a:extLst>
          </p:cNvPr>
          <p:cNvSpPr/>
          <p:nvPr/>
        </p:nvSpPr>
        <p:spPr>
          <a:xfrm rot="5400000">
            <a:off x="6117755" y="5198351"/>
            <a:ext cx="385107" cy="49529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Flecha: hacia arriba 50">
            <a:extLst>
              <a:ext uri="{FF2B5EF4-FFF2-40B4-BE49-F238E27FC236}">
                <a16:creationId xmlns:a16="http://schemas.microsoft.com/office/drawing/2014/main" id="{72EE8C5D-699C-4579-B104-7B6C804C7F17}"/>
              </a:ext>
            </a:extLst>
          </p:cNvPr>
          <p:cNvSpPr/>
          <p:nvPr/>
        </p:nvSpPr>
        <p:spPr>
          <a:xfrm rot="5400000">
            <a:off x="8282255" y="5191712"/>
            <a:ext cx="385107" cy="49529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Flecha: hacia arriba 51">
            <a:extLst>
              <a:ext uri="{FF2B5EF4-FFF2-40B4-BE49-F238E27FC236}">
                <a16:creationId xmlns:a16="http://schemas.microsoft.com/office/drawing/2014/main" id="{1181D77B-5ED2-4816-BF95-97212C014CDA}"/>
              </a:ext>
            </a:extLst>
          </p:cNvPr>
          <p:cNvSpPr/>
          <p:nvPr/>
        </p:nvSpPr>
        <p:spPr>
          <a:xfrm rot="16200000">
            <a:off x="5066311" y="4462515"/>
            <a:ext cx="385107" cy="49529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Flecha: hacia arriba 52">
            <a:extLst>
              <a:ext uri="{FF2B5EF4-FFF2-40B4-BE49-F238E27FC236}">
                <a16:creationId xmlns:a16="http://schemas.microsoft.com/office/drawing/2014/main" id="{827895D8-9BE9-47E6-96F1-3E9EED04F396}"/>
              </a:ext>
            </a:extLst>
          </p:cNvPr>
          <p:cNvSpPr/>
          <p:nvPr/>
        </p:nvSpPr>
        <p:spPr>
          <a:xfrm rot="16200000">
            <a:off x="1769600" y="4438460"/>
            <a:ext cx="385107" cy="49529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Flecha: hacia arriba 53">
            <a:extLst>
              <a:ext uri="{FF2B5EF4-FFF2-40B4-BE49-F238E27FC236}">
                <a16:creationId xmlns:a16="http://schemas.microsoft.com/office/drawing/2014/main" id="{D2A86D49-0B98-4345-937A-390877956FA7}"/>
              </a:ext>
            </a:extLst>
          </p:cNvPr>
          <p:cNvSpPr/>
          <p:nvPr/>
        </p:nvSpPr>
        <p:spPr>
          <a:xfrm rot="5400000">
            <a:off x="2295098" y="5198352"/>
            <a:ext cx="385107" cy="49529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12F3A27D-1137-4809-BAC0-98937D0D43EA}"/>
              </a:ext>
            </a:extLst>
          </p:cNvPr>
          <p:cNvSpPr/>
          <p:nvPr/>
        </p:nvSpPr>
        <p:spPr>
          <a:xfrm>
            <a:off x="5403301" y="4987373"/>
            <a:ext cx="681859" cy="32613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EED43737-E555-444E-BDDB-FAFA35416162}"/>
              </a:ext>
            </a:extLst>
          </p:cNvPr>
          <p:cNvCxnSpPr/>
          <p:nvPr/>
        </p:nvCxnSpPr>
        <p:spPr>
          <a:xfrm>
            <a:off x="6557958" y="4691270"/>
            <a:ext cx="266912" cy="76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4A4EE4E5-8B45-41B8-B04F-07277AC9985F}"/>
              </a:ext>
            </a:extLst>
          </p:cNvPr>
          <p:cNvSpPr txBox="1"/>
          <p:nvPr/>
        </p:nvSpPr>
        <p:spPr>
          <a:xfrm>
            <a:off x="6655538" y="4795260"/>
            <a:ext cx="367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CoCi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 err="1">
                <a:sym typeface="Wingdings" panose="05000000000000000000" pitchFamily="2" charset="2"/>
              </a:rPr>
              <a:t>Voltage</a:t>
            </a:r>
            <a:r>
              <a:rPr lang="es-MX" dirty="0">
                <a:sym typeface="Wingdings" panose="05000000000000000000" pitchFamily="2" charset="2"/>
              </a:rPr>
              <a:t> en el circuito  Cero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827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DF51BF5-7DAB-4225-85EB-419338A1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12" y="1468137"/>
            <a:ext cx="6091019" cy="4350727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918A076-C9AE-49F0-854C-4EABD022C6B5}"/>
              </a:ext>
            </a:extLst>
          </p:cNvPr>
          <p:cNvSpPr/>
          <p:nvPr/>
        </p:nvSpPr>
        <p:spPr>
          <a:xfrm>
            <a:off x="450574" y="344557"/>
            <a:ext cx="11251096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Speed</a:t>
            </a:r>
            <a:r>
              <a:rPr lang="es-MX" dirty="0"/>
              <a:t> / DUPLEX / Nuestra primera Red LAN</a:t>
            </a:r>
          </a:p>
        </p:txBody>
      </p:sp>
      <p:sp>
        <p:nvSpPr>
          <p:cNvPr id="4" name="Bocadillo: rectángulo con esquinas redondeadas 3">
            <a:extLst>
              <a:ext uri="{FF2B5EF4-FFF2-40B4-BE49-F238E27FC236}">
                <a16:creationId xmlns:a16="http://schemas.microsoft.com/office/drawing/2014/main" id="{4D3FE5AF-1923-4881-9506-617915A6CBFE}"/>
              </a:ext>
            </a:extLst>
          </p:cNvPr>
          <p:cNvSpPr/>
          <p:nvPr/>
        </p:nvSpPr>
        <p:spPr>
          <a:xfrm>
            <a:off x="8322365" y="1828800"/>
            <a:ext cx="3379305" cy="1600200"/>
          </a:xfrm>
          <a:prstGeom prst="wedgeRoundRectCallout">
            <a:avLst>
              <a:gd name="adj1" fmla="val -127603"/>
              <a:gd name="adj2" fmla="val 1306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NIC: Network Interface </a:t>
            </a:r>
            <a:r>
              <a:rPr lang="es-MX" dirty="0" err="1"/>
              <a:t>Card</a:t>
            </a:r>
            <a:endParaRPr lang="es-MX" dirty="0"/>
          </a:p>
          <a:p>
            <a:pPr algn="ctr"/>
            <a:r>
              <a:rPr lang="es-MX" dirty="0"/>
              <a:t>10 base 2</a:t>
            </a:r>
          </a:p>
          <a:p>
            <a:pPr algn="ctr"/>
            <a:r>
              <a:rPr lang="es-MX" dirty="0"/>
              <a:t>10: 10 Mb/s (</a:t>
            </a:r>
            <a:r>
              <a:rPr lang="es-MX" dirty="0" err="1"/>
              <a:t>speed</a:t>
            </a:r>
            <a:r>
              <a:rPr lang="es-MX" dirty="0"/>
              <a:t>)</a:t>
            </a:r>
          </a:p>
          <a:p>
            <a:pPr algn="ctr"/>
            <a:r>
              <a:rPr lang="es-MX" dirty="0"/>
              <a:t>Base 2: coaxial</a:t>
            </a:r>
          </a:p>
        </p:txBody>
      </p:sp>
    </p:spTree>
    <p:extLst>
      <p:ext uri="{BB962C8B-B14F-4D97-AF65-F5344CB8AC3E}">
        <p14:creationId xmlns:p14="http://schemas.microsoft.com/office/powerpoint/2010/main" val="53780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D3A3955-E8CB-46F4-90CA-D36763857AE9}"/>
              </a:ext>
            </a:extLst>
          </p:cNvPr>
          <p:cNvSpPr/>
          <p:nvPr/>
        </p:nvSpPr>
        <p:spPr>
          <a:xfrm>
            <a:off x="1443369" y="780955"/>
            <a:ext cx="8945218" cy="4744278"/>
          </a:xfrm>
          <a:prstGeom prst="roundRect">
            <a:avLst>
              <a:gd name="adj" fmla="val 6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850AFD-D50E-4DB7-9029-6F40AD5F8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10" y="1601161"/>
            <a:ext cx="748987" cy="4952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98B14E-0023-4B92-9289-F7B8828E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64" y="1601161"/>
            <a:ext cx="748987" cy="4952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CDFEA5-565E-459D-86DC-B3B80113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73" y="1601161"/>
            <a:ext cx="748987" cy="495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74134A-B66A-4B76-ABD2-F8DB62F4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89" y="1601161"/>
            <a:ext cx="748987" cy="495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A64312-5DE4-45E5-83ED-95BB8D37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043" y="1601161"/>
            <a:ext cx="748987" cy="4952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F7404E-2CED-4E56-B476-F1AB4770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852" y="1601161"/>
            <a:ext cx="748987" cy="4952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B40C2F-9F90-4D71-A300-D5B28F71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10" y="2933702"/>
            <a:ext cx="748987" cy="4952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57712FF-17EE-43B1-B913-1D27F84C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64" y="2933702"/>
            <a:ext cx="748987" cy="49529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FC2A0FA-287E-466D-A383-1E325DB5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73" y="2933702"/>
            <a:ext cx="748987" cy="4952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BCD40CE-6EF0-4742-A782-1374DF00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89" y="2933702"/>
            <a:ext cx="748987" cy="4952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3B22222-8811-4730-9A2A-C6FFFA75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043" y="2933702"/>
            <a:ext cx="748987" cy="49529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C9B96D4-24AA-400F-BD34-290463EC7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852" y="2933702"/>
            <a:ext cx="748987" cy="495298"/>
          </a:xfrm>
          <a:prstGeom prst="rect">
            <a:avLst/>
          </a:prstGeom>
        </p:spPr>
      </p:pic>
      <p:sp>
        <p:nvSpPr>
          <p:cNvPr id="15" name="Cilindro 14">
            <a:extLst>
              <a:ext uri="{FF2B5EF4-FFF2-40B4-BE49-F238E27FC236}">
                <a16:creationId xmlns:a16="http://schemas.microsoft.com/office/drawing/2014/main" id="{586AB8D4-8D63-4F28-85B1-93E4387E934A}"/>
              </a:ext>
            </a:extLst>
          </p:cNvPr>
          <p:cNvSpPr/>
          <p:nvPr/>
        </p:nvSpPr>
        <p:spPr>
          <a:xfrm rot="5400000">
            <a:off x="5488166" y="-2118583"/>
            <a:ext cx="158651" cy="7047004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id="{91C4A43B-4547-45E4-B9F4-C05EB8F1F076}"/>
              </a:ext>
            </a:extLst>
          </p:cNvPr>
          <p:cNvSpPr/>
          <p:nvPr/>
        </p:nvSpPr>
        <p:spPr>
          <a:xfrm rot="5400000">
            <a:off x="5539478" y="-818401"/>
            <a:ext cx="158651" cy="7047004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Arco de bloque 16">
            <a:extLst>
              <a:ext uri="{FF2B5EF4-FFF2-40B4-BE49-F238E27FC236}">
                <a16:creationId xmlns:a16="http://schemas.microsoft.com/office/drawing/2014/main" id="{AAAFD5CC-6B38-4CD1-9528-A234DFE8B23C}"/>
              </a:ext>
            </a:extLst>
          </p:cNvPr>
          <p:cNvSpPr/>
          <p:nvPr/>
        </p:nvSpPr>
        <p:spPr>
          <a:xfrm rot="5400000">
            <a:off x="8419300" y="1487624"/>
            <a:ext cx="1451663" cy="1141950"/>
          </a:xfrm>
          <a:prstGeom prst="blockArc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A44C6FB-E7CF-4DF9-8496-88E61890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10" y="4402907"/>
            <a:ext cx="748987" cy="49529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CC3C9A4-E801-4443-BB2D-F8ADF538B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64" y="4402907"/>
            <a:ext cx="748987" cy="49529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3944F39-1020-48C4-849B-2FF8AF97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73" y="4402907"/>
            <a:ext cx="748987" cy="49529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1DCCE65-A5F5-4679-A735-1EF74164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89" y="4402907"/>
            <a:ext cx="748987" cy="49529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7CF962E-F4A4-4E78-A37D-F8CC91C6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043" y="4402907"/>
            <a:ext cx="748987" cy="49529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3EE64B9-EF18-46C1-A01C-885EAE6B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852" y="4402907"/>
            <a:ext cx="748987" cy="495298"/>
          </a:xfrm>
          <a:prstGeom prst="rect">
            <a:avLst/>
          </a:prstGeom>
        </p:spPr>
      </p:pic>
      <p:sp>
        <p:nvSpPr>
          <p:cNvPr id="24" name="Cilindro 23">
            <a:extLst>
              <a:ext uri="{FF2B5EF4-FFF2-40B4-BE49-F238E27FC236}">
                <a16:creationId xmlns:a16="http://schemas.microsoft.com/office/drawing/2014/main" id="{9A3C33AB-FA75-42BF-9499-56F2F31D952C}"/>
              </a:ext>
            </a:extLst>
          </p:cNvPr>
          <p:cNvSpPr/>
          <p:nvPr/>
        </p:nvSpPr>
        <p:spPr>
          <a:xfrm rot="5400000">
            <a:off x="5594064" y="507406"/>
            <a:ext cx="158651" cy="7047004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Arco de bloque 24">
            <a:extLst>
              <a:ext uri="{FF2B5EF4-FFF2-40B4-BE49-F238E27FC236}">
                <a16:creationId xmlns:a16="http://schemas.microsoft.com/office/drawing/2014/main" id="{00125120-FA02-47B7-82F3-DC523E5490F5}"/>
              </a:ext>
            </a:extLst>
          </p:cNvPr>
          <p:cNvSpPr/>
          <p:nvPr/>
        </p:nvSpPr>
        <p:spPr>
          <a:xfrm rot="16200000" flipH="1">
            <a:off x="1314727" y="2806254"/>
            <a:ext cx="1451663" cy="1141950"/>
          </a:xfrm>
          <a:prstGeom prst="blockArc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EA745F-EDBE-47D8-AB4F-8C44660144D8}"/>
              </a:ext>
            </a:extLst>
          </p:cNvPr>
          <p:cNvSpPr txBox="1"/>
          <p:nvPr/>
        </p:nvSpPr>
        <p:spPr>
          <a:xfrm>
            <a:off x="3777924" y="331631"/>
            <a:ext cx="42761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Sala de Computadores – RED LAN 10 Base 2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213BAB0F-6101-4DA9-BB7C-E7687E604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195717">
            <a:off x="1105103" y="1109292"/>
            <a:ext cx="805641" cy="74990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5E88B93-011B-414C-8276-442F99D5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525">
            <a:off x="9346260" y="3655955"/>
            <a:ext cx="805641" cy="7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0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3DDDBBB3-3D57-4437-B9CD-0AF9347CE38B}"/>
              </a:ext>
            </a:extLst>
          </p:cNvPr>
          <p:cNvSpPr/>
          <p:nvPr/>
        </p:nvSpPr>
        <p:spPr>
          <a:xfrm rot="5400000">
            <a:off x="4473094" y="1506210"/>
            <a:ext cx="423206" cy="1259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A504244D-1A77-4A06-98C6-F1A026E28989}"/>
              </a:ext>
            </a:extLst>
          </p:cNvPr>
          <p:cNvSpPr/>
          <p:nvPr/>
        </p:nvSpPr>
        <p:spPr>
          <a:xfrm rot="5400000">
            <a:off x="6719532" y="1606115"/>
            <a:ext cx="423206" cy="1259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A6E27F84-49B2-463D-9A0E-62B601CDCA8E}"/>
              </a:ext>
            </a:extLst>
          </p:cNvPr>
          <p:cNvSpPr/>
          <p:nvPr/>
        </p:nvSpPr>
        <p:spPr>
          <a:xfrm rot="5400000">
            <a:off x="2227252" y="1467042"/>
            <a:ext cx="423206" cy="1259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C405C498-10F1-4CC7-92AA-2E976FF39812}"/>
              </a:ext>
            </a:extLst>
          </p:cNvPr>
          <p:cNvSpPr/>
          <p:nvPr/>
        </p:nvSpPr>
        <p:spPr>
          <a:xfrm rot="5400000">
            <a:off x="9051179" y="1656056"/>
            <a:ext cx="423206" cy="1259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FCBDA4-E4CC-43A2-85E8-F744212A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195717">
            <a:off x="1009791" y="1703573"/>
            <a:ext cx="805641" cy="749905"/>
          </a:xfrm>
          <a:prstGeom prst="rect">
            <a:avLst/>
          </a:prstGeom>
        </p:spPr>
      </p:pic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CAAC3DA2-1F5C-45AE-BAF7-EC4EC9516CB7}"/>
              </a:ext>
            </a:extLst>
          </p:cNvPr>
          <p:cNvSpPr/>
          <p:nvPr/>
        </p:nvSpPr>
        <p:spPr>
          <a:xfrm>
            <a:off x="26750" y="1230895"/>
            <a:ext cx="2209802" cy="423207"/>
          </a:xfrm>
          <a:prstGeom prst="wedgeRoundRectCallout">
            <a:avLst>
              <a:gd name="adj1" fmla="val -8239"/>
              <a:gd name="adj2" fmla="val 13139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Resistor de 50 ohm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7F75A9-DAEF-4A07-9768-A800BA57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3834">
            <a:off x="9983115" y="1899551"/>
            <a:ext cx="805641" cy="749905"/>
          </a:xfrm>
          <a:prstGeom prst="rect">
            <a:avLst/>
          </a:prstGeom>
        </p:spPr>
      </p:pic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1AAEE055-DF19-4680-B1D8-69702EC6E1C6}"/>
              </a:ext>
            </a:extLst>
          </p:cNvPr>
          <p:cNvSpPr/>
          <p:nvPr/>
        </p:nvSpPr>
        <p:spPr>
          <a:xfrm>
            <a:off x="9818312" y="1197561"/>
            <a:ext cx="2209802" cy="423207"/>
          </a:xfrm>
          <a:prstGeom prst="wedgeRoundRectCallout">
            <a:avLst>
              <a:gd name="adj1" fmla="val -25031"/>
              <a:gd name="adj2" fmla="val 118864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Resistor de 50 ohm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1E62377-2018-4C22-A7E0-2F455DA84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585" y="3100051"/>
            <a:ext cx="748987" cy="4952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B30CF07-8516-44A2-AEA7-D63146851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60" y="3133509"/>
            <a:ext cx="748987" cy="4952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DA9CD1A-1BFD-4ECE-AC09-35458A50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762" y="3211553"/>
            <a:ext cx="748987" cy="49529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85231DE-099A-4F0C-B189-1BD23E48A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299" y="1924277"/>
            <a:ext cx="1087929" cy="59968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3D6C739-EE48-4C04-BB9D-8A1FA3D79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276" y="2037757"/>
            <a:ext cx="1087929" cy="59968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51B7787-1407-4768-8EDA-E8476E8C9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805" y="2096712"/>
            <a:ext cx="1087929" cy="599688"/>
          </a:xfrm>
          <a:prstGeom prst="rect">
            <a:avLst/>
          </a:prstGeom>
        </p:spPr>
      </p:pic>
      <p:sp>
        <p:nvSpPr>
          <p:cNvPr id="17" name="Cilindro 16">
            <a:extLst>
              <a:ext uri="{FF2B5EF4-FFF2-40B4-BE49-F238E27FC236}">
                <a16:creationId xmlns:a16="http://schemas.microsoft.com/office/drawing/2014/main" id="{D4FECF15-C71C-4CF2-8594-12AED8774E24}"/>
              </a:ext>
            </a:extLst>
          </p:cNvPr>
          <p:cNvSpPr/>
          <p:nvPr/>
        </p:nvSpPr>
        <p:spPr>
          <a:xfrm>
            <a:off x="3407614" y="2440497"/>
            <a:ext cx="304211" cy="4952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ilindro 17">
            <a:extLst>
              <a:ext uri="{FF2B5EF4-FFF2-40B4-BE49-F238E27FC236}">
                <a16:creationId xmlns:a16="http://schemas.microsoft.com/office/drawing/2014/main" id="{9FD0AAA3-32AC-4612-8227-F29AE22807B9}"/>
              </a:ext>
            </a:extLst>
          </p:cNvPr>
          <p:cNvSpPr/>
          <p:nvPr/>
        </p:nvSpPr>
        <p:spPr>
          <a:xfrm>
            <a:off x="5631346" y="2538574"/>
            <a:ext cx="304211" cy="4952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F96569DC-2D69-4D85-94B4-8D20DCBBB810}"/>
              </a:ext>
            </a:extLst>
          </p:cNvPr>
          <p:cNvSpPr/>
          <p:nvPr/>
        </p:nvSpPr>
        <p:spPr>
          <a:xfrm>
            <a:off x="7970043" y="2611865"/>
            <a:ext cx="304211" cy="4952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A3C7F0B-A7AC-4184-B53C-CEC578EF1089}"/>
              </a:ext>
            </a:extLst>
          </p:cNvPr>
          <p:cNvSpPr txBox="1"/>
          <p:nvPr/>
        </p:nvSpPr>
        <p:spPr>
          <a:xfrm>
            <a:off x="26750" y="700459"/>
            <a:ext cx="321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Half</a:t>
            </a:r>
            <a:r>
              <a:rPr lang="es-MX" dirty="0"/>
              <a:t> DUPLEX: Transmito o recibo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9D9AC11-2592-4A57-B1CB-1351EA74C8FC}"/>
              </a:ext>
            </a:extLst>
          </p:cNvPr>
          <p:cNvSpPr txBox="1"/>
          <p:nvPr/>
        </p:nvSpPr>
        <p:spPr>
          <a:xfrm>
            <a:off x="3451405" y="35953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9051553-F703-4467-A797-B2096BA68FCE}"/>
              </a:ext>
            </a:extLst>
          </p:cNvPr>
          <p:cNvSpPr txBox="1"/>
          <p:nvPr/>
        </p:nvSpPr>
        <p:spPr>
          <a:xfrm>
            <a:off x="7289908" y="3641515"/>
            <a:ext cx="166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</a:t>
            </a:r>
          </a:p>
          <a:p>
            <a:pPr algn="ctr"/>
            <a:r>
              <a:rPr lang="es-MX" dirty="0"/>
              <a:t>Escuchando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286B78B-ACFE-43D8-BB79-06A8EA74AA1D}"/>
              </a:ext>
            </a:extLst>
          </p:cNvPr>
          <p:cNvSpPr txBox="1"/>
          <p:nvPr/>
        </p:nvSpPr>
        <p:spPr>
          <a:xfrm>
            <a:off x="4834242" y="3595349"/>
            <a:ext cx="200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B</a:t>
            </a:r>
          </a:p>
          <a:p>
            <a:pPr algn="ctr"/>
            <a:r>
              <a:rPr lang="es-MX" dirty="0"/>
              <a:t>Escuchado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885EB67-5E4B-431A-8D54-57E433C61F24}"/>
              </a:ext>
            </a:extLst>
          </p:cNvPr>
          <p:cNvSpPr txBox="1"/>
          <p:nvPr/>
        </p:nvSpPr>
        <p:spPr>
          <a:xfrm>
            <a:off x="4847807" y="790426"/>
            <a:ext cx="247086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Multipunto </a:t>
            </a:r>
            <a:r>
              <a:rPr lang="es-MX" dirty="0">
                <a:sym typeface="Wingdings" panose="05000000000000000000" pitchFamily="2" charset="2"/>
              </a:rPr>
              <a:t> RED LAN</a:t>
            </a:r>
          </a:p>
          <a:p>
            <a:r>
              <a:rPr lang="es-MX" dirty="0">
                <a:sym typeface="Wingdings" panose="05000000000000000000" pitchFamily="2" charset="2"/>
              </a:rPr>
              <a:t>Topología BUS 10 Base 2</a:t>
            </a:r>
            <a:endParaRPr lang="es-MX" dirty="0"/>
          </a:p>
        </p:txBody>
      </p:sp>
      <p:sp>
        <p:nvSpPr>
          <p:cNvPr id="26" name="Flecha: doblada 25">
            <a:extLst>
              <a:ext uri="{FF2B5EF4-FFF2-40B4-BE49-F238E27FC236}">
                <a16:creationId xmlns:a16="http://schemas.microsoft.com/office/drawing/2014/main" id="{0E7F62BB-985F-4402-867A-CC7448D8123C}"/>
              </a:ext>
            </a:extLst>
          </p:cNvPr>
          <p:cNvSpPr/>
          <p:nvPr/>
        </p:nvSpPr>
        <p:spPr>
          <a:xfrm>
            <a:off x="3775461" y="2195694"/>
            <a:ext cx="748987" cy="747980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C30F5A64-07D2-44F3-A50D-86906DF5E491}"/>
              </a:ext>
            </a:extLst>
          </p:cNvPr>
          <p:cNvSpPr/>
          <p:nvPr/>
        </p:nvSpPr>
        <p:spPr>
          <a:xfrm>
            <a:off x="4729371" y="2184413"/>
            <a:ext cx="681859" cy="32613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6F00F9FB-B76C-47B5-A67D-87CF388A6B01}"/>
              </a:ext>
            </a:extLst>
          </p:cNvPr>
          <p:cNvSpPr/>
          <p:nvPr/>
        </p:nvSpPr>
        <p:spPr>
          <a:xfrm>
            <a:off x="6257756" y="2191753"/>
            <a:ext cx="681859" cy="32613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CB1FA3BC-EBC7-457D-A045-F70DEB2FABBF}"/>
              </a:ext>
            </a:extLst>
          </p:cNvPr>
          <p:cNvSpPr/>
          <p:nvPr/>
        </p:nvSpPr>
        <p:spPr>
          <a:xfrm>
            <a:off x="8428734" y="2224652"/>
            <a:ext cx="681859" cy="32613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Flecha: doblada 29">
            <a:extLst>
              <a:ext uri="{FF2B5EF4-FFF2-40B4-BE49-F238E27FC236}">
                <a16:creationId xmlns:a16="http://schemas.microsoft.com/office/drawing/2014/main" id="{A8F152CB-F3E3-4707-A993-7D07959CD3FA}"/>
              </a:ext>
            </a:extLst>
          </p:cNvPr>
          <p:cNvSpPr/>
          <p:nvPr/>
        </p:nvSpPr>
        <p:spPr>
          <a:xfrm>
            <a:off x="6207388" y="2497329"/>
            <a:ext cx="748987" cy="747980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EEF9B75F-AF59-4B60-9A1C-D4CAFBAD6698}"/>
              </a:ext>
            </a:extLst>
          </p:cNvPr>
          <p:cNvSpPr/>
          <p:nvPr/>
        </p:nvSpPr>
        <p:spPr>
          <a:xfrm>
            <a:off x="7073639" y="2550791"/>
            <a:ext cx="681859" cy="32613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7E447700-4663-4761-886E-29EDCB3C239C}"/>
              </a:ext>
            </a:extLst>
          </p:cNvPr>
          <p:cNvSpPr/>
          <p:nvPr/>
        </p:nvSpPr>
        <p:spPr>
          <a:xfrm>
            <a:off x="8606063" y="2517657"/>
            <a:ext cx="681859" cy="32613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17E6C44-CA52-4093-BCAB-962DA908F7F5}"/>
              </a:ext>
            </a:extLst>
          </p:cNvPr>
          <p:cNvSpPr/>
          <p:nvPr/>
        </p:nvSpPr>
        <p:spPr>
          <a:xfrm>
            <a:off x="4834242" y="1532451"/>
            <a:ext cx="2455666" cy="297806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24F9BD2-0B90-45B4-879D-D7133B80C4E7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4154228" y="5169493"/>
            <a:ext cx="1683864" cy="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75A31B74-CF12-4FF6-9E36-C902C2EE7572}"/>
              </a:ext>
            </a:extLst>
          </p:cNvPr>
          <p:cNvSpPr/>
          <p:nvPr/>
        </p:nvSpPr>
        <p:spPr>
          <a:xfrm>
            <a:off x="5838092" y="4904162"/>
            <a:ext cx="461867" cy="530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74827DE-4703-4B91-8F0A-7AD2388EA5DF}"/>
              </a:ext>
            </a:extLst>
          </p:cNvPr>
          <p:cNvCxnSpPr>
            <a:stCxn id="37" idx="4"/>
          </p:cNvCxnSpPr>
          <p:nvPr/>
        </p:nvCxnSpPr>
        <p:spPr>
          <a:xfrm flipH="1">
            <a:off x="6062075" y="5434824"/>
            <a:ext cx="6951" cy="110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D959B068-01B3-45D8-8F4F-C9246FC75889}"/>
              </a:ext>
            </a:extLst>
          </p:cNvPr>
          <p:cNvSpPr/>
          <p:nvPr/>
        </p:nvSpPr>
        <p:spPr>
          <a:xfrm>
            <a:off x="5101592" y="4999410"/>
            <a:ext cx="681859" cy="32613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B52DEB4A-BC32-4DDF-9AFC-34F15E8EAE64}"/>
              </a:ext>
            </a:extLst>
          </p:cNvPr>
          <p:cNvSpPr/>
          <p:nvPr/>
        </p:nvSpPr>
        <p:spPr>
          <a:xfrm rot="16200000">
            <a:off x="5736137" y="5682035"/>
            <a:ext cx="681859" cy="32613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BA56740-A89F-4756-9B38-CA228F32BF82}"/>
              </a:ext>
            </a:extLst>
          </p:cNvPr>
          <p:cNvSpPr txBox="1"/>
          <p:nvPr/>
        </p:nvSpPr>
        <p:spPr>
          <a:xfrm>
            <a:off x="3847963" y="5345975"/>
            <a:ext cx="225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Ia (corriente eléctrica)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5F866FF-796B-48F5-87F5-A39C48DC6207}"/>
              </a:ext>
            </a:extLst>
          </p:cNvPr>
          <p:cNvSpPr txBox="1"/>
          <p:nvPr/>
        </p:nvSpPr>
        <p:spPr>
          <a:xfrm>
            <a:off x="6122976" y="5715307"/>
            <a:ext cx="226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Ib</a:t>
            </a:r>
            <a:r>
              <a:rPr lang="es-MX" dirty="0"/>
              <a:t> (corriente eléctrica)</a:t>
            </a:r>
          </a:p>
        </p:txBody>
      </p:sp>
      <p:sp>
        <p:nvSpPr>
          <p:cNvPr id="45" name="Bocadillo: rectángulo con esquinas redondeadas 44">
            <a:extLst>
              <a:ext uri="{FF2B5EF4-FFF2-40B4-BE49-F238E27FC236}">
                <a16:creationId xmlns:a16="http://schemas.microsoft.com/office/drawing/2014/main" id="{9A6E2779-854C-477A-90F9-7C5B7EE36621}"/>
              </a:ext>
            </a:extLst>
          </p:cNvPr>
          <p:cNvSpPr/>
          <p:nvPr/>
        </p:nvSpPr>
        <p:spPr>
          <a:xfrm>
            <a:off x="7289908" y="4999410"/>
            <a:ext cx="2979507" cy="369332"/>
          </a:xfrm>
          <a:prstGeom prst="wedgeRoundRectCallout">
            <a:avLst>
              <a:gd name="adj1" fmla="val -91019"/>
              <a:gd name="adj2" fmla="val 16793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Corto Circuito = Colisión</a:t>
            </a:r>
          </a:p>
        </p:txBody>
      </p:sp>
      <p:sp>
        <p:nvSpPr>
          <p:cNvPr id="46" name="Abrir llave 45">
            <a:extLst>
              <a:ext uri="{FF2B5EF4-FFF2-40B4-BE49-F238E27FC236}">
                <a16:creationId xmlns:a16="http://schemas.microsoft.com/office/drawing/2014/main" id="{1CB5E102-0ECD-40E8-989B-D8BA002B1068}"/>
              </a:ext>
            </a:extLst>
          </p:cNvPr>
          <p:cNvSpPr/>
          <p:nvPr/>
        </p:nvSpPr>
        <p:spPr>
          <a:xfrm>
            <a:off x="3267585" y="4999410"/>
            <a:ext cx="354272" cy="14975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564BAF3-7DE6-4B94-967F-AEC7736A70FB}"/>
              </a:ext>
            </a:extLst>
          </p:cNvPr>
          <p:cNvSpPr txBox="1"/>
          <p:nvPr/>
        </p:nvSpPr>
        <p:spPr>
          <a:xfrm>
            <a:off x="45556" y="5262704"/>
            <a:ext cx="3197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circuito implementado</a:t>
            </a:r>
          </a:p>
          <a:p>
            <a:r>
              <a:rPr lang="es-MX" dirty="0"/>
              <a:t>Por las NIC de los PC de  nuestra</a:t>
            </a:r>
          </a:p>
          <a:p>
            <a:r>
              <a:rPr lang="es-MX" dirty="0"/>
              <a:t>Red Cae  tensión = cero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9E25823-980F-4AA4-91D9-016AF2B61448}"/>
              </a:ext>
            </a:extLst>
          </p:cNvPr>
          <p:cNvSpPr/>
          <p:nvPr/>
        </p:nvSpPr>
        <p:spPr>
          <a:xfrm>
            <a:off x="730247" y="4549686"/>
            <a:ext cx="182822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Detectado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DB2F26F-E7D4-4A09-B6EB-E6DB1B03AF1C}"/>
              </a:ext>
            </a:extLst>
          </p:cNvPr>
          <p:cNvCxnSpPr>
            <a:stCxn id="48" idx="0"/>
            <a:endCxn id="11" idx="1"/>
          </p:cNvCxnSpPr>
          <p:nvPr/>
        </p:nvCxnSpPr>
        <p:spPr>
          <a:xfrm flipV="1">
            <a:off x="1644359" y="3347700"/>
            <a:ext cx="1623226" cy="120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FA3AF1A-1F16-4FAA-AD71-431258E84F92}"/>
              </a:ext>
            </a:extLst>
          </p:cNvPr>
          <p:cNvCxnSpPr>
            <a:stCxn id="48" idx="0"/>
            <a:endCxn id="12" idx="1"/>
          </p:cNvCxnSpPr>
          <p:nvPr/>
        </p:nvCxnSpPr>
        <p:spPr>
          <a:xfrm flipV="1">
            <a:off x="1644359" y="3381158"/>
            <a:ext cx="3842101" cy="116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25B5622-9BAD-4526-BED2-4506C9EDA728}"/>
              </a:ext>
            </a:extLst>
          </p:cNvPr>
          <p:cNvCxnSpPr>
            <a:stCxn id="48" idx="0"/>
            <a:endCxn id="13" idx="1"/>
          </p:cNvCxnSpPr>
          <p:nvPr/>
        </p:nvCxnSpPr>
        <p:spPr>
          <a:xfrm flipV="1">
            <a:off x="1644359" y="3459202"/>
            <a:ext cx="6228403" cy="109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C6F66DF3-D607-4492-A5FD-E9DFE36A2A7F}"/>
              </a:ext>
            </a:extLst>
          </p:cNvPr>
          <p:cNvSpPr/>
          <p:nvPr/>
        </p:nvSpPr>
        <p:spPr>
          <a:xfrm>
            <a:off x="310009" y="66957"/>
            <a:ext cx="11251096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 LAN 10 Base 2: CSMA/CD (protocolo)</a:t>
            </a:r>
          </a:p>
        </p:txBody>
      </p:sp>
    </p:spTree>
    <p:extLst>
      <p:ext uri="{BB962C8B-B14F-4D97-AF65-F5344CB8AC3E}">
        <p14:creationId xmlns:p14="http://schemas.microsoft.com/office/powerpoint/2010/main" val="321814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C6F66DF3-D607-4492-A5FD-E9DFE36A2A7F}"/>
              </a:ext>
            </a:extLst>
          </p:cNvPr>
          <p:cNvSpPr/>
          <p:nvPr/>
        </p:nvSpPr>
        <p:spPr>
          <a:xfrm>
            <a:off x="310009" y="66957"/>
            <a:ext cx="11251096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 LAN 10 Base 2: CSMA/CD (protocolo)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5B73C01-8583-4B97-9C34-4E7C655A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9" y="797864"/>
            <a:ext cx="4782496" cy="582728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5DD8967A-9DF2-4422-8BDA-2768F574666B}"/>
              </a:ext>
            </a:extLst>
          </p:cNvPr>
          <p:cNvSpPr txBox="1"/>
          <p:nvPr/>
        </p:nvSpPr>
        <p:spPr>
          <a:xfrm>
            <a:off x="6533322" y="980661"/>
            <a:ext cx="455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Carrier </a:t>
            </a:r>
            <a:r>
              <a:rPr lang="es-MX" dirty="0" err="1"/>
              <a:t>Sense</a:t>
            </a:r>
            <a:r>
              <a:rPr lang="es-MX" dirty="0"/>
              <a:t> </a:t>
            </a:r>
            <a:r>
              <a:rPr lang="es-MX" dirty="0" err="1"/>
              <a:t>Multiple</a:t>
            </a:r>
            <a:r>
              <a:rPr lang="es-MX" dirty="0"/>
              <a:t> Access / </a:t>
            </a:r>
            <a:r>
              <a:rPr lang="es-MX" dirty="0" err="1"/>
              <a:t>Colision</a:t>
            </a:r>
            <a:r>
              <a:rPr lang="es-MX" dirty="0"/>
              <a:t> </a:t>
            </a:r>
            <a:r>
              <a:rPr lang="es-MX" dirty="0" err="1"/>
              <a:t>Detect</a:t>
            </a:r>
            <a:endParaRPr lang="es-MX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77B0FAB6-74FF-4B77-9AE0-6447E9DAF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4" y="1578269"/>
            <a:ext cx="6407019" cy="1155364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589BE10A-C36D-4008-8872-4DA25A7DE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505" y="2571018"/>
            <a:ext cx="7060754" cy="477078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9EBE514F-0745-47EB-822C-D27D51978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576" y="3123147"/>
            <a:ext cx="8067684" cy="1236818"/>
          </a:xfrm>
          <a:prstGeom prst="rect">
            <a:avLst/>
          </a:prstGeom>
        </p:spPr>
      </p:pic>
      <p:sp>
        <p:nvSpPr>
          <p:cNvPr id="39" name="Cerrar llave 38">
            <a:extLst>
              <a:ext uri="{FF2B5EF4-FFF2-40B4-BE49-F238E27FC236}">
                <a16:creationId xmlns:a16="http://schemas.microsoft.com/office/drawing/2014/main" id="{4ADBE37B-47B9-4E1C-9112-EC1E61A0ADE6}"/>
              </a:ext>
            </a:extLst>
          </p:cNvPr>
          <p:cNvSpPr/>
          <p:nvPr/>
        </p:nvSpPr>
        <p:spPr>
          <a:xfrm rot="5400000">
            <a:off x="8000942" y="2014812"/>
            <a:ext cx="566175" cy="56128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A140D23-54B2-48FF-984D-E69E78FF0B1E}"/>
              </a:ext>
            </a:extLst>
          </p:cNvPr>
          <p:cNvSpPr txBox="1"/>
          <p:nvPr/>
        </p:nvSpPr>
        <p:spPr>
          <a:xfrm>
            <a:off x="6785112" y="4391284"/>
            <a:ext cx="331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Protocolo CSMA/CD </a:t>
            </a:r>
            <a:r>
              <a:rPr lang="es-MX" dirty="0">
                <a:sym typeface="Wingdings" panose="05000000000000000000" pitchFamily="2" charset="2"/>
              </a:rPr>
              <a:t> En las NIC</a:t>
            </a:r>
            <a:endParaRPr lang="es-MX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2A62F76-7D09-4BF8-BBCF-D0AF636ED54F}"/>
              </a:ext>
            </a:extLst>
          </p:cNvPr>
          <p:cNvSpPr txBox="1"/>
          <p:nvPr/>
        </p:nvSpPr>
        <p:spPr>
          <a:xfrm>
            <a:off x="5755324" y="5307892"/>
            <a:ext cx="505741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Red LAN 10 Base 2 100% Multipunto </a:t>
            </a:r>
            <a:r>
              <a:rPr lang="es-MX" dirty="0">
                <a:sym typeface="Wingdings" panose="05000000000000000000" pitchFamily="2" charset="2"/>
              </a:rPr>
              <a:t> FUNCIONAL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06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9B9D59D0-E43C-4833-BAAE-A9C89BFCC351}"/>
              </a:ext>
            </a:extLst>
          </p:cNvPr>
          <p:cNvSpPr/>
          <p:nvPr/>
        </p:nvSpPr>
        <p:spPr>
          <a:xfrm>
            <a:off x="649845" y="3784664"/>
            <a:ext cx="8945218" cy="1328052"/>
          </a:xfrm>
          <a:prstGeom prst="roundRect">
            <a:avLst>
              <a:gd name="adj" fmla="val 605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D3A3955-E8CB-46F4-90CA-D36763857AE9}"/>
              </a:ext>
            </a:extLst>
          </p:cNvPr>
          <p:cNvSpPr/>
          <p:nvPr/>
        </p:nvSpPr>
        <p:spPr>
          <a:xfrm>
            <a:off x="621734" y="860468"/>
            <a:ext cx="8945218" cy="2877954"/>
          </a:xfrm>
          <a:prstGeom prst="roundRect">
            <a:avLst>
              <a:gd name="adj" fmla="val 6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850AFD-D50E-4DB7-9029-6F40AD5F8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75" y="1680674"/>
            <a:ext cx="748987" cy="4952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98B14E-0023-4B92-9289-F7B8828E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729" y="1680674"/>
            <a:ext cx="748987" cy="4952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CDFEA5-565E-459D-86DC-B3B80113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538" y="1680674"/>
            <a:ext cx="748987" cy="495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74134A-B66A-4B76-ABD2-F8DB62F4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754" y="1680674"/>
            <a:ext cx="748987" cy="495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A64312-5DE4-45E5-83ED-95BB8D37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408" y="1680674"/>
            <a:ext cx="748987" cy="4952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F7404E-2CED-4E56-B476-F1AB4770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217" y="1680674"/>
            <a:ext cx="748987" cy="4952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B40C2F-9F90-4D71-A300-D5B28F71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40" y="3013215"/>
            <a:ext cx="748987" cy="4952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57712FF-17EE-43B1-B913-1D27F84C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729" y="3013215"/>
            <a:ext cx="748987" cy="49529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FC2A0FA-287E-466D-A383-1E325DB5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538" y="3013215"/>
            <a:ext cx="748987" cy="4952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BCD40CE-6EF0-4742-A782-1374DF00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754" y="3013215"/>
            <a:ext cx="748987" cy="4952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3B22222-8811-4730-9A2A-C6FFFA75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408" y="3013215"/>
            <a:ext cx="748987" cy="49529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C9B96D4-24AA-400F-BD34-290463EC7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217" y="3013215"/>
            <a:ext cx="748987" cy="495298"/>
          </a:xfrm>
          <a:prstGeom prst="rect">
            <a:avLst/>
          </a:prstGeom>
        </p:spPr>
      </p:pic>
      <p:sp>
        <p:nvSpPr>
          <p:cNvPr id="15" name="Cilindro 14">
            <a:extLst>
              <a:ext uri="{FF2B5EF4-FFF2-40B4-BE49-F238E27FC236}">
                <a16:creationId xmlns:a16="http://schemas.microsoft.com/office/drawing/2014/main" id="{586AB8D4-8D63-4F28-85B1-93E4387E934A}"/>
              </a:ext>
            </a:extLst>
          </p:cNvPr>
          <p:cNvSpPr/>
          <p:nvPr/>
        </p:nvSpPr>
        <p:spPr>
          <a:xfrm rot="5400000">
            <a:off x="4666531" y="-2039070"/>
            <a:ext cx="158651" cy="7047004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id="{91C4A43B-4547-45E4-B9F4-C05EB8F1F076}"/>
              </a:ext>
            </a:extLst>
          </p:cNvPr>
          <p:cNvSpPr/>
          <p:nvPr/>
        </p:nvSpPr>
        <p:spPr>
          <a:xfrm rot="5400000">
            <a:off x="4717843" y="-738888"/>
            <a:ext cx="158651" cy="7047004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Arco de bloque 16">
            <a:extLst>
              <a:ext uri="{FF2B5EF4-FFF2-40B4-BE49-F238E27FC236}">
                <a16:creationId xmlns:a16="http://schemas.microsoft.com/office/drawing/2014/main" id="{AAAFD5CC-6B38-4CD1-9528-A234DFE8B23C}"/>
              </a:ext>
            </a:extLst>
          </p:cNvPr>
          <p:cNvSpPr/>
          <p:nvPr/>
        </p:nvSpPr>
        <p:spPr>
          <a:xfrm rot="5400000">
            <a:off x="7597665" y="1567137"/>
            <a:ext cx="1451663" cy="1141950"/>
          </a:xfrm>
          <a:prstGeom prst="blockArc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A44C6FB-E7CF-4DF9-8496-88E61890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75" y="4482420"/>
            <a:ext cx="748987" cy="49529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CC3C9A4-E801-4443-BB2D-F8ADF538B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729" y="4482420"/>
            <a:ext cx="748987" cy="49529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3944F39-1020-48C4-849B-2FF8AF97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538" y="4482420"/>
            <a:ext cx="748987" cy="49529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1DCCE65-A5F5-4679-A735-1EF74164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754" y="4482420"/>
            <a:ext cx="748987" cy="49529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7CF962E-F4A4-4E78-A37D-F8CC91C6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408" y="4482420"/>
            <a:ext cx="748987" cy="49529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3EE64B9-EF18-46C1-A01C-885EAE6B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217" y="4482420"/>
            <a:ext cx="748987" cy="495298"/>
          </a:xfrm>
          <a:prstGeom prst="rect">
            <a:avLst/>
          </a:prstGeom>
        </p:spPr>
      </p:pic>
      <p:sp>
        <p:nvSpPr>
          <p:cNvPr id="24" name="Cilindro 23">
            <a:extLst>
              <a:ext uri="{FF2B5EF4-FFF2-40B4-BE49-F238E27FC236}">
                <a16:creationId xmlns:a16="http://schemas.microsoft.com/office/drawing/2014/main" id="{9A3C33AB-FA75-42BF-9499-56F2F31D952C}"/>
              </a:ext>
            </a:extLst>
          </p:cNvPr>
          <p:cNvSpPr/>
          <p:nvPr/>
        </p:nvSpPr>
        <p:spPr>
          <a:xfrm rot="5400000">
            <a:off x="4772429" y="586919"/>
            <a:ext cx="158651" cy="7047004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Arco de bloque 24">
            <a:extLst>
              <a:ext uri="{FF2B5EF4-FFF2-40B4-BE49-F238E27FC236}">
                <a16:creationId xmlns:a16="http://schemas.microsoft.com/office/drawing/2014/main" id="{00125120-FA02-47B7-82F3-DC523E5490F5}"/>
              </a:ext>
            </a:extLst>
          </p:cNvPr>
          <p:cNvSpPr/>
          <p:nvPr/>
        </p:nvSpPr>
        <p:spPr>
          <a:xfrm rot="16200000" flipH="1">
            <a:off x="481894" y="2874609"/>
            <a:ext cx="1451663" cy="1141950"/>
          </a:xfrm>
          <a:prstGeom prst="blockArc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EA745F-EDBE-47D8-AB4F-8C44660144D8}"/>
              </a:ext>
            </a:extLst>
          </p:cNvPr>
          <p:cNvSpPr txBox="1"/>
          <p:nvPr/>
        </p:nvSpPr>
        <p:spPr>
          <a:xfrm>
            <a:off x="3777924" y="331631"/>
            <a:ext cx="42761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Sala de Computadores – RED LAN 10 Base 2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213BAB0F-6101-4DA9-BB7C-E7687E604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195717">
            <a:off x="283468" y="1188805"/>
            <a:ext cx="805641" cy="74990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45E88B93-011B-414C-8276-442F99D5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525">
            <a:off x="8607607" y="3670538"/>
            <a:ext cx="805641" cy="74990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29885F56-0678-4099-AEC4-CA6716236C4C}"/>
              </a:ext>
            </a:extLst>
          </p:cNvPr>
          <p:cNvSpPr txBox="1"/>
          <p:nvPr/>
        </p:nvSpPr>
        <p:spPr>
          <a:xfrm>
            <a:off x="621734" y="5270391"/>
            <a:ext cx="844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Topología BUS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ESTRELLA</a:t>
            </a:r>
            <a:r>
              <a:rPr lang="es-MX" dirty="0">
                <a:sym typeface="Wingdings" panose="05000000000000000000" pitchFamily="2" charset="2"/>
              </a:rPr>
              <a:t>  Objetivo principal un cable (un medio de </a:t>
            </a:r>
            <a:r>
              <a:rPr lang="es-MX" dirty="0" err="1">
                <a:sym typeface="Wingdings" panose="05000000000000000000" pitchFamily="2" charset="2"/>
              </a:rPr>
              <a:t>Tx</a:t>
            </a:r>
            <a:r>
              <a:rPr lang="es-MX" dirty="0">
                <a:sym typeface="Wingdings" panose="05000000000000000000" pitchFamily="2" charset="2"/>
              </a:rPr>
              <a:t>) por estación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602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3DDDBBB3-3D57-4437-B9CD-0AF9347CE38B}"/>
              </a:ext>
            </a:extLst>
          </p:cNvPr>
          <p:cNvSpPr/>
          <p:nvPr/>
        </p:nvSpPr>
        <p:spPr>
          <a:xfrm rot="5400000">
            <a:off x="4473094" y="1506210"/>
            <a:ext cx="423206" cy="1259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A504244D-1A77-4A06-98C6-F1A026E28989}"/>
              </a:ext>
            </a:extLst>
          </p:cNvPr>
          <p:cNvSpPr/>
          <p:nvPr/>
        </p:nvSpPr>
        <p:spPr>
          <a:xfrm rot="5400000">
            <a:off x="6719532" y="1606115"/>
            <a:ext cx="423206" cy="1259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A6E27F84-49B2-463D-9A0E-62B601CDCA8E}"/>
              </a:ext>
            </a:extLst>
          </p:cNvPr>
          <p:cNvSpPr/>
          <p:nvPr/>
        </p:nvSpPr>
        <p:spPr>
          <a:xfrm rot="5400000">
            <a:off x="2227252" y="1467042"/>
            <a:ext cx="423206" cy="1259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C405C498-10F1-4CC7-92AA-2E976FF39812}"/>
              </a:ext>
            </a:extLst>
          </p:cNvPr>
          <p:cNvSpPr/>
          <p:nvPr/>
        </p:nvSpPr>
        <p:spPr>
          <a:xfrm rot="5400000">
            <a:off x="9051179" y="1656056"/>
            <a:ext cx="423206" cy="1259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FCBDA4-E4CC-43A2-85E8-F744212A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195717">
            <a:off x="1009791" y="1703573"/>
            <a:ext cx="805641" cy="749905"/>
          </a:xfrm>
          <a:prstGeom prst="rect">
            <a:avLst/>
          </a:prstGeom>
        </p:spPr>
      </p:pic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CAAC3DA2-1F5C-45AE-BAF7-EC4EC9516CB7}"/>
              </a:ext>
            </a:extLst>
          </p:cNvPr>
          <p:cNvSpPr/>
          <p:nvPr/>
        </p:nvSpPr>
        <p:spPr>
          <a:xfrm>
            <a:off x="26750" y="1230895"/>
            <a:ext cx="2209802" cy="423207"/>
          </a:xfrm>
          <a:prstGeom prst="wedgeRoundRectCallout">
            <a:avLst>
              <a:gd name="adj1" fmla="val -8239"/>
              <a:gd name="adj2" fmla="val 13139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Resistor de 50 ohm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7F75A9-DAEF-4A07-9768-A800BA57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3834">
            <a:off x="9983115" y="1899551"/>
            <a:ext cx="805641" cy="749905"/>
          </a:xfrm>
          <a:prstGeom prst="rect">
            <a:avLst/>
          </a:prstGeom>
        </p:spPr>
      </p:pic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1AAEE055-DF19-4680-B1D8-69702EC6E1C6}"/>
              </a:ext>
            </a:extLst>
          </p:cNvPr>
          <p:cNvSpPr/>
          <p:nvPr/>
        </p:nvSpPr>
        <p:spPr>
          <a:xfrm>
            <a:off x="9818312" y="1197561"/>
            <a:ext cx="2209802" cy="423207"/>
          </a:xfrm>
          <a:prstGeom prst="wedgeRoundRectCallout">
            <a:avLst>
              <a:gd name="adj1" fmla="val -25031"/>
              <a:gd name="adj2" fmla="val 118864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Resistor de 50 ohm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1E62377-2018-4C22-A7E0-2F455DA84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585" y="3100051"/>
            <a:ext cx="748987" cy="4952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B30CF07-8516-44A2-AEA7-D63146851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60" y="3133509"/>
            <a:ext cx="748987" cy="4952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DA9CD1A-1BFD-4ECE-AC09-35458A50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762" y="3211553"/>
            <a:ext cx="748987" cy="49529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85231DE-099A-4F0C-B189-1BD23E48A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299" y="1924277"/>
            <a:ext cx="1087929" cy="59968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3D6C739-EE48-4C04-BB9D-8A1FA3D79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276" y="2037757"/>
            <a:ext cx="1087929" cy="59968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51B7787-1407-4768-8EDA-E8476E8C9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805" y="2096712"/>
            <a:ext cx="1087929" cy="599688"/>
          </a:xfrm>
          <a:prstGeom prst="rect">
            <a:avLst/>
          </a:prstGeom>
        </p:spPr>
      </p:pic>
      <p:sp>
        <p:nvSpPr>
          <p:cNvPr id="17" name="Cilindro 16">
            <a:extLst>
              <a:ext uri="{FF2B5EF4-FFF2-40B4-BE49-F238E27FC236}">
                <a16:creationId xmlns:a16="http://schemas.microsoft.com/office/drawing/2014/main" id="{D4FECF15-C71C-4CF2-8594-12AED8774E24}"/>
              </a:ext>
            </a:extLst>
          </p:cNvPr>
          <p:cNvSpPr/>
          <p:nvPr/>
        </p:nvSpPr>
        <p:spPr>
          <a:xfrm>
            <a:off x="3407614" y="2440497"/>
            <a:ext cx="304211" cy="4952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ilindro 17">
            <a:extLst>
              <a:ext uri="{FF2B5EF4-FFF2-40B4-BE49-F238E27FC236}">
                <a16:creationId xmlns:a16="http://schemas.microsoft.com/office/drawing/2014/main" id="{9FD0AAA3-32AC-4612-8227-F29AE22807B9}"/>
              </a:ext>
            </a:extLst>
          </p:cNvPr>
          <p:cNvSpPr/>
          <p:nvPr/>
        </p:nvSpPr>
        <p:spPr>
          <a:xfrm>
            <a:off x="5631346" y="2538574"/>
            <a:ext cx="304211" cy="4952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F96569DC-2D69-4D85-94B4-8D20DCBBB810}"/>
              </a:ext>
            </a:extLst>
          </p:cNvPr>
          <p:cNvSpPr/>
          <p:nvPr/>
        </p:nvSpPr>
        <p:spPr>
          <a:xfrm>
            <a:off x="7970043" y="2611865"/>
            <a:ext cx="304211" cy="4952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A3C7F0B-A7AC-4184-B53C-CEC578EF1089}"/>
              </a:ext>
            </a:extLst>
          </p:cNvPr>
          <p:cNvSpPr txBox="1"/>
          <p:nvPr/>
        </p:nvSpPr>
        <p:spPr>
          <a:xfrm>
            <a:off x="26750" y="700459"/>
            <a:ext cx="321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Half</a:t>
            </a:r>
            <a:r>
              <a:rPr lang="es-MX" dirty="0"/>
              <a:t> DUPLEX: Transmito o recibo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9D9AC11-2592-4A57-B1CB-1351EA74C8FC}"/>
              </a:ext>
            </a:extLst>
          </p:cNvPr>
          <p:cNvSpPr txBox="1"/>
          <p:nvPr/>
        </p:nvSpPr>
        <p:spPr>
          <a:xfrm>
            <a:off x="3451405" y="359534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9051553-F703-4467-A797-B2096BA68FCE}"/>
              </a:ext>
            </a:extLst>
          </p:cNvPr>
          <p:cNvSpPr txBox="1"/>
          <p:nvPr/>
        </p:nvSpPr>
        <p:spPr>
          <a:xfrm>
            <a:off x="7289908" y="3641515"/>
            <a:ext cx="166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</a:t>
            </a:r>
          </a:p>
          <a:p>
            <a:pPr algn="ctr"/>
            <a:r>
              <a:rPr lang="es-MX" dirty="0"/>
              <a:t>Escuchando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286B78B-ACFE-43D8-BB79-06A8EA74AA1D}"/>
              </a:ext>
            </a:extLst>
          </p:cNvPr>
          <p:cNvSpPr txBox="1"/>
          <p:nvPr/>
        </p:nvSpPr>
        <p:spPr>
          <a:xfrm>
            <a:off x="4834242" y="3595349"/>
            <a:ext cx="200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B</a:t>
            </a:r>
          </a:p>
          <a:p>
            <a:pPr algn="ctr"/>
            <a:r>
              <a:rPr lang="es-MX" dirty="0"/>
              <a:t>Escuchado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885EB67-5E4B-431A-8D54-57E433C61F24}"/>
              </a:ext>
            </a:extLst>
          </p:cNvPr>
          <p:cNvSpPr txBox="1"/>
          <p:nvPr/>
        </p:nvSpPr>
        <p:spPr>
          <a:xfrm>
            <a:off x="4847807" y="790426"/>
            <a:ext cx="247086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Multipunto </a:t>
            </a:r>
            <a:r>
              <a:rPr lang="es-MX" dirty="0">
                <a:sym typeface="Wingdings" panose="05000000000000000000" pitchFamily="2" charset="2"/>
              </a:rPr>
              <a:t> RED LAN</a:t>
            </a:r>
          </a:p>
          <a:p>
            <a:r>
              <a:rPr lang="es-MX" dirty="0">
                <a:sym typeface="Wingdings" panose="05000000000000000000" pitchFamily="2" charset="2"/>
              </a:rPr>
              <a:t>Topología BUS 10 Base 2</a:t>
            </a:r>
            <a:endParaRPr lang="es-MX" dirty="0"/>
          </a:p>
        </p:txBody>
      </p:sp>
      <p:sp>
        <p:nvSpPr>
          <p:cNvPr id="26" name="Flecha: doblada 25">
            <a:extLst>
              <a:ext uri="{FF2B5EF4-FFF2-40B4-BE49-F238E27FC236}">
                <a16:creationId xmlns:a16="http://schemas.microsoft.com/office/drawing/2014/main" id="{0E7F62BB-985F-4402-867A-CC7448D8123C}"/>
              </a:ext>
            </a:extLst>
          </p:cNvPr>
          <p:cNvSpPr/>
          <p:nvPr/>
        </p:nvSpPr>
        <p:spPr>
          <a:xfrm>
            <a:off x="3775461" y="2195694"/>
            <a:ext cx="748987" cy="747980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C30F5A64-07D2-44F3-A50D-86906DF5E491}"/>
              </a:ext>
            </a:extLst>
          </p:cNvPr>
          <p:cNvSpPr/>
          <p:nvPr/>
        </p:nvSpPr>
        <p:spPr>
          <a:xfrm>
            <a:off x="4729371" y="2184413"/>
            <a:ext cx="681859" cy="32613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6F00F9FB-B76C-47B5-A67D-87CF388A6B01}"/>
              </a:ext>
            </a:extLst>
          </p:cNvPr>
          <p:cNvSpPr/>
          <p:nvPr/>
        </p:nvSpPr>
        <p:spPr>
          <a:xfrm>
            <a:off x="6257756" y="2191753"/>
            <a:ext cx="681859" cy="32613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CB1FA3BC-EBC7-457D-A045-F70DEB2FABBF}"/>
              </a:ext>
            </a:extLst>
          </p:cNvPr>
          <p:cNvSpPr/>
          <p:nvPr/>
        </p:nvSpPr>
        <p:spPr>
          <a:xfrm>
            <a:off x="8428734" y="2224652"/>
            <a:ext cx="681859" cy="32613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Flecha: doblada 29">
            <a:extLst>
              <a:ext uri="{FF2B5EF4-FFF2-40B4-BE49-F238E27FC236}">
                <a16:creationId xmlns:a16="http://schemas.microsoft.com/office/drawing/2014/main" id="{A8F152CB-F3E3-4707-A993-7D07959CD3FA}"/>
              </a:ext>
            </a:extLst>
          </p:cNvPr>
          <p:cNvSpPr/>
          <p:nvPr/>
        </p:nvSpPr>
        <p:spPr>
          <a:xfrm>
            <a:off x="6207388" y="2497329"/>
            <a:ext cx="748987" cy="747980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EEF9B75F-AF59-4B60-9A1C-D4CAFBAD6698}"/>
              </a:ext>
            </a:extLst>
          </p:cNvPr>
          <p:cNvSpPr/>
          <p:nvPr/>
        </p:nvSpPr>
        <p:spPr>
          <a:xfrm>
            <a:off x="7073639" y="2550791"/>
            <a:ext cx="681859" cy="32613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7E447700-4663-4761-886E-29EDCB3C239C}"/>
              </a:ext>
            </a:extLst>
          </p:cNvPr>
          <p:cNvSpPr/>
          <p:nvPr/>
        </p:nvSpPr>
        <p:spPr>
          <a:xfrm>
            <a:off x="8606063" y="2517657"/>
            <a:ext cx="681859" cy="32613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17E6C44-CA52-4093-BCAB-962DA908F7F5}"/>
              </a:ext>
            </a:extLst>
          </p:cNvPr>
          <p:cNvSpPr/>
          <p:nvPr/>
        </p:nvSpPr>
        <p:spPr>
          <a:xfrm>
            <a:off x="4834242" y="1532451"/>
            <a:ext cx="2455666" cy="297806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24F9BD2-0B90-45B4-879D-D7133B80C4E7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4154228" y="5169493"/>
            <a:ext cx="1683864" cy="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75A31B74-CF12-4FF6-9E36-C902C2EE7572}"/>
              </a:ext>
            </a:extLst>
          </p:cNvPr>
          <p:cNvSpPr/>
          <p:nvPr/>
        </p:nvSpPr>
        <p:spPr>
          <a:xfrm>
            <a:off x="5838092" y="4904162"/>
            <a:ext cx="461867" cy="530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74827DE-4703-4B91-8F0A-7AD2388EA5DF}"/>
              </a:ext>
            </a:extLst>
          </p:cNvPr>
          <p:cNvCxnSpPr>
            <a:stCxn id="37" idx="4"/>
          </p:cNvCxnSpPr>
          <p:nvPr/>
        </p:nvCxnSpPr>
        <p:spPr>
          <a:xfrm flipH="1">
            <a:off x="6062075" y="5434824"/>
            <a:ext cx="6951" cy="110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D959B068-01B3-45D8-8F4F-C9246FC75889}"/>
              </a:ext>
            </a:extLst>
          </p:cNvPr>
          <p:cNvSpPr/>
          <p:nvPr/>
        </p:nvSpPr>
        <p:spPr>
          <a:xfrm>
            <a:off x="5101592" y="4999410"/>
            <a:ext cx="681859" cy="32613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B52DEB4A-BC32-4DDF-9AFC-34F15E8EAE64}"/>
              </a:ext>
            </a:extLst>
          </p:cNvPr>
          <p:cNvSpPr/>
          <p:nvPr/>
        </p:nvSpPr>
        <p:spPr>
          <a:xfrm rot="16200000">
            <a:off x="5736137" y="5682035"/>
            <a:ext cx="681859" cy="32613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BA56740-A89F-4756-9B38-CA228F32BF82}"/>
              </a:ext>
            </a:extLst>
          </p:cNvPr>
          <p:cNvSpPr txBox="1"/>
          <p:nvPr/>
        </p:nvSpPr>
        <p:spPr>
          <a:xfrm>
            <a:off x="3847963" y="5345975"/>
            <a:ext cx="225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Ia (corriente eléctrica)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5F866FF-796B-48F5-87F5-A39C48DC6207}"/>
              </a:ext>
            </a:extLst>
          </p:cNvPr>
          <p:cNvSpPr txBox="1"/>
          <p:nvPr/>
        </p:nvSpPr>
        <p:spPr>
          <a:xfrm>
            <a:off x="6122976" y="5715307"/>
            <a:ext cx="226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Ib</a:t>
            </a:r>
            <a:r>
              <a:rPr lang="es-MX" dirty="0"/>
              <a:t> (corriente eléctrica)</a:t>
            </a:r>
          </a:p>
        </p:txBody>
      </p:sp>
      <p:sp>
        <p:nvSpPr>
          <p:cNvPr id="45" name="Bocadillo: rectángulo con esquinas redondeadas 44">
            <a:extLst>
              <a:ext uri="{FF2B5EF4-FFF2-40B4-BE49-F238E27FC236}">
                <a16:creationId xmlns:a16="http://schemas.microsoft.com/office/drawing/2014/main" id="{9A6E2779-854C-477A-90F9-7C5B7EE36621}"/>
              </a:ext>
            </a:extLst>
          </p:cNvPr>
          <p:cNvSpPr/>
          <p:nvPr/>
        </p:nvSpPr>
        <p:spPr>
          <a:xfrm>
            <a:off x="7289908" y="4999410"/>
            <a:ext cx="2979507" cy="369332"/>
          </a:xfrm>
          <a:prstGeom prst="wedgeRoundRectCallout">
            <a:avLst>
              <a:gd name="adj1" fmla="val -91019"/>
              <a:gd name="adj2" fmla="val 16793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Corto Circuito = Colisión</a:t>
            </a:r>
          </a:p>
        </p:txBody>
      </p:sp>
      <p:sp>
        <p:nvSpPr>
          <p:cNvPr id="46" name="Abrir llave 45">
            <a:extLst>
              <a:ext uri="{FF2B5EF4-FFF2-40B4-BE49-F238E27FC236}">
                <a16:creationId xmlns:a16="http://schemas.microsoft.com/office/drawing/2014/main" id="{1CB5E102-0ECD-40E8-989B-D8BA002B1068}"/>
              </a:ext>
            </a:extLst>
          </p:cNvPr>
          <p:cNvSpPr/>
          <p:nvPr/>
        </p:nvSpPr>
        <p:spPr>
          <a:xfrm>
            <a:off x="3267585" y="4999410"/>
            <a:ext cx="354272" cy="14975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564BAF3-7DE6-4B94-967F-AEC7736A70FB}"/>
              </a:ext>
            </a:extLst>
          </p:cNvPr>
          <p:cNvSpPr txBox="1"/>
          <p:nvPr/>
        </p:nvSpPr>
        <p:spPr>
          <a:xfrm>
            <a:off x="45556" y="5262704"/>
            <a:ext cx="3197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circuito implementado</a:t>
            </a:r>
          </a:p>
          <a:p>
            <a:r>
              <a:rPr lang="es-MX" dirty="0"/>
              <a:t>Por las NIC de los PC de  nuestra</a:t>
            </a:r>
          </a:p>
          <a:p>
            <a:r>
              <a:rPr lang="es-MX" dirty="0"/>
              <a:t>Red Cae  tensión = cero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9E25823-980F-4AA4-91D9-016AF2B61448}"/>
              </a:ext>
            </a:extLst>
          </p:cNvPr>
          <p:cNvSpPr/>
          <p:nvPr/>
        </p:nvSpPr>
        <p:spPr>
          <a:xfrm>
            <a:off x="730247" y="4549686"/>
            <a:ext cx="182822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Detectado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DB2F26F-E7D4-4A09-B6EB-E6DB1B03AF1C}"/>
              </a:ext>
            </a:extLst>
          </p:cNvPr>
          <p:cNvCxnSpPr>
            <a:stCxn id="48" idx="0"/>
            <a:endCxn id="11" idx="1"/>
          </p:cNvCxnSpPr>
          <p:nvPr/>
        </p:nvCxnSpPr>
        <p:spPr>
          <a:xfrm flipV="1">
            <a:off x="1644359" y="3347700"/>
            <a:ext cx="1623226" cy="120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FA3AF1A-1F16-4FAA-AD71-431258E84F92}"/>
              </a:ext>
            </a:extLst>
          </p:cNvPr>
          <p:cNvCxnSpPr>
            <a:stCxn id="48" idx="0"/>
            <a:endCxn id="12" idx="1"/>
          </p:cNvCxnSpPr>
          <p:nvPr/>
        </p:nvCxnSpPr>
        <p:spPr>
          <a:xfrm flipV="1">
            <a:off x="1644359" y="3381158"/>
            <a:ext cx="3842101" cy="116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25B5622-9BAD-4526-BED2-4506C9EDA728}"/>
              </a:ext>
            </a:extLst>
          </p:cNvPr>
          <p:cNvCxnSpPr>
            <a:stCxn id="48" idx="0"/>
            <a:endCxn id="13" idx="1"/>
          </p:cNvCxnSpPr>
          <p:nvPr/>
        </p:nvCxnSpPr>
        <p:spPr>
          <a:xfrm flipV="1">
            <a:off x="1644359" y="3459202"/>
            <a:ext cx="6228403" cy="109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C6F66DF3-D607-4492-A5FD-E9DFE36A2A7F}"/>
              </a:ext>
            </a:extLst>
          </p:cNvPr>
          <p:cNvSpPr/>
          <p:nvPr/>
        </p:nvSpPr>
        <p:spPr>
          <a:xfrm>
            <a:off x="310009" y="66957"/>
            <a:ext cx="11251096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 LAN 10 Base 2: CSMA/CD (protocolo)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C32D999-FF4F-466A-B329-099AAA72D2C2}"/>
              </a:ext>
            </a:extLst>
          </p:cNvPr>
          <p:cNvSpPr/>
          <p:nvPr/>
        </p:nvSpPr>
        <p:spPr>
          <a:xfrm>
            <a:off x="863053" y="1620768"/>
            <a:ext cx="10066847" cy="1217443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CB1D170-754D-4A3C-A7C1-B16EB5AD6EEA}"/>
              </a:ext>
            </a:extLst>
          </p:cNvPr>
          <p:cNvSpPr/>
          <p:nvPr/>
        </p:nvSpPr>
        <p:spPr>
          <a:xfrm>
            <a:off x="9355303" y="4055755"/>
            <a:ext cx="1828224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UTP: Par Trenzado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FA84183-859E-4449-AB7A-73A4D38F55A4}"/>
              </a:ext>
            </a:extLst>
          </p:cNvPr>
          <p:cNvCxnSpPr/>
          <p:nvPr/>
        </p:nvCxnSpPr>
        <p:spPr>
          <a:xfrm flipH="1" flipV="1">
            <a:off x="8274254" y="3021484"/>
            <a:ext cx="1280563" cy="103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D89B0C9-65A8-4B34-B8B5-1B2874DCADD6}"/>
              </a:ext>
            </a:extLst>
          </p:cNvPr>
          <p:cNvCxnSpPr/>
          <p:nvPr/>
        </p:nvCxnSpPr>
        <p:spPr>
          <a:xfrm flipH="1" flipV="1">
            <a:off x="5955630" y="2966151"/>
            <a:ext cx="3581611" cy="108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4F5A3E8-F270-4C0A-8DC9-CDE05F474E36}"/>
              </a:ext>
            </a:extLst>
          </p:cNvPr>
          <p:cNvCxnSpPr/>
          <p:nvPr/>
        </p:nvCxnSpPr>
        <p:spPr>
          <a:xfrm flipH="1" flipV="1">
            <a:off x="3621857" y="2838211"/>
            <a:ext cx="5932960" cy="12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C6F66DF3-D607-4492-A5FD-E9DFE36A2A7F}"/>
              </a:ext>
            </a:extLst>
          </p:cNvPr>
          <p:cNvSpPr/>
          <p:nvPr/>
        </p:nvSpPr>
        <p:spPr>
          <a:xfrm>
            <a:off x="310009" y="66957"/>
            <a:ext cx="11251096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 LAN 10 Base </a:t>
            </a:r>
            <a:r>
              <a:rPr lang="es-MX" dirty="0" err="1"/>
              <a:t>Tx</a:t>
            </a:r>
            <a:r>
              <a:rPr lang="es-MX" dirty="0"/>
              <a:t>: CSMA/CD (protocolo) -  HALF DUPLEX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FBDFD954-4A0F-410C-B631-DBAAAB85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38" y="1188347"/>
            <a:ext cx="5165864" cy="1247775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E83C0203-12E8-49EB-8EA9-2C09E84B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138" y="3352213"/>
            <a:ext cx="748987" cy="495298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77CA5E0F-6D63-4E26-ABB6-CF9C6C0B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303" y="3408445"/>
            <a:ext cx="748987" cy="495298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958E594C-9D06-4A06-9DAB-56AA222B3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82" y="3352213"/>
            <a:ext cx="748987" cy="495298"/>
          </a:xfrm>
          <a:prstGeom prst="rect">
            <a:avLst/>
          </a:prstGeom>
        </p:spPr>
      </p:pic>
      <p:sp>
        <p:nvSpPr>
          <p:cNvPr id="59" name="Elipse 58">
            <a:extLst>
              <a:ext uri="{FF2B5EF4-FFF2-40B4-BE49-F238E27FC236}">
                <a16:creationId xmlns:a16="http://schemas.microsoft.com/office/drawing/2014/main" id="{5EA0140F-99AF-41C7-8CF1-4CF001420133}"/>
              </a:ext>
            </a:extLst>
          </p:cNvPr>
          <p:cNvSpPr/>
          <p:nvPr/>
        </p:nvSpPr>
        <p:spPr>
          <a:xfrm>
            <a:off x="4544840" y="2100404"/>
            <a:ext cx="126748" cy="135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39E2CBA4-FEF6-43B4-AD0A-6A911777401A}"/>
              </a:ext>
            </a:extLst>
          </p:cNvPr>
          <p:cNvSpPr/>
          <p:nvPr/>
        </p:nvSpPr>
        <p:spPr>
          <a:xfrm>
            <a:off x="5005058" y="2032503"/>
            <a:ext cx="126748" cy="135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FA230CD8-DBB1-40A1-8ED5-2C584197B98A}"/>
              </a:ext>
            </a:extLst>
          </p:cNvPr>
          <p:cNvSpPr/>
          <p:nvPr/>
        </p:nvSpPr>
        <p:spPr>
          <a:xfrm>
            <a:off x="5594758" y="2032503"/>
            <a:ext cx="126748" cy="135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F48CEAD7-EEC3-44E2-B4DB-3C6B88B30CD2}"/>
              </a:ext>
            </a:extLst>
          </p:cNvPr>
          <p:cNvCxnSpPr>
            <a:stCxn id="53" idx="0"/>
          </p:cNvCxnSpPr>
          <p:nvPr/>
        </p:nvCxnSpPr>
        <p:spPr>
          <a:xfrm rot="5400000" flipH="1" flipV="1">
            <a:off x="3497420" y="2241419"/>
            <a:ext cx="1116007" cy="11055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4FE18A03-7688-4D4C-96A2-DC1170C04C47}"/>
              </a:ext>
            </a:extLst>
          </p:cNvPr>
          <p:cNvCxnSpPr>
            <a:stCxn id="56" idx="0"/>
            <a:endCxn id="60" idx="4"/>
          </p:cNvCxnSpPr>
          <p:nvPr/>
        </p:nvCxnSpPr>
        <p:spPr>
          <a:xfrm rot="16200000" flipV="1">
            <a:off x="4508545" y="2728192"/>
            <a:ext cx="1240140" cy="1203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BD7F5F19-133B-4115-BC75-A36540DAED8C}"/>
              </a:ext>
            </a:extLst>
          </p:cNvPr>
          <p:cNvCxnSpPr>
            <a:stCxn id="57" idx="0"/>
            <a:endCxn id="61" idx="4"/>
          </p:cNvCxnSpPr>
          <p:nvPr/>
        </p:nvCxnSpPr>
        <p:spPr>
          <a:xfrm rot="16200000" flipV="1">
            <a:off x="5757750" y="2068687"/>
            <a:ext cx="1183908" cy="13831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A8CA84C7-5B8A-432F-9836-9F1105180639}"/>
              </a:ext>
            </a:extLst>
          </p:cNvPr>
          <p:cNvSpPr/>
          <p:nvPr/>
        </p:nvSpPr>
        <p:spPr>
          <a:xfrm>
            <a:off x="2261573" y="4552507"/>
            <a:ext cx="1045029" cy="92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HUB</a:t>
            </a:r>
          </a:p>
        </p:txBody>
      </p:sp>
      <p:pic>
        <p:nvPicPr>
          <p:cNvPr id="70" name="Imagen 69">
            <a:extLst>
              <a:ext uri="{FF2B5EF4-FFF2-40B4-BE49-F238E27FC236}">
                <a16:creationId xmlns:a16="http://schemas.microsoft.com/office/drawing/2014/main" id="{FB093442-B629-4260-8A55-892284319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41" y="5233773"/>
            <a:ext cx="748987" cy="495298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7A157882-8208-42FF-A062-3A40E374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042" y="5729071"/>
            <a:ext cx="748987" cy="495298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6F66661F-2F51-4051-8CB2-B12BA201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601" y="4421879"/>
            <a:ext cx="748987" cy="495298"/>
          </a:xfrm>
          <a:prstGeom prst="rect">
            <a:avLst/>
          </a:prstGeom>
        </p:spPr>
      </p:pic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0BEBA6EC-2B1C-4664-9917-8DFAD8A301C7}"/>
              </a:ext>
            </a:extLst>
          </p:cNvPr>
          <p:cNvCxnSpPr>
            <a:stCxn id="72" idx="1"/>
            <a:endCxn id="69" idx="6"/>
          </p:cNvCxnSpPr>
          <p:nvPr/>
        </p:nvCxnSpPr>
        <p:spPr>
          <a:xfrm flipH="1">
            <a:off x="3306602" y="4669528"/>
            <a:ext cx="615999" cy="347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741CA739-DEC0-4DA6-A98A-491032F23327}"/>
              </a:ext>
            </a:extLst>
          </p:cNvPr>
          <p:cNvCxnSpPr>
            <a:stCxn id="71" idx="1"/>
            <a:endCxn id="69" idx="4"/>
          </p:cNvCxnSpPr>
          <p:nvPr/>
        </p:nvCxnSpPr>
        <p:spPr>
          <a:xfrm flipH="1" flipV="1">
            <a:off x="2784088" y="5481422"/>
            <a:ext cx="596954" cy="495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6726D07-3EF8-490D-8B08-7943A65D8E79}"/>
              </a:ext>
            </a:extLst>
          </p:cNvPr>
          <p:cNvCxnSpPr>
            <a:stCxn id="70" idx="3"/>
            <a:endCxn id="69" idx="2"/>
          </p:cNvCxnSpPr>
          <p:nvPr/>
        </p:nvCxnSpPr>
        <p:spPr>
          <a:xfrm flipV="1">
            <a:off x="1648028" y="5016965"/>
            <a:ext cx="613545" cy="464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Bocadillo: rectángulo 78">
            <a:extLst>
              <a:ext uri="{FF2B5EF4-FFF2-40B4-BE49-F238E27FC236}">
                <a16:creationId xmlns:a16="http://schemas.microsoft.com/office/drawing/2014/main" id="{7BE52514-3786-4232-8E78-8F897EC7F32E}"/>
              </a:ext>
            </a:extLst>
          </p:cNvPr>
          <p:cNvSpPr/>
          <p:nvPr/>
        </p:nvSpPr>
        <p:spPr>
          <a:xfrm>
            <a:off x="783771" y="1524000"/>
            <a:ext cx="1374767" cy="712206"/>
          </a:xfrm>
          <a:prstGeom prst="wedgeRectCallout">
            <a:avLst>
              <a:gd name="adj1" fmla="val 90022"/>
              <a:gd name="adj2" fmla="val 9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HUB</a:t>
            </a:r>
          </a:p>
        </p:txBody>
      </p:sp>
      <p:sp>
        <p:nvSpPr>
          <p:cNvPr id="80" name="Bocadillo: rectángulo 79">
            <a:extLst>
              <a:ext uri="{FF2B5EF4-FFF2-40B4-BE49-F238E27FC236}">
                <a16:creationId xmlns:a16="http://schemas.microsoft.com/office/drawing/2014/main" id="{1B768CB3-A586-4C3F-ADCF-D28FD153F393}"/>
              </a:ext>
            </a:extLst>
          </p:cNvPr>
          <p:cNvSpPr/>
          <p:nvPr/>
        </p:nvSpPr>
        <p:spPr>
          <a:xfrm>
            <a:off x="867566" y="2794210"/>
            <a:ext cx="1374767" cy="712206"/>
          </a:xfrm>
          <a:prstGeom prst="wedgeRectCallout">
            <a:avLst>
              <a:gd name="adj1" fmla="val 140699"/>
              <a:gd name="adj2" fmla="val -31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UTP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55323D5-8D8F-4D0F-8851-8507105C7EE6}"/>
              </a:ext>
            </a:extLst>
          </p:cNvPr>
          <p:cNvSpPr txBox="1"/>
          <p:nvPr/>
        </p:nvSpPr>
        <p:spPr>
          <a:xfrm>
            <a:off x="5259870" y="4681082"/>
            <a:ext cx="6119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Red LAN de topología BUS </a:t>
            </a:r>
            <a:r>
              <a:rPr lang="es-MX" dirty="0">
                <a:sym typeface="Wingdings" panose="05000000000000000000" pitchFamily="2" charset="2"/>
              </a:rPr>
              <a:t> Estrella</a:t>
            </a:r>
          </a:p>
          <a:p>
            <a:r>
              <a:rPr lang="es-MX" dirty="0">
                <a:sym typeface="Wingdings" panose="05000000000000000000" pitchFamily="2" charset="2"/>
              </a:rPr>
              <a:t>Todas las estaciones tiene su propio cable independiente</a:t>
            </a:r>
          </a:p>
          <a:p>
            <a:r>
              <a:rPr lang="es-MX" dirty="0">
                <a:sym typeface="Wingdings" panose="05000000000000000000" pitchFamily="2" charset="2"/>
              </a:rPr>
              <a:t>Mejoras: Estabilidad // una trenza para TX y una Trenza para RX</a:t>
            </a:r>
          </a:p>
          <a:p>
            <a:r>
              <a:rPr lang="es-MX" dirty="0">
                <a:sym typeface="Wingdings" panose="05000000000000000000" pitchFamily="2" charset="2"/>
              </a:rPr>
              <a:t>No mejoramos: Velocidad sigue siendo para todos </a:t>
            </a:r>
          </a:p>
          <a:p>
            <a:r>
              <a:rPr lang="es-MX" dirty="0">
                <a:sym typeface="Wingdings" panose="05000000000000000000" pitchFamily="2" charset="2"/>
              </a:rPr>
              <a:t>No Mejoramos: Colisiones, esto aun trabaja con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CSMA/CD</a:t>
            </a:r>
            <a:endParaRPr lang="es-MX" dirty="0">
              <a:highlight>
                <a:srgbClr val="FFFF00"/>
              </a:highlight>
            </a:endParaRPr>
          </a:p>
        </p:txBody>
      </p:sp>
      <p:pic>
        <p:nvPicPr>
          <p:cNvPr id="83" name="Imagen 82">
            <a:extLst>
              <a:ext uri="{FF2B5EF4-FFF2-40B4-BE49-F238E27FC236}">
                <a16:creationId xmlns:a16="http://schemas.microsoft.com/office/drawing/2014/main" id="{72C5BDDF-D69C-468A-97DE-2E4AC9A57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043" y="916395"/>
            <a:ext cx="3619758" cy="2269102"/>
          </a:xfrm>
          <a:prstGeom prst="rect">
            <a:avLst/>
          </a:prstGeom>
        </p:spPr>
      </p:pic>
      <p:sp>
        <p:nvSpPr>
          <p:cNvPr id="86" name="Elipse 85">
            <a:extLst>
              <a:ext uri="{FF2B5EF4-FFF2-40B4-BE49-F238E27FC236}">
                <a16:creationId xmlns:a16="http://schemas.microsoft.com/office/drawing/2014/main" id="{D0ECC65E-2276-4FB5-972F-C4CD0CC31301}"/>
              </a:ext>
            </a:extLst>
          </p:cNvPr>
          <p:cNvSpPr/>
          <p:nvPr/>
        </p:nvSpPr>
        <p:spPr>
          <a:xfrm>
            <a:off x="6032626" y="1964602"/>
            <a:ext cx="126748" cy="135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7" name="Imagen 86">
            <a:extLst>
              <a:ext uri="{FF2B5EF4-FFF2-40B4-BE49-F238E27FC236}">
                <a16:creationId xmlns:a16="http://schemas.microsoft.com/office/drawing/2014/main" id="{B701FB5F-910F-4D1A-8FB9-6EADFEF8E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32" y="3334511"/>
            <a:ext cx="748987" cy="495298"/>
          </a:xfrm>
          <a:prstGeom prst="rect">
            <a:avLst/>
          </a:prstGeom>
        </p:spPr>
      </p:pic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D3F29AA3-EBC1-424A-B91A-9153FF7380A8}"/>
              </a:ext>
            </a:extLst>
          </p:cNvPr>
          <p:cNvCxnSpPr>
            <a:stCxn id="87" idx="0"/>
            <a:endCxn id="86" idx="4"/>
          </p:cNvCxnSpPr>
          <p:nvPr/>
        </p:nvCxnSpPr>
        <p:spPr>
          <a:xfrm rot="16200000" flipV="1">
            <a:off x="6455910" y="1740495"/>
            <a:ext cx="1234107" cy="1953926"/>
          </a:xfrm>
          <a:prstGeom prst="bentConnector3">
            <a:avLst>
              <a:gd name="adj1" fmla="val 558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28EC45FC-AC89-4E21-8A6E-48EED1EAA063}"/>
              </a:ext>
            </a:extLst>
          </p:cNvPr>
          <p:cNvSpPr txBox="1"/>
          <p:nvPr/>
        </p:nvSpPr>
        <p:spPr>
          <a:xfrm>
            <a:off x="3310698" y="38475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CE002B12-F05A-4C0F-B25A-4EEBE770C37D}"/>
              </a:ext>
            </a:extLst>
          </p:cNvPr>
          <p:cNvSpPr txBox="1"/>
          <p:nvPr/>
        </p:nvSpPr>
        <p:spPr>
          <a:xfrm>
            <a:off x="5004901" y="38677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</a:t>
            </a:r>
          </a:p>
        </p:txBody>
      </p:sp>
      <p:sp>
        <p:nvSpPr>
          <p:cNvPr id="93" name="Flecha: a la derecha 92">
            <a:extLst>
              <a:ext uri="{FF2B5EF4-FFF2-40B4-BE49-F238E27FC236}">
                <a16:creationId xmlns:a16="http://schemas.microsoft.com/office/drawing/2014/main" id="{3E3B6F37-8B35-499E-A5D9-8E9594A7DC2E}"/>
              </a:ext>
            </a:extLst>
          </p:cNvPr>
          <p:cNvSpPr/>
          <p:nvPr/>
        </p:nvSpPr>
        <p:spPr>
          <a:xfrm>
            <a:off x="3755535" y="4032177"/>
            <a:ext cx="1105583" cy="119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9372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DF2424AB16EE4197D460E6103DB7CC" ma:contentTypeVersion="2" ma:contentTypeDescription="Crear nuevo documento." ma:contentTypeScope="" ma:versionID="ed225138a51385963ce523a8531a7b46">
  <xsd:schema xmlns:xsd="http://www.w3.org/2001/XMLSchema" xmlns:xs="http://www.w3.org/2001/XMLSchema" xmlns:p="http://schemas.microsoft.com/office/2006/metadata/properties" xmlns:ns2="5bf9416f-3842-43f9-bc3f-2f30b9227ca7" targetNamespace="http://schemas.microsoft.com/office/2006/metadata/properties" ma:root="true" ma:fieldsID="07d3df1ecbdefc037de6c1bc3e306525" ns2:_="">
    <xsd:import namespace="5bf9416f-3842-43f9-bc3f-2f30b9227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9416f-3842-43f9-bc3f-2f30b9227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4A973-B7FF-4DE5-A834-00DE33D561F2}"/>
</file>

<file path=customXml/itemProps2.xml><?xml version="1.0" encoding="utf-8"?>
<ds:datastoreItem xmlns:ds="http://schemas.openxmlformats.org/officeDocument/2006/customXml" ds:itemID="{EDD2A4FE-DA60-4806-AAB7-98F0FBE821CC}"/>
</file>

<file path=customXml/itemProps3.xml><?xml version="1.0" encoding="utf-8"?>
<ds:datastoreItem xmlns:ds="http://schemas.openxmlformats.org/officeDocument/2006/customXml" ds:itemID="{84111595-CF42-4919-8132-CB05D6A45F0F}"/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698</Words>
  <Application>Microsoft Office PowerPoint</Application>
  <PresentationFormat>Panorámica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</dc:creator>
  <cp:lastModifiedBy>Fabian</cp:lastModifiedBy>
  <cp:revision>15</cp:revision>
  <dcterms:created xsi:type="dcterms:W3CDTF">2020-06-01T21:01:01Z</dcterms:created>
  <dcterms:modified xsi:type="dcterms:W3CDTF">2020-06-02T00:03:19Z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0x010100BDDF2424AB16EE4197D460E6103DB7CC</vt:lpwstr>
  </property>
</Properties>
</file>