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86" r:id="rId9"/>
    <p:sldId id="287" r:id="rId10"/>
    <p:sldId id="257" r:id="rId11"/>
    <p:sldId id="258" r:id="rId12"/>
    <p:sldId id="259" r:id="rId13"/>
    <p:sldId id="260" r:id="rId14"/>
    <p:sldId id="261" r:id="rId15"/>
    <p:sldId id="262" r:id="rId16"/>
    <p:sldId id="273" r:id="rId17"/>
    <p:sldId id="274" r:id="rId18"/>
    <p:sldId id="263" r:id="rId19"/>
    <p:sldId id="265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8" r:id="rId29"/>
    <p:sldId id="290" r:id="rId30"/>
    <p:sldId id="289" r:id="rId31"/>
    <p:sldId id="282" r:id="rId32"/>
    <p:sldId id="283" r:id="rId33"/>
    <p:sldId id="284" r:id="rId34"/>
    <p:sldId id="256" r:id="rId35"/>
    <p:sldId id="285" r:id="rId3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00F1-48BC-45E6-8F31-85FFD1213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0F351-97CC-465B-ACE6-A0B699C0F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74C85-4D09-437A-99A6-C7C9EEF5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77277-8BD2-4495-8C9E-BEBDCED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79AF6-60B0-42F8-A6F4-2CFFB78A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3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F727-A907-465B-AEF9-D41D9A42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242EF2-41D5-431A-8553-92322F3A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8C7DA-06A0-436B-B8BD-F78BFB08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34F1B-94A5-4368-BFF9-5AAAB3E5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DF976-C30D-4722-9F7F-DFCC36C0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2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7D2C7F-6E0A-47E3-A050-9BBFC8C71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A946F0-70F4-4D1D-9035-2A893747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63968-49DF-492A-9E8C-7572D8E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F0D52-234E-4726-A081-5398D7BD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9BA0C7-12C3-42A0-B721-B002A3CA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7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3ED82-4303-4BC9-B0C1-42CFF65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AF148-4FF2-43BA-B242-652FBB07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8C194-42CC-4BB4-B523-F94E9645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ED3A1-A3FD-4B13-9327-C6D45962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FA968-F8FA-4B70-BF91-E70C481E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92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E264E-D85A-4CBF-B739-9AE07677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3960E-F383-4E6C-B5FC-5EFDAB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40EA9-5004-4357-9898-9DA6DF56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A1CB3-922C-4865-87B5-539622B3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1EDBC6-8BCB-4BF8-A195-79654D17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5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4B48-512B-488B-BE12-53157F9B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85770-60D8-464B-8BCF-7C3943906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643AA5-57B9-4CBB-A39D-5F7D798B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8CAC1-0329-4B4A-8C13-EC65DFBB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2F7F5-5FA2-4609-97A1-E2F5AF1A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8FAB3F-3A65-401D-AC66-4A394820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58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A804-5565-429D-AA38-04C68C69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108DDA-DB5E-423E-ABEC-37FE56BD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126BD0-285D-427F-A19D-562A4C8F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DE5E3-6822-487A-A696-FD858A70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6560F0-8736-4AB6-8613-BEF633367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EA1851-9590-4321-A06B-00377C44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B1E572-DB17-4934-920D-55DD9C1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74A0F-8F7C-442B-A33F-F46FD8E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35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DB6BB-DF5B-4D98-B130-6E42DE23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6F8D6E-336F-4479-8566-5E7FE21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325925-351A-40AC-850D-9286180F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616F8C-9C3F-4625-9D3F-70120835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5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5FE518-0F78-4778-A172-29696CCF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0FBF6-B10F-4EC4-B502-1DCE328A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02581B-A02A-49A0-AC15-90DA6DEF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7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79D4D-0287-465B-9867-3B02844A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1EBFF-B458-4360-8591-5F73578C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E9887-FE54-4444-8522-40EB86F4C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B32F3-B766-4F4B-8D77-7283740B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558F8-3469-41C5-A10F-894827B6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362E1-A59F-47F4-BBAC-A507A60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44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4E131-4F67-44C4-8517-A904BFAA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C3CB3B-4F19-4B49-B073-62AB4AFDE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37D4D-5F30-4F48-A61B-B0DA2EE4A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AD5BB-9186-4838-9C60-0C5FC92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08313-4B0E-49A9-AC3E-3A865CD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814CA2-E61B-4236-B407-71AEF6A9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74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3DE7F1-25B9-4E8E-AE05-B89F8F51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FF2878-91A8-4A94-A4F1-88819B33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5A9E2-D55C-49E7-927C-CCFEF5D0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9EDE-98F3-43F3-A918-10ACECC9A9A7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72A72-34F2-430F-8E86-7384087E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E6B67-5255-4426-844B-20840A63F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A0E14-33D1-438E-ADE6-98F2C6726B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0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4A5977-D5FA-4B9C-AE63-E9A3A545DF9E}"/>
              </a:ext>
            </a:extLst>
          </p:cNvPr>
          <p:cNvSpPr txBox="1"/>
          <p:nvPr/>
        </p:nvSpPr>
        <p:spPr>
          <a:xfrm>
            <a:off x="913171" y="0"/>
            <a:ext cx="95678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600" dirty="0"/>
              <a:t>Layer 3: Capa de RED Protocolo IPv4 – IP ADDRESS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8F04FF-EA9D-4DFF-9F52-4EB6E2BD130E}"/>
              </a:ext>
            </a:extLst>
          </p:cNvPr>
          <p:cNvSpPr/>
          <p:nvPr/>
        </p:nvSpPr>
        <p:spPr>
          <a:xfrm>
            <a:off x="1404731" y="1523998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081B16-6ED2-4E9F-B0EF-29E2A1034F5E}"/>
              </a:ext>
            </a:extLst>
          </p:cNvPr>
          <p:cNvSpPr txBox="1"/>
          <p:nvPr/>
        </p:nvSpPr>
        <p:spPr>
          <a:xfrm>
            <a:off x="458503" y="166249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ADD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BCD97F-1D12-43DA-A688-4432BF7FE596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361043" y="1523998"/>
            <a:ext cx="1" cy="80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5904952-3C4B-4794-B162-B1F8BB1B796C}"/>
              </a:ext>
            </a:extLst>
          </p:cNvPr>
          <p:cNvSpPr/>
          <p:nvPr/>
        </p:nvSpPr>
        <p:spPr>
          <a:xfrm>
            <a:off x="6798366" y="2377251"/>
            <a:ext cx="451899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B21C93FB-9F0B-476B-B593-5D312AB4E13E}"/>
              </a:ext>
            </a:extLst>
          </p:cNvPr>
          <p:cNvSpPr/>
          <p:nvPr/>
        </p:nvSpPr>
        <p:spPr>
          <a:xfrm rot="10800000">
            <a:off x="1404731" y="2377251"/>
            <a:ext cx="451899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198ED68-57EB-437C-8207-D886F07BB1A1}"/>
              </a:ext>
            </a:extLst>
          </p:cNvPr>
          <p:cNvSpPr txBox="1"/>
          <p:nvPr/>
        </p:nvSpPr>
        <p:spPr>
          <a:xfrm>
            <a:off x="5985323" y="23456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32 bits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AA621C8-A9BA-4A51-8083-11F1D1646CA8}"/>
              </a:ext>
            </a:extLst>
          </p:cNvPr>
          <p:cNvSpPr/>
          <p:nvPr/>
        </p:nvSpPr>
        <p:spPr>
          <a:xfrm>
            <a:off x="1565244" y="1727028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2E96ABF-9B65-402F-B827-6EEE2252C3B9}"/>
              </a:ext>
            </a:extLst>
          </p:cNvPr>
          <p:cNvSpPr/>
          <p:nvPr/>
        </p:nvSpPr>
        <p:spPr>
          <a:xfrm>
            <a:off x="3963143" y="172702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B8D882B-5C1D-4D38-8F5D-5AFCDB4B36D3}"/>
              </a:ext>
            </a:extLst>
          </p:cNvPr>
          <p:cNvSpPr/>
          <p:nvPr/>
        </p:nvSpPr>
        <p:spPr>
          <a:xfrm>
            <a:off x="6560577" y="1731269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ABC2EDF-29BD-48A7-94E0-DBA2E83B2D23}"/>
              </a:ext>
            </a:extLst>
          </p:cNvPr>
          <p:cNvSpPr/>
          <p:nvPr/>
        </p:nvSpPr>
        <p:spPr>
          <a:xfrm>
            <a:off x="8958476" y="1731268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EFD086F-D325-4F7B-AB95-F2FE072FC2CB}"/>
              </a:ext>
            </a:extLst>
          </p:cNvPr>
          <p:cNvCxnSpPr/>
          <p:nvPr/>
        </p:nvCxnSpPr>
        <p:spPr>
          <a:xfrm>
            <a:off x="3869635" y="2031828"/>
            <a:ext cx="0" cy="91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0BA410C-BF78-42CE-A366-596AC743A31B}"/>
              </a:ext>
            </a:extLst>
          </p:cNvPr>
          <p:cNvSpPr txBox="1"/>
          <p:nvPr/>
        </p:nvSpPr>
        <p:spPr>
          <a:xfrm>
            <a:off x="3606582" y="28633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Dot</a:t>
            </a:r>
            <a:endParaRPr lang="es-MX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5A4F13B-779B-4710-A1ED-14A5A7E4502F}"/>
              </a:ext>
            </a:extLst>
          </p:cNvPr>
          <p:cNvCxnSpPr/>
          <p:nvPr/>
        </p:nvCxnSpPr>
        <p:spPr>
          <a:xfrm>
            <a:off x="6335290" y="1984583"/>
            <a:ext cx="0" cy="91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28B7868-5ECA-4D0A-8435-CF48980AEF40}"/>
              </a:ext>
            </a:extLst>
          </p:cNvPr>
          <p:cNvSpPr txBox="1"/>
          <p:nvPr/>
        </p:nvSpPr>
        <p:spPr>
          <a:xfrm>
            <a:off x="6072237" y="28633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Dot</a:t>
            </a:r>
            <a:endParaRPr lang="es-MX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9C175CE-D2B6-426B-97F3-58AF26129D2D}"/>
              </a:ext>
            </a:extLst>
          </p:cNvPr>
          <p:cNvCxnSpPr/>
          <p:nvPr/>
        </p:nvCxnSpPr>
        <p:spPr>
          <a:xfrm>
            <a:off x="8800945" y="1985446"/>
            <a:ext cx="0" cy="91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7E87C-BB57-404E-85D0-570CA3FA006F}"/>
              </a:ext>
            </a:extLst>
          </p:cNvPr>
          <p:cNvSpPr txBox="1"/>
          <p:nvPr/>
        </p:nvSpPr>
        <p:spPr>
          <a:xfrm>
            <a:off x="8537892" y="2816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Dot</a:t>
            </a:r>
            <a:endParaRPr lang="es-MX" dirty="0"/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6CE61844-DA8D-4AA5-88A7-50BC9B5E5A1F}"/>
              </a:ext>
            </a:extLst>
          </p:cNvPr>
          <p:cNvSpPr/>
          <p:nvPr/>
        </p:nvSpPr>
        <p:spPr>
          <a:xfrm>
            <a:off x="2440644" y="2031828"/>
            <a:ext cx="410812" cy="170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5925F798-1A74-48E3-A3BD-A7F007AC101C}"/>
              </a:ext>
            </a:extLst>
          </p:cNvPr>
          <p:cNvSpPr/>
          <p:nvPr/>
        </p:nvSpPr>
        <p:spPr>
          <a:xfrm>
            <a:off x="4848651" y="2025199"/>
            <a:ext cx="410812" cy="170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8536C0E9-7A8C-4955-9420-9FBAEDF3AB0C}"/>
              </a:ext>
            </a:extLst>
          </p:cNvPr>
          <p:cNvSpPr/>
          <p:nvPr/>
        </p:nvSpPr>
        <p:spPr>
          <a:xfrm>
            <a:off x="7440012" y="2031824"/>
            <a:ext cx="410812" cy="170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59BD55F0-F2BB-417D-B870-7622C77251A4}"/>
              </a:ext>
            </a:extLst>
          </p:cNvPr>
          <p:cNvSpPr/>
          <p:nvPr/>
        </p:nvSpPr>
        <p:spPr>
          <a:xfrm>
            <a:off x="9818376" y="2010687"/>
            <a:ext cx="410812" cy="1705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71DD5C4-32F3-447C-9E6C-7BA6FB9ABBC3}"/>
              </a:ext>
            </a:extLst>
          </p:cNvPr>
          <p:cNvSpPr txBox="1"/>
          <p:nvPr/>
        </p:nvSpPr>
        <p:spPr>
          <a:xfrm>
            <a:off x="1826755" y="377510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Decimal 0 - 255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82150F6-41F1-419E-9523-734CB4A2C048}"/>
              </a:ext>
            </a:extLst>
          </p:cNvPr>
          <p:cNvSpPr txBox="1"/>
          <p:nvPr/>
        </p:nvSpPr>
        <p:spPr>
          <a:xfrm>
            <a:off x="4132688" y="377510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Decimal 0 - 255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BF1FC7A-315A-4C30-B82D-341E73BD1C11}"/>
              </a:ext>
            </a:extLst>
          </p:cNvPr>
          <p:cNvSpPr txBox="1"/>
          <p:nvPr/>
        </p:nvSpPr>
        <p:spPr>
          <a:xfrm>
            <a:off x="6840465" y="377848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Decimal 0 - 255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8B694B1-0B51-4AA3-B67A-6EFF2C26FE59}"/>
              </a:ext>
            </a:extLst>
          </p:cNvPr>
          <p:cNvSpPr txBox="1"/>
          <p:nvPr/>
        </p:nvSpPr>
        <p:spPr>
          <a:xfrm>
            <a:off x="9238364" y="377796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Decimal 0 - 255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703A445-8B73-454F-AB36-F1A81037166D}"/>
              </a:ext>
            </a:extLst>
          </p:cNvPr>
          <p:cNvSpPr txBox="1"/>
          <p:nvPr/>
        </p:nvSpPr>
        <p:spPr>
          <a:xfrm>
            <a:off x="1404731" y="885175"/>
            <a:ext cx="318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Notación DOT, de Direcciones IP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A0BB493-299E-4300-985E-3BE2FF281D13}"/>
              </a:ext>
            </a:extLst>
          </p:cNvPr>
          <p:cNvSpPr/>
          <p:nvPr/>
        </p:nvSpPr>
        <p:spPr>
          <a:xfrm>
            <a:off x="653089" y="5237492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4999C3A-8BD2-4C76-A0A5-A4C69D4DC9FA}"/>
              </a:ext>
            </a:extLst>
          </p:cNvPr>
          <p:cNvSpPr txBox="1"/>
          <p:nvPr/>
        </p:nvSpPr>
        <p:spPr>
          <a:xfrm>
            <a:off x="3233530" y="4978572"/>
            <a:ext cx="456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Byte = 8 bits = 0 0 0 0 0 0 0 0  - 1 1 1 1 1 1 1 1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3D41A35-56E6-437E-B429-356579DC2D49}"/>
              </a:ext>
            </a:extLst>
          </p:cNvPr>
          <p:cNvSpPr txBox="1"/>
          <p:nvPr/>
        </p:nvSpPr>
        <p:spPr>
          <a:xfrm>
            <a:off x="3233530" y="5397392"/>
            <a:ext cx="237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Byte = 8 bits = 0 - 255</a:t>
            </a:r>
          </a:p>
        </p:txBody>
      </p:sp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1853B8B4-CC5E-49F1-9728-2E92B3654421}"/>
              </a:ext>
            </a:extLst>
          </p:cNvPr>
          <p:cNvSpPr/>
          <p:nvPr/>
        </p:nvSpPr>
        <p:spPr>
          <a:xfrm>
            <a:off x="2994846" y="5237492"/>
            <a:ext cx="238684" cy="30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90AFDB4-61DE-4D95-A6B2-F3EC7732D133}"/>
              </a:ext>
            </a:extLst>
          </p:cNvPr>
          <p:cNvSpPr txBox="1"/>
          <p:nvPr/>
        </p:nvSpPr>
        <p:spPr>
          <a:xfrm>
            <a:off x="8211993" y="5994523"/>
            <a:ext cx="3789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 </a:t>
            </a:r>
            <a:r>
              <a:rPr lang="es-MX" baseline="30000" dirty="0"/>
              <a:t>32</a:t>
            </a:r>
            <a:r>
              <a:rPr lang="es-MX" dirty="0"/>
              <a:t> = Total de DIR IP = 4 G direcciones 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62FB382-8EE5-442C-B1EE-7F11B1DABB51}"/>
              </a:ext>
            </a:extLst>
          </p:cNvPr>
          <p:cNvSpPr/>
          <p:nvPr/>
        </p:nvSpPr>
        <p:spPr>
          <a:xfrm>
            <a:off x="3769120" y="1916072"/>
            <a:ext cx="199532" cy="211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58C2692-4B1A-46A4-9E3C-8D2C530984BA}"/>
              </a:ext>
            </a:extLst>
          </p:cNvPr>
          <p:cNvSpPr/>
          <p:nvPr/>
        </p:nvSpPr>
        <p:spPr>
          <a:xfrm>
            <a:off x="6261276" y="1916072"/>
            <a:ext cx="199532" cy="211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AED1A6B-833B-4406-B4AC-E3A461AB9816}"/>
              </a:ext>
            </a:extLst>
          </p:cNvPr>
          <p:cNvSpPr/>
          <p:nvPr/>
        </p:nvSpPr>
        <p:spPr>
          <a:xfrm>
            <a:off x="8768488" y="1889316"/>
            <a:ext cx="199532" cy="211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80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11285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IP: 5.2.6.3  Dirección IP de una red Clase A con mascara por defecto CLASE A implica que la red a la que pertenece es</a:t>
            </a:r>
          </a:p>
          <a:p>
            <a:r>
              <a:rPr lang="es-MX" dirty="0"/>
              <a:t>La red: 5.0.0.0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MASK: 255.0.0.0</a:t>
            </a:r>
          </a:p>
          <a:p>
            <a:r>
              <a:rPr lang="es-MX" dirty="0">
                <a:sym typeface="Wingdings" panose="05000000000000000000" pitchFamily="2" charset="2"/>
              </a:rPr>
              <a:t>A = 255.0.0.0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6E75F3-E639-47CE-88C0-AAFAA0259AD9}"/>
              </a:ext>
            </a:extLst>
          </p:cNvPr>
          <p:cNvSpPr/>
          <p:nvPr/>
        </p:nvSpPr>
        <p:spPr>
          <a:xfrm>
            <a:off x="3458810" y="5105479"/>
            <a:ext cx="7393970" cy="772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HOST </a:t>
            </a:r>
            <a:r>
              <a:rPr lang="es-MX" dirty="0"/>
              <a:t>/ Estación / Usuario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00000101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00000110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00000011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9EF524C-78DF-4035-A06D-8339C13FE4A6}"/>
              </a:ext>
            </a:extLst>
          </p:cNvPr>
          <p:cNvSpPr/>
          <p:nvPr/>
        </p:nvSpPr>
        <p:spPr>
          <a:xfrm flipH="1">
            <a:off x="940154" y="5107816"/>
            <a:ext cx="2319124" cy="7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RED</a:t>
            </a:r>
            <a:r>
              <a:rPr lang="es-MX" sz="1200" dirty="0"/>
              <a:t> / Grupo de Direcciones / Subconjunto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85378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63A740-1C05-4A14-9CF7-9CADDD905617}"/>
              </a:ext>
            </a:extLst>
          </p:cNvPr>
          <p:cNvSpPr/>
          <p:nvPr/>
        </p:nvSpPr>
        <p:spPr>
          <a:xfrm>
            <a:off x="940154" y="4437853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EA5B4B9-08AA-4502-9497-CBC952AB6A37}"/>
              </a:ext>
            </a:extLst>
          </p:cNvPr>
          <p:cNvSpPr/>
          <p:nvPr/>
        </p:nvSpPr>
        <p:spPr>
          <a:xfrm>
            <a:off x="1100667" y="4640883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00000101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66466DB-75FB-41B8-8549-D0243B58DF06}"/>
              </a:ext>
            </a:extLst>
          </p:cNvPr>
          <p:cNvSpPr/>
          <p:nvPr/>
        </p:nvSpPr>
        <p:spPr>
          <a:xfrm>
            <a:off x="3498566" y="4640882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5AE509F-5A86-47A1-9D40-946576AF12CA}"/>
              </a:ext>
            </a:extLst>
          </p:cNvPr>
          <p:cNvSpPr/>
          <p:nvPr/>
        </p:nvSpPr>
        <p:spPr>
          <a:xfrm>
            <a:off x="6096000" y="4645124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4E20B5C-CD7E-4F05-B0EF-37ED6EB9BC15}"/>
              </a:ext>
            </a:extLst>
          </p:cNvPr>
          <p:cNvSpPr/>
          <p:nvPr/>
        </p:nvSpPr>
        <p:spPr>
          <a:xfrm>
            <a:off x="8493899" y="4645123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4594BE-B7D1-4EEB-B8EB-C40874BA0544}"/>
              </a:ext>
            </a:extLst>
          </p:cNvPr>
          <p:cNvSpPr txBox="1"/>
          <p:nvPr/>
        </p:nvSpPr>
        <p:spPr>
          <a:xfrm>
            <a:off x="4791998" y="3276219"/>
            <a:ext cx="22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Multiplicar en Binario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4FE4FCBB-91F9-4FE3-AE92-839DC924117B}"/>
              </a:ext>
            </a:extLst>
          </p:cNvPr>
          <p:cNvSpPr/>
          <p:nvPr/>
        </p:nvSpPr>
        <p:spPr>
          <a:xfrm>
            <a:off x="2199849" y="3257856"/>
            <a:ext cx="145785" cy="60319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A3413F01-C42E-4630-BC6D-8282DF0C24A0}"/>
              </a:ext>
            </a:extLst>
          </p:cNvPr>
          <p:cNvSpPr/>
          <p:nvPr/>
        </p:nvSpPr>
        <p:spPr>
          <a:xfrm>
            <a:off x="2199848" y="4138717"/>
            <a:ext cx="145786" cy="3636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B3923AA-FBFB-4878-8A4A-D865866DA762}"/>
              </a:ext>
            </a:extLst>
          </p:cNvPr>
          <p:cNvSpPr/>
          <p:nvPr/>
        </p:nvSpPr>
        <p:spPr>
          <a:xfrm>
            <a:off x="901149" y="5985836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77E88DA-D9E2-44BB-8BC6-44E15F1A95EE}"/>
              </a:ext>
            </a:extLst>
          </p:cNvPr>
          <p:cNvSpPr/>
          <p:nvPr/>
        </p:nvSpPr>
        <p:spPr>
          <a:xfrm>
            <a:off x="1061662" y="6188866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36A1965-A5A3-4613-BCB7-4A0EA2C03EF2}"/>
              </a:ext>
            </a:extLst>
          </p:cNvPr>
          <p:cNvSpPr/>
          <p:nvPr/>
        </p:nvSpPr>
        <p:spPr>
          <a:xfrm>
            <a:off x="3459561" y="618886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A479451-8323-476C-BD2D-C14939E9A920}"/>
              </a:ext>
            </a:extLst>
          </p:cNvPr>
          <p:cNvSpPr/>
          <p:nvPr/>
        </p:nvSpPr>
        <p:spPr>
          <a:xfrm>
            <a:off x="6056995" y="6193107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1763C10-AAAE-4FEA-9572-C4622667633E}"/>
              </a:ext>
            </a:extLst>
          </p:cNvPr>
          <p:cNvSpPr/>
          <p:nvPr/>
        </p:nvSpPr>
        <p:spPr>
          <a:xfrm>
            <a:off x="8454894" y="6193106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395FACC-3DD9-4C21-8F67-24E12CE2D465}"/>
              </a:ext>
            </a:extLst>
          </p:cNvPr>
          <p:cNvSpPr txBox="1"/>
          <p:nvPr/>
        </p:nvSpPr>
        <p:spPr>
          <a:xfrm>
            <a:off x="2782624" y="3263753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Ejecutado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4C3ABD2-2028-4D9D-A6C1-D0150A6A1AF1}"/>
              </a:ext>
            </a:extLst>
          </p:cNvPr>
          <p:cNvSpPr txBox="1"/>
          <p:nvPr/>
        </p:nvSpPr>
        <p:spPr>
          <a:xfrm>
            <a:off x="11275" y="4591094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Resultado</a:t>
            </a:r>
            <a:r>
              <a:rPr lang="es-MX" dirty="0"/>
              <a:t>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8C4945E-50B2-4967-B31B-15A8BD80F1A7}"/>
              </a:ext>
            </a:extLst>
          </p:cNvPr>
          <p:cNvSpPr txBox="1"/>
          <p:nvPr/>
        </p:nvSpPr>
        <p:spPr>
          <a:xfrm>
            <a:off x="9037" y="61312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Resultado</a:t>
            </a:r>
            <a:r>
              <a:rPr lang="es-MX" dirty="0"/>
              <a:t> 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/>
          <p:nvPr/>
        </p:nvCxnSpPr>
        <p:spPr>
          <a:xfrm>
            <a:off x="3378546" y="2163445"/>
            <a:ext cx="0" cy="4677876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792755D-9005-4D79-A647-535573171924}"/>
              </a:ext>
            </a:extLst>
          </p:cNvPr>
          <p:cNvCxnSpPr/>
          <p:nvPr/>
        </p:nvCxnSpPr>
        <p:spPr>
          <a:xfrm flipH="1">
            <a:off x="3458810" y="1336431"/>
            <a:ext cx="930310" cy="82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11285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IP: 5.2.6.3  Dirección IP de una red Clase A con mascara por defecto CLASE A implica que la red a la que pertenece es</a:t>
            </a:r>
          </a:p>
          <a:p>
            <a:r>
              <a:rPr lang="es-MX" dirty="0"/>
              <a:t>La red: 5.0.0.0 y el HOST es el 0.2.6.3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MASK: 255.0.0.0</a:t>
            </a:r>
          </a:p>
          <a:p>
            <a:r>
              <a:rPr lang="es-MX" dirty="0">
                <a:sym typeface="Wingdings" panose="05000000000000000000" pitchFamily="2" charset="2"/>
              </a:rPr>
              <a:t>A = 255.0.0.0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56E75F3-E639-47CE-88C0-AAFAA0259AD9}"/>
              </a:ext>
            </a:extLst>
          </p:cNvPr>
          <p:cNvSpPr/>
          <p:nvPr/>
        </p:nvSpPr>
        <p:spPr>
          <a:xfrm>
            <a:off x="3458810" y="5105479"/>
            <a:ext cx="7393970" cy="772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HOST </a:t>
            </a:r>
            <a:r>
              <a:rPr lang="es-MX" dirty="0"/>
              <a:t>/ Estación / Usuario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00000101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00000110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00000011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9EF524C-78DF-4035-A06D-8339C13FE4A6}"/>
              </a:ext>
            </a:extLst>
          </p:cNvPr>
          <p:cNvSpPr/>
          <p:nvPr/>
        </p:nvSpPr>
        <p:spPr>
          <a:xfrm flipH="1">
            <a:off x="940154" y="5107816"/>
            <a:ext cx="2319124" cy="7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RED</a:t>
            </a:r>
            <a:r>
              <a:rPr lang="es-MX" sz="1200" dirty="0"/>
              <a:t> / Grupo de Direcciones / Subconjunto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63A740-1C05-4A14-9CF7-9CADDD905617}"/>
              </a:ext>
            </a:extLst>
          </p:cNvPr>
          <p:cNvSpPr/>
          <p:nvPr/>
        </p:nvSpPr>
        <p:spPr>
          <a:xfrm>
            <a:off x="940154" y="4437853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EA5B4B9-08AA-4502-9497-CBC952AB6A37}"/>
              </a:ext>
            </a:extLst>
          </p:cNvPr>
          <p:cNvSpPr/>
          <p:nvPr/>
        </p:nvSpPr>
        <p:spPr>
          <a:xfrm>
            <a:off x="1100667" y="4640883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66466DB-75FB-41B8-8549-D0243B58DF06}"/>
              </a:ext>
            </a:extLst>
          </p:cNvPr>
          <p:cNvSpPr/>
          <p:nvPr/>
        </p:nvSpPr>
        <p:spPr>
          <a:xfrm>
            <a:off x="3498566" y="4640882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00000010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5AE509F-5A86-47A1-9D40-946576AF12CA}"/>
              </a:ext>
            </a:extLst>
          </p:cNvPr>
          <p:cNvSpPr/>
          <p:nvPr/>
        </p:nvSpPr>
        <p:spPr>
          <a:xfrm>
            <a:off x="6096000" y="4645124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00000110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4E20B5C-CD7E-4F05-B0EF-37ED6EB9BC15}"/>
              </a:ext>
            </a:extLst>
          </p:cNvPr>
          <p:cNvSpPr/>
          <p:nvPr/>
        </p:nvSpPr>
        <p:spPr>
          <a:xfrm>
            <a:off x="8493899" y="4645123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4594BE-B7D1-4EEB-B8EB-C40874BA0544}"/>
              </a:ext>
            </a:extLst>
          </p:cNvPr>
          <p:cNvSpPr txBox="1"/>
          <p:nvPr/>
        </p:nvSpPr>
        <p:spPr>
          <a:xfrm>
            <a:off x="4791998" y="3276219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XOR en Binario = x1 = 0 &amp; x0 =1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4FE4FCBB-91F9-4FE3-AE92-839DC924117B}"/>
              </a:ext>
            </a:extLst>
          </p:cNvPr>
          <p:cNvSpPr/>
          <p:nvPr/>
        </p:nvSpPr>
        <p:spPr>
          <a:xfrm>
            <a:off x="2199849" y="3257856"/>
            <a:ext cx="145785" cy="60319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A3413F01-C42E-4630-BC6D-8282DF0C24A0}"/>
              </a:ext>
            </a:extLst>
          </p:cNvPr>
          <p:cNvSpPr/>
          <p:nvPr/>
        </p:nvSpPr>
        <p:spPr>
          <a:xfrm>
            <a:off x="2199848" y="4138717"/>
            <a:ext cx="145786" cy="3636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B3923AA-FBFB-4878-8A4A-D865866DA762}"/>
              </a:ext>
            </a:extLst>
          </p:cNvPr>
          <p:cNvSpPr/>
          <p:nvPr/>
        </p:nvSpPr>
        <p:spPr>
          <a:xfrm>
            <a:off x="901149" y="5985836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77E88DA-D9E2-44BB-8BC6-44E15F1A95EE}"/>
              </a:ext>
            </a:extLst>
          </p:cNvPr>
          <p:cNvSpPr/>
          <p:nvPr/>
        </p:nvSpPr>
        <p:spPr>
          <a:xfrm>
            <a:off x="1061662" y="6188866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36A1965-A5A3-4613-BCB7-4A0EA2C03EF2}"/>
              </a:ext>
            </a:extLst>
          </p:cNvPr>
          <p:cNvSpPr/>
          <p:nvPr/>
        </p:nvSpPr>
        <p:spPr>
          <a:xfrm>
            <a:off x="3459561" y="618886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A479451-8323-476C-BD2D-C14939E9A920}"/>
              </a:ext>
            </a:extLst>
          </p:cNvPr>
          <p:cNvSpPr/>
          <p:nvPr/>
        </p:nvSpPr>
        <p:spPr>
          <a:xfrm>
            <a:off x="6056995" y="6193107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1763C10-AAAE-4FEA-9572-C4622667633E}"/>
              </a:ext>
            </a:extLst>
          </p:cNvPr>
          <p:cNvSpPr/>
          <p:nvPr/>
        </p:nvSpPr>
        <p:spPr>
          <a:xfrm>
            <a:off x="8454894" y="6193106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BD19C23-5600-48DC-ABF1-43FDEC5E2BDE}"/>
              </a:ext>
            </a:extLst>
          </p:cNvPr>
          <p:cNvCxnSpPr/>
          <p:nvPr/>
        </p:nvCxnSpPr>
        <p:spPr>
          <a:xfrm>
            <a:off x="3378546" y="2163445"/>
            <a:ext cx="0" cy="4677876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133058D-B31D-452F-B94A-B6887A58214D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F7FB335-D50A-49B3-A259-1B2776F1FB6E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7CA3B5F-3C44-4E3B-BA26-ACEAE2E6B9D3}"/>
              </a:ext>
            </a:extLst>
          </p:cNvPr>
          <p:cNvSpPr txBox="1"/>
          <p:nvPr/>
        </p:nvSpPr>
        <p:spPr>
          <a:xfrm>
            <a:off x="11275" y="4591094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Resultado</a:t>
            </a:r>
            <a:r>
              <a:rPr lang="es-MX" dirty="0"/>
              <a:t>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C9968D5-1732-490C-A368-26C3CDF5401F}"/>
              </a:ext>
            </a:extLst>
          </p:cNvPr>
          <p:cNvSpPr txBox="1"/>
          <p:nvPr/>
        </p:nvSpPr>
        <p:spPr>
          <a:xfrm>
            <a:off x="9037" y="61312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Resultado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88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7179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ym typeface="Wingdings" panose="05000000000000000000" pitchFamily="2" charset="2"/>
              </a:rPr>
              <a:t>Sea la 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 7.0.0.0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ID de esta red Clase A:___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7.0.0.0</a:t>
            </a:r>
            <a:r>
              <a:rPr lang="es-MX" dirty="0">
                <a:sym typeface="Wingdings" panose="05000000000000000000" pitchFamily="2" charset="2"/>
              </a:rPr>
              <a:t>____</a:t>
            </a:r>
          </a:p>
          <a:p>
            <a:r>
              <a:rPr lang="es-MX" dirty="0">
                <a:sym typeface="Wingdings" panose="05000000000000000000" pitchFamily="2" charset="2"/>
              </a:rPr>
              <a:t>Cual es el Rango de direccione IP para HOST: __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7.0.0.1 – 7.255.255.254</a:t>
            </a:r>
            <a:r>
              <a:rPr lang="es-MX" dirty="0">
                <a:sym typeface="Wingdings" panose="05000000000000000000" pitchFamily="2" charset="2"/>
              </a:rPr>
              <a:t>___</a:t>
            </a:r>
          </a:p>
          <a:p>
            <a:r>
              <a:rPr lang="es-MX" dirty="0">
                <a:sym typeface="Wingdings" panose="05000000000000000000" pitchFamily="2" charset="2"/>
              </a:rPr>
              <a:t>Cual es el broadcast: ___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7.255.255.255</a:t>
            </a:r>
            <a:r>
              <a:rPr lang="es-MX" dirty="0">
                <a:sym typeface="Wingdings" panose="05000000000000000000" pitchFamily="2" charset="2"/>
              </a:rPr>
              <a:t>___</a:t>
            </a:r>
          </a:p>
          <a:p>
            <a:r>
              <a:rPr lang="es-MX" dirty="0">
                <a:sym typeface="Wingdings" panose="05000000000000000000" pitchFamily="2" charset="2"/>
              </a:rPr>
              <a:t>MASK por Defecto: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255.0.0.0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FCB4A7-4425-44A3-8BEB-B2E87DAC43F7}"/>
              </a:ext>
            </a:extLst>
          </p:cNvPr>
          <p:cNvSpPr txBox="1"/>
          <p:nvPr/>
        </p:nvSpPr>
        <p:spPr>
          <a:xfrm>
            <a:off x="622850" y="2822037"/>
            <a:ext cx="7888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ym typeface="Wingdings" panose="05000000000000000000" pitchFamily="2" charset="2"/>
              </a:rPr>
              <a:t>Sea la red Clase B:</a:t>
            </a:r>
          </a:p>
          <a:p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129.30.0.0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ID de esta red Clase B: 129.30.0.0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Rango de direccione IP para HOST: 129.30.0.1 – 129.30.255.254 </a:t>
            </a:r>
          </a:p>
          <a:p>
            <a:r>
              <a:rPr lang="es-MX" dirty="0">
                <a:sym typeface="Wingdings" panose="05000000000000000000" pitchFamily="2" charset="2"/>
              </a:rPr>
              <a:t>Cual es el broadcast: 129.30.255.255</a:t>
            </a:r>
          </a:p>
          <a:p>
            <a:r>
              <a:rPr lang="es-MX" dirty="0">
                <a:sym typeface="Wingdings" panose="05000000000000000000" pitchFamily="2" charset="2"/>
              </a:rPr>
              <a:t>MASK por Defecto: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255.255.0.0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3560F65-394C-4068-9374-BA47951E2D0B}"/>
              </a:ext>
            </a:extLst>
          </p:cNvPr>
          <p:cNvSpPr txBox="1"/>
          <p:nvPr/>
        </p:nvSpPr>
        <p:spPr>
          <a:xfrm>
            <a:off x="622850" y="4759244"/>
            <a:ext cx="7888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ym typeface="Wingdings" panose="05000000000000000000" pitchFamily="2" charset="2"/>
              </a:rPr>
              <a:t>Sea la red Clase C:</a:t>
            </a:r>
          </a:p>
          <a:p>
            <a:r>
              <a:rPr lang="es-MX" dirty="0">
                <a:sym typeface="Wingdings" panose="05000000000000000000" pitchFamily="2" charset="2"/>
              </a:rPr>
              <a:t> 200.10.100.0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ID de esta red Clase C: 200.10.100.0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Rango de direccione IP para HOST: 200.10.100.1 – 200.10.100.254</a:t>
            </a:r>
          </a:p>
          <a:p>
            <a:r>
              <a:rPr lang="es-MX" dirty="0">
                <a:sym typeface="Wingdings" panose="05000000000000000000" pitchFamily="2" charset="2"/>
              </a:rPr>
              <a:t>Cual es el broadcast: 200.10.100.255</a:t>
            </a:r>
          </a:p>
          <a:p>
            <a:r>
              <a:rPr lang="es-MX" dirty="0">
                <a:sym typeface="Wingdings" panose="05000000000000000000" pitchFamily="2" charset="2"/>
              </a:rPr>
              <a:t>MASK por Defecto: 255.255.255.0</a:t>
            </a: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A097752E-E8E7-4DCB-A272-9A292E555C89}"/>
              </a:ext>
            </a:extLst>
          </p:cNvPr>
          <p:cNvSpPr/>
          <p:nvPr/>
        </p:nvSpPr>
        <p:spPr>
          <a:xfrm>
            <a:off x="8892209" y="1192696"/>
            <a:ext cx="2544417" cy="980661"/>
          </a:xfrm>
          <a:prstGeom prst="wedgeRoundRectCallout">
            <a:avLst>
              <a:gd name="adj1" fmla="val -98544"/>
              <a:gd name="adj2" fmla="val -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Redes Clase A: 3 Bytes para host</a:t>
            </a: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459042D4-362E-4A29-802C-A51D71A568B8}"/>
              </a:ext>
            </a:extLst>
          </p:cNvPr>
          <p:cNvSpPr/>
          <p:nvPr/>
        </p:nvSpPr>
        <p:spPr>
          <a:xfrm>
            <a:off x="8647044" y="2938669"/>
            <a:ext cx="2544417" cy="980661"/>
          </a:xfrm>
          <a:prstGeom prst="wedgeRoundRectCallout">
            <a:avLst>
              <a:gd name="adj1" fmla="val -98544"/>
              <a:gd name="adj2" fmla="val -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Redes Clase B: 2 Bytes para host</a:t>
            </a: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74653C5B-6B9A-4E1C-81D1-5EF90AEE5DEC}"/>
              </a:ext>
            </a:extLst>
          </p:cNvPr>
          <p:cNvSpPr/>
          <p:nvPr/>
        </p:nvSpPr>
        <p:spPr>
          <a:xfrm>
            <a:off x="8647044" y="4655746"/>
            <a:ext cx="2544417" cy="980661"/>
          </a:xfrm>
          <a:prstGeom prst="wedgeRoundRectCallout">
            <a:avLst>
              <a:gd name="adj1" fmla="val -98544"/>
              <a:gd name="adj2" fmla="val -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Redes Clase B: 1 Bytes para host</a:t>
            </a:r>
          </a:p>
        </p:txBody>
      </p:sp>
    </p:spTree>
    <p:extLst>
      <p:ext uri="{BB962C8B-B14F-4D97-AF65-F5344CB8AC3E}">
        <p14:creationId xmlns:p14="http://schemas.microsoft.com/office/powerpoint/2010/main" val="381839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6154EC-6DE3-4797-89B1-9DE1543B37D6}"/>
              </a:ext>
            </a:extLst>
          </p:cNvPr>
          <p:cNvSpPr txBox="1"/>
          <p:nvPr/>
        </p:nvSpPr>
        <p:spPr>
          <a:xfrm>
            <a:off x="622852" y="825813"/>
            <a:ext cx="1293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150.100.0.0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38D117-2115-4AF3-9D6C-E3AAE52A612E}"/>
              </a:ext>
            </a:extLst>
          </p:cNvPr>
          <p:cNvSpPr txBox="1"/>
          <p:nvPr/>
        </p:nvSpPr>
        <p:spPr>
          <a:xfrm>
            <a:off x="556103" y="1305341"/>
            <a:ext cx="78881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>
                <a:sym typeface="Wingdings" panose="05000000000000000000" pitchFamily="2" charset="2"/>
              </a:rPr>
              <a:t>Sea la red Clase B:</a:t>
            </a:r>
          </a:p>
          <a:p>
            <a:r>
              <a:rPr lang="es-MX" dirty="0">
                <a:sym typeface="Wingdings" panose="05000000000000000000" pitchFamily="2" charset="2"/>
              </a:rPr>
              <a:t>Cual es el ID de esta red Clase A: 150.100.0.0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Rango de direccione IP para HOST: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150.100.0.1 – 150.100.255.254 </a:t>
            </a:r>
          </a:p>
          <a:p>
            <a:r>
              <a:rPr lang="es-MX" dirty="0">
                <a:sym typeface="Wingdings" panose="05000000000000000000" pitchFamily="2" charset="2"/>
              </a:rPr>
              <a:t>Cual es el broadcast: 150.100.255.255 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es único para esta red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 por Defecto: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255.255.0.0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4BD385-10A6-42C3-A1B0-257351F29C3C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1916796" y="1010479"/>
            <a:ext cx="2583359" cy="29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B81CC46-5A3F-4B33-97E4-0CAAAC742BD2}"/>
              </a:ext>
            </a:extLst>
          </p:cNvPr>
          <p:cNvGraphicFramePr>
            <a:graphicFrameLocks noGrp="1"/>
          </p:cNvGraphicFramePr>
          <p:nvPr/>
        </p:nvGraphicFramePr>
        <p:xfrm>
          <a:off x="556103" y="322371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4888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9520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4388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Primera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Ultima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Bernardita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150.100.0.100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150.100.0.150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9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150.100.0.151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150.100.0.160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150.100.0.161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150.100.1.100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5249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FDC18A0-273C-4CAD-926B-02C4FADFAB9A}"/>
              </a:ext>
            </a:extLst>
          </p:cNvPr>
          <p:cNvSpPr txBox="1"/>
          <p:nvPr/>
        </p:nvSpPr>
        <p:spPr>
          <a:xfrm>
            <a:off x="8444207" y="1859339"/>
            <a:ext cx="24176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 </a:t>
            </a:r>
            <a:r>
              <a:rPr lang="es-MX" baseline="30000" dirty="0"/>
              <a:t>16</a:t>
            </a:r>
            <a:r>
              <a:rPr lang="es-MX" dirty="0"/>
              <a:t> = 65536 -2 = 65534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8FEABEC-E171-4B84-A6E4-348351443876}"/>
              </a:ext>
            </a:extLst>
          </p:cNvPr>
          <p:cNvSpPr/>
          <p:nvPr/>
        </p:nvSpPr>
        <p:spPr>
          <a:xfrm>
            <a:off x="8653229" y="5669280"/>
            <a:ext cx="2208628" cy="5539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150.100.255.255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F82A915-60C2-4C42-A889-90A11F4544A6}"/>
              </a:ext>
            </a:extLst>
          </p:cNvPr>
          <p:cNvCxnSpPr>
            <a:endCxn id="14" idx="0"/>
          </p:cNvCxnSpPr>
          <p:nvPr/>
        </p:nvCxnSpPr>
        <p:spPr>
          <a:xfrm>
            <a:off x="7596554" y="3685735"/>
            <a:ext cx="2160989" cy="19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09105EA-804D-4174-B2C3-EB51FB9C14BA}"/>
              </a:ext>
            </a:extLst>
          </p:cNvPr>
          <p:cNvCxnSpPr>
            <a:endCxn id="14" idx="0"/>
          </p:cNvCxnSpPr>
          <p:nvPr/>
        </p:nvCxnSpPr>
        <p:spPr>
          <a:xfrm>
            <a:off x="7596554" y="4150816"/>
            <a:ext cx="2160989" cy="151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481BD06-E660-4282-91F2-642F907B00B3}"/>
              </a:ext>
            </a:extLst>
          </p:cNvPr>
          <p:cNvCxnSpPr>
            <a:endCxn id="14" idx="0"/>
          </p:cNvCxnSpPr>
          <p:nvPr/>
        </p:nvCxnSpPr>
        <p:spPr>
          <a:xfrm>
            <a:off x="7596554" y="4543865"/>
            <a:ext cx="2160989" cy="112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BE39C10-3C9D-4387-B9A7-F90D0BF14CEA}"/>
              </a:ext>
            </a:extLst>
          </p:cNvPr>
          <p:cNvSpPr/>
          <p:nvPr/>
        </p:nvSpPr>
        <p:spPr>
          <a:xfrm>
            <a:off x="3882683" y="5669280"/>
            <a:ext cx="2826100" cy="5539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BROADCAST x CLIENTE</a:t>
            </a:r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0B5BF33D-AFE6-4B59-8BE0-7033C4454D8B}"/>
              </a:ext>
            </a:extLst>
          </p:cNvPr>
          <p:cNvSpPr/>
          <p:nvPr/>
        </p:nvSpPr>
        <p:spPr>
          <a:xfrm>
            <a:off x="6982859" y="5813059"/>
            <a:ext cx="1396293" cy="266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E7D6F822-6EF3-4885-B173-4CD3F94A0C40}"/>
              </a:ext>
            </a:extLst>
          </p:cNvPr>
          <p:cNvSpPr/>
          <p:nvPr/>
        </p:nvSpPr>
        <p:spPr>
          <a:xfrm>
            <a:off x="2994912" y="5847521"/>
            <a:ext cx="750732" cy="266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44F3917-9418-40EB-8BA7-D7A96A67C2FC}"/>
              </a:ext>
            </a:extLst>
          </p:cNvPr>
          <p:cNvSpPr/>
          <p:nvPr/>
        </p:nvSpPr>
        <p:spPr>
          <a:xfrm>
            <a:off x="1330142" y="5669280"/>
            <a:ext cx="1664769" cy="5539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SUBREDES</a:t>
            </a:r>
          </a:p>
        </p:txBody>
      </p:sp>
    </p:spTree>
    <p:extLst>
      <p:ext uri="{BB962C8B-B14F-4D97-AF65-F5344CB8AC3E}">
        <p14:creationId xmlns:p14="http://schemas.microsoft.com/office/powerpoint/2010/main" val="230578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6154EC-6DE3-4797-89B1-9DE1543B37D6}"/>
              </a:ext>
            </a:extLst>
          </p:cNvPr>
          <p:cNvSpPr txBox="1"/>
          <p:nvPr/>
        </p:nvSpPr>
        <p:spPr>
          <a:xfrm>
            <a:off x="622852" y="825813"/>
            <a:ext cx="1293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150.100.</a:t>
            </a:r>
            <a:r>
              <a:rPr lang="es-MX" dirty="0">
                <a:highlight>
                  <a:srgbClr val="FFFF00"/>
                </a:highlight>
              </a:rPr>
              <a:t>0.0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38D117-2115-4AF3-9D6C-E3AAE52A612E}"/>
              </a:ext>
            </a:extLst>
          </p:cNvPr>
          <p:cNvSpPr txBox="1"/>
          <p:nvPr/>
        </p:nvSpPr>
        <p:spPr>
          <a:xfrm>
            <a:off x="556103" y="1305341"/>
            <a:ext cx="78881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>
                <a:sym typeface="Wingdings" panose="05000000000000000000" pitchFamily="2" charset="2"/>
              </a:rPr>
              <a:t>Sea la red Clase B:</a:t>
            </a:r>
          </a:p>
          <a:p>
            <a:r>
              <a:rPr lang="es-MX" dirty="0">
                <a:sym typeface="Wingdings" panose="05000000000000000000" pitchFamily="2" charset="2"/>
              </a:rPr>
              <a:t>Cual es el ID de esta red Clase A: 150.100.</a:t>
            </a:r>
            <a:r>
              <a:rPr lang="es-MX" dirty="0">
                <a:highlight>
                  <a:srgbClr val="C0C0C0"/>
                </a:highlight>
                <a:sym typeface="Wingdings" panose="05000000000000000000" pitchFamily="2" charset="2"/>
              </a:rPr>
              <a:t>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Rango de direccione IP para HOST: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150.100.0.1 – 150.100.255.254 </a:t>
            </a:r>
          </a:p>
          <a:p>
            <a:r>
              <a:rPr lang="es-MX" dirty="0">
                <a:sym typeface="Wingdings" panose="05000000000000000000" pitchFamily="2" charset="2"/>
              </a:rPr>
              <a:t>Cual es el broadcast: 150.100.255.255 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es único para esta red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 por Defecto: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255.255.</a:t>
            </a:r>
            <a:r>
              <a:rPr lang="es-MX" dirty="0">
                <a:highlight>
                  <a:srgbClr val="C0C0C0"/>
                </a:highlight>
                <a:sym typeface="Wingdings" panose="05000000000000000000" pitchFamily="2" charset="2"/>
              </a:rPr>
              <a:t>0.0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4BD385-10A6-42C3-A1B0-257351F29C3C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1916796" y="1010479"/>
            <a:ext cx="2583359" cy="29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DC18A0-273C-4CAD-926B-02C4FADFAB9A}"/>
              </a:ext>
            </a:extLst>
          </p:cNvPr>
          <p:cNvSpPr txBox="1"/>
          <p:nvPr/>
        </p:nvSpPr>
        <p:spPr>
          <a:xfrm>
            <a:off x="8611518" y="1859339"/>
            <a:ext cx="24176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 </a:t>
            </a:r>
            <a:r>
              <a:rPr lang="es-MX" baseline="30000" dirty="0"/>
              <a:t>16</a:t>
            </a:r>
            <a:r>
              <a:rPr lang="es-MX" dirty="0"/>
              <a:t> = 65536 -2 = 65534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644FC76-C593-4B6B-BCD0-5F4A5B6A02D7}"/>
              </a:ext>
            </a:extLst>
          </p:cNvPr>
          <p:cNvSpPr/>
          <p:nvPr/>
        </p:nvSpPr>
        <p:spPr>
          <a:xfrm>
            <a:off x="949231" y="328006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040F308-F659-4C4D-9FA2-37E487262EF3}"/>
              </a:ext>
            </a:extLst>
          </p:cNvPr>
          <p:cNvSpPr/>
          <p:nvPr/>
        </p:nvSpPr>
        <p:spPr>
          <a:xfrm>
            <a:off x="1109744" y="348309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150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C15D329-AB37-449C-9CD0-854EE07289DB}"/>
              </a:ext>
            </a:extLst>
          </p:cNvPr>
          <p:cNvSpPr/>
          <p:nvPr/>
        </p:nvSpPr>
        <p:spPr>
          <a:xfrm>
            <a:off x="3507643" y="348308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100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9A9A38C-D2A0-43CC-BEB5-232B58ABF423}"/>
              </a:ext>
            </a:extLst>
          </p:cNvPr>
          <p:cNvSpPr/>
          <p:nvPr/>
        </p:nvSpPr>
        <p:spPr>
          <a:xfrm>
            <a:off x="6105077" y="3487331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535B4D8-BA56-4E46-9B33-7AA4FCCD2648}"/>
              </a:ext>
            </a:extLst>
          </p:cNvPr>
          <p:cNvSpPr/>
          <p:nvPr/>
        </p:nvSpPr>
        <p:spPr>
          <a:xfrm>
            <a:off x="8502976" y="3487330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1ECB6853-28D0-4AB3-9375-D5992CFF3A92}"/>
              </a:ext>
            </a:extLst>
          </p:cNvPr>
          <p:cNvSpPr/>
          <p:nvPr/>
        </p:nvSpPr>
        <p:spPr>
          <a:xfrm rot="5400000">
            <a:off x="8262533" y="1841945"/>
            <a:ext cx="281354" cy="4596266"/>
          </a:xfrm>
          <a:prstGeom prst="rightBrace">
            <a:avLst>
              <a:gd name="adj1" fmla="val 0"/>
              <a:gd name="adj2" fmla="val 51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941F63-99B5-483C-86B2-A6A6B1CA6B8B}"/>
              </a:ext>
            </a:extLst>
          </p:cNvPr>
          <p:cNvSpPr txBox="1"/>
          <p:nvPr/>
        </p:nvSpPr>
        <p:spPr>
          <a:xfrm>
            <a:off x="7128943" y="4305351"/>
            <a:ext cx="25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 bits de host originales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E826517-BB7D-49EE-8BF4-D8DF48D41EA5}"/>
              </a:ext>
            </a:extLst>
          </p:cNvPr>
          <p:cNvSpPr/>
          <p:nvPr/>
        </p:nvSpPr>
        <p:spPr>
          <a:xfrm>
            <a:off x="5992837" y="4726778"/>
            <a:ext cx="486901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CC00E69-4E91-4FAB-8F2B-0BD5C90EE728}"/>
              </a:ext>
            </a:extLst>
          </p:cNvPr>
          <p:cNvSpPr/>
          <p:nvPr/>
        </p:nvSpPr>
        <p:spPr>
          <a:xfrm>
            <a:off x="6105077" y="4897542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SubNet bits = 8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E36BC81-187C-4537-8B65-54750E602C25}"/>
              </a:ext>
            </a:extLst>
          </p:cNvPr>
          <p:cNvSpPr/>
          <p:nvPr/>
        </p:nvSpPr>
        <p:spPr>
          <a:xfrm>
            <a:off x="8502975" y="4897541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Host bits = 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60853F-08C3-4E09-AA1A-D43D725810A8}"/>
              </a:ext>
            </a:extLst>
          </p:cNvPr>
          <p:cNvSpPr txBox="1"/>
          <p:nvPr/>
        </p:nvSpPr>
        <p:spPr>
          <a:xfrm>
            <a:off x="4550237" y="5819132"/>
            <a:ext cx="332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</a:t>
            </a:r>
            <a:r>
              <a:rPr lang="es-MX" baseline="30000" dirty="0"/>
              <a:t>SubNet bits </a:t>
            </a:r>
            <a:r>
              <a:rPr lang="es-MX" dirty="0"/>
              <a:t>= Cantidad de Subredes</a:t>
            </a:r>
          </a:p>
          <a:p>
            <a:r>
              <a:rPr lang="es-MX" dirty="0"/>
              <a:t>2 </a:t>
            </a:r>
            <a:r>
              <a:rPr lang="es-MX" baseline="30000" dirty="0"/>
              <a:t>8</a:t>
            </a:r>
            <a:r>
              <a:rPr lang="es-MX" dirty="0"/>
              <a:t> = 255 Subredes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A2116CB-A6D8-4AF3-9FD5-5BAAA9BB6D97}"/>
              </a:ext>
            </a:extLst>
          </p:cNvPr>
          <p:cNvCxnSpPr>
            <a:stCxn id="29" idx="2"/>
            <a:endCxn id="10" idx="0"/>
          </p:cNvCxnSpPr>
          <p:nvPr/>
        </p:nvCxnSpPr>
        <p:spPr>
          <a:xfrm flipH="1">
            <a:off x="6214539" y="5202343"/>
            <a:ext cx="989722" cy="61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E6042AD-5E46-4DBD-B4E0-B5A3607AD3C8}"/>
              </a:ext>
            </a:extLst>
          </p:cNvPr>
          <p:cNvSpPr txBox="1"/>
          <p:nvPr/>
        </p:nvSpPr>
        <p:spPr>
          <a:xfrm>
            <a:off x="8725475" y="5774708"/>
            <a:ext cx="23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</a:t>
            </a:r>
            <a:r>
              <a:rPr lang="es-MX" baseline="30000" dirty="0"/>
              <a:t>Host bits </a:t>
            </a:r>
            <a:r>
              <a:rPr lang="es-MX" dirty="0"/>
              <a:t>= IP por subred</a:t>
            </a:r>
          </a:p>
          <a:p>
            <a:r>
              <a:rPr lang="es-MX" dirty="0"/>
              <a:t>2 </a:t>
            </a:r>
            <a:r>
              <a:rPr lang="es-MX" baseline="30000" dirty="0"/>
              <a:t>8</a:t>
            </a:r>
            <a:r>
              <a:rPr lang="es-MX" dirty="0"/>
              <a:t> = 255 IP por Subred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EE8A97B-2198-4384-A742-A3153C131BC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9602159" y="5202342"/>
            <a:ext cx="304922" cy="5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: hacia la izquierda 36">
            <a:extLst>
              <a:ext uri="{FF2B5EF4-FFF2-40B4-BE49-F238E27FC236}">
                <a16:creationId xmlns:a16="http://schemas.microsoft.com/office/drawing/2014/main" id="{ECFF1041-3CE4-42A0-8FAD-AEDE36D91390}"/>
              </a:ext>
            </a:extLst>
          </p:cNvPr>
          <p:cNvSpPr/>
          <p:nvPr/>
        </p:nvSpPr>
        <p:spPr>
          <a:xfrm>
            <a:off x="3647853" y="5863556"/>
            <a:ext cx="786750" cy="6019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CEA29A7-E74A-41DC-8642-00FE08D67879}"/>
              </a:ext>
            </a:extLst>
          </p:cNvPr>
          <p:cNvSpPr/>
          <p:nvPr/>
        </p:nvSpPr>
        <p:spPr>
          <a:xfrm>
            <a:off x="681543" y="5911465"/>
            <a:ext cx="2826100" cy="5539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Cada Subred tiene su propio Broadcast</a:t>
            </a:r>
          </a:p>
        </p:txBody>
      </p:sp>
    </p:spTree>
    <p:extLst>
      <p:ext uri="{BB962C8B-B14F-4D97-AF65-F5344CB8AC3E}">
        <p14:creationId xmlns:p14="http://schemas.microsoft.com/office/powerpoint/2010/main" val="38638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6154EC-6DE3-4797-89B1-9DE1543B37D6}"/>
              </a:ext>
            </a:extLst>
          </p:cNvPr>
          <p:cNvSpPr txBox="1"/>
          <p:nvPr/>
        </p:nvSpPr>
        <p:spPr>
          <a:xfrm>
            <a:off x="622852" y="825813"/>
            <a:ext cx="1293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150.100.0.0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38D117-2115-4AF3-9D6C-E3AAE52A612E}"/>
              </a:ext>
            </a:extLst>
          </p:cNvPr>
          <p:cNvSpPr txBox="1"/>
          <p:nvPr/>
        </p:nvSpPr>
        <p:spPr>
          <a:xfrm>
            <a:off x="556103" y="1305341"/>
            <a:ext cx="78881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>
                <a:sym typeface="Wingdings" panose="05000000000000000000" pitchFamily="2" charset="2"/>
              </a:rPr>
              <a:t>Sea la red Clase B:</a:t>
            </a:r>
          </a:p>
          <a:p>
            <a:r>
              <a:rPr lang="es-MX" dirty="0">
                <a:sym typeface="Wingdings" panose="05000000000000000000" pitchFamily="2" charset="2"/>
              </a:rPr>
              <a:t>Cual es el ID de esta red Clase A: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150.100.0.0</a:t>
            </a:r>
          </a:p>
          <a:p>
            <a:r>
              <a:rPr lang="es-MX" dirty="0">
                <a:sym typeface="Wingdings" panose="05000000000000000000" pitchFamily="2" charset="2"/>
              </a:rPr>
              <a:t>Cual es el Rango de direccione IP para HOST: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150.100.0.1 – 150.100.255.254 </a:t>
            </a:r>
          </a:p>
          <a:p>
            <a:r>
              <a:rPr lang="es-MX" dirty="0">
                <a:sym typeface="Wingdings" panose="05000000000000000000" pitchFamily="2" charset="2"/>
              </a:rPr>
              <a:t>Cual es el broadcast: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150.100.255.255</a:t>
            </a:r>
            <a:r>
              <a:rPr lang="es-MX" dirty="0">
                <a:sym typeface="Wingdings" panose="05000000000000000000" pitchFamily="2" charset="2"/>
              </a:rPr>
              <a:t> 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es único para esta red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 por Defecto: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255.255.0.0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4BD385-10A6-42C3-A1B0-257351F29C3C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1916796" y="1010479"/>
            <a:ext cx="2583359" cy="29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DC18A0-273C-4CAD-926B-02C4FADFAB9A}"/>
              </a:ext>
            </a:extLst>
          </p:cNvPr>
          <p:cNvSpPr txBox="1"/>
          <p:nvPr/>
        </p:nvSpPr>
        <p:spPr>
          <a:xfrm>
            <a:off x="8611518" y="1859339"/>
            <a:ext cx="24176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 </a:t>
            </a:r>
            <a:r>
              <a:rPr lang="es-MX" baseline="30000" dirty="0"/>
              <a:t>16</a:t>
            </a:r>
            <a:r>
              <a:rPr lang="es-MX" dirty="0"/>
              <a:t> = 65536 -2 = 65534 </a:t>
            </a:r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800256FA-A643-4C5F-99FE-EAB01717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98795"/>
              </p:ext>
            </p:extLst>
          </p:nvPr>
        </p:nvGraphicFramePr>
        <p:xfrm>
          <a:off x="622852" y="4569262"/>
          <a:ext cx="9038897" cy="228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/>
                        <a:t>Numero Subred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strike="sngStrik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strike="sngStrik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150.100.0.0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sngStrike" dirty="0"/>
                        <a:t>150.100.0.1 – 150.100.0.254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sngStrike" dirty="0"/>
                        <a:t>150.100.0.255 </a:t>
                      </a:r>
                      <a:r>
                        <a:rPr lang="es-MX" sz="1200" b="1" strike="sngStrike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(NO SE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150.100.1.0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150.100.1.1 – 150.100.1.254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150.100.1.255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150.100.2.0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150.100.2.1 – 150.100.2.254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150.100.2.255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427691">
                <a:tc>
                  <a:txBody>
                    <a:bodyPr/>
                    <a:lstStyle/>
                    <a:p>
                      <a:r>
                        <a:rPr lang="es-MX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150.100.3.0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150.100.3.1 – 150.100.3.254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150.100.3.255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strike="sngStrike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sngStrike" dirty="0"/>
                        <a:t>150.100.255.0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strike="sngStrike" dirty="0"/>
                        <a:t>150.100.255.1 – 150.100.255.254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strike="sngStrik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150.100.255.255 (NO SE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6814"/>
                  </a:ext>
                </a:extLst>
              </a:tr>
            </a:tbl>
          </a:graphicData>
        </a:graphic>
      </p:graphicFrame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DBCC594-C6A0-4DF9-82BE-4B0753C720FC}"/>
              </a:ext>
            </a:extLst>
          </p:cNvPr>
          <p:cNvSpPr/>
          <p:nvPr/>
        </p:nvSpPr>
        <p:spPr>
          <a:xfrm>
            <a:off x="890462" y="3012722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982CAB4-6069-476B-84A1-375F98ACF3B0}"/>
              </a:ext>
            </a:extLst>
          </p:cNvPr>
          <p:cNvSpPr/>
          <p:nvPr/>
        </p:nvSpPr>
        <p:spPr>
          <a:xfrm>
            <a:off x="1050975" y="3215752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150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0B6E147-F990-44F8-A731-9B3EFF7019C5}"/>
              </a:ext>
            </a:extLst>
          </p:cNvPr>
          <p:cNvSpPr/>
          <p:nvPr/>
        </p:nvSpPr>
        <p:spPr>
          <a:xfrm>
            <a:off x="3448874" y="3215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100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AC953B2-31D1-471E-8EA0-136766C224B6}"/>
              </a:ext>
            </a:extLst>
          </p:cNvPr>
          <p:cNvSpPr/>
          <p:nvPr/>
        </p:nvSpPr>
        <p:spPr>
          <a:xfrm>
            <a:off x="6046308" y="3219993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00000011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F67ECF4-FABE-4E9B-8C64-3A4B7FBFC6DA}"/>
              </a:ext>
            </a:extLst>
          </p:cNvPr>
          <p:cNvSpPr/>
          <p:nvPr/>
        </p:nvSpPr>
        <p:spPr>
          <a:xfrm>
            <a:off x="8444207" y="3219992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EFCD4FF-724B-4C42-B9CB-6BDE38701B57}"/>
              </a:ext>
            </a:extLst>
          </p:cNvPr>
          <p:cNvSpPr/>
          <p:nvPr/>
        </p:nvSpPr>
        <p:spPr>
          <a:xfrm>
            <a:off x="5934069" y="3752168"/>
            <a:ext cx="486901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F628645C-97F3-4317-91D2-8F7F89EA4A9B}"/>
              </a:ext>
            </a:extLst>
          </p:cNvPr>
          <p:cNvSpPr/>
          <p:nvPr/>
        </p:nvSpPr>
        <p:spPr>
          <a:xfrm>
            <a:off x="6046309" y="3922932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SubNet bits = 8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83A1905-43F8-4C11-B161-7C69FBBFC1C4}"/>
              </a:ext>
            </a:extLst>
          </p:cNvPr>
          <p:cNvSpPr/>
          <p:nvPr/>
        </p:nvSpPr>
        <p:spPr>
          <a:xfrm>
            <a:off x="8444207" y="3922931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Host bits = 8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225CBAC-1291-4EEA-A5ED-BF6D988A7FBE}"/>
              </a:ext>
            </a:extLst>
          </p:cNvPr>
          <p:cNvCxnSpPr/>
          <p:nvPr/>
        </p:nvCxnSpPr>
        <p:spPr>
          <a:xfrm flipH="1" flipV="1">
            <a:off x="4149969" y="2419643"/>
            <a:ext cx="2630659" cy="407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89E2894-869C-4BE4-9363-5849C4521012}"/>
              </a:ext>
            </a:extLst>
          </p:cNvPr>
          <p:cNvCxnSpPr/>
          <p:nvPr/>
        </p:nvCxnSpPr>
        <p:spPr>
          <a:xfrm flipV="1">
            <a:off x="1916796" y="1853645"/>
            <a:ext cx="1811142" cy="32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A4F234A-EE86-4E83-92EF-FC6A5EDF3E6D}"/>
              </a:ext>
            </a:extLst>
          </p:cNvPr>
          <p:cNvSpPr txBox="1"/>
          <p:nvPr/>
        </p:nvSpPr>
        <p:spPr>
          <a:xfrm>
            <a:off x="10185009" y="5079774"/>
            <a:ext cx="2464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255.255.</a:t>
            </a:r>
            <a:r>
              <a:rPr lang="es-MX" dirty="0">
                <a:highlight>
                  <a:srgbClr val="FFFF00"/>
                </a:highlight>
              </a:rPr>
              <a:t>255</a:t>
            </a:r>
            <a:r>
              <a:rPr lang="es-MX" dirty="0"/>
              <a:t>.0</a:t>
            </a:r>
          </a:p>
          <a:p>
            <a:r>
              <a:rPr lang="es-MX" dirty="0"/>
              <a:t>MASK modificada</a:t>
            </a:r>
          </a:p>
          <a:p>
            <a:r>
              <a:rPr lang="es-MX" dirty="0"/>
              <a:t>Que debe ser informada</a:t>
            </a:r>
          </a:p>
          <a:p>
            <a:r>
              <a:rPr lang="es-MX" dirty="0"/>
              <a:t>A todos los usuarios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2EFAB37-2557-465B-A458-EAFDE7EAA30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45493" y="4227733"/>
            <a:ext cx="4066458" cy="103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55A66505-0FDE-4FEC-A796-07854B23E0E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642574" y="4075332"/>
            <a:ext cx="926574" cy="1189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2D0CCCF-E636-4AAD-B97A-BA9D2A22BA5A}"/>
              </a:ext>
            </a:extLst>
          </p:cNvPr>
          <p:cNvSpPr txBox="1"/>
          <p:nvPr/>
        </p:nvSpPr>
        <p:spPr>
          <a:xfrm>
            <a:off x="890462" y="3882768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Subredes: 10 – 52 – 78 – 112 – 201 – 233 – 240 </a:t>
            </a:r>
          </a:p>
        </p:txBody>
      </p:sp>
    </p:spTree>
    <p:extLst>
      <p:ext uri="{BB962C8B-B14F-4D97-AF65-F5344CB8AC3E}">
        <p14:creationId xmlns:p14="http://schemas.microsoft.com/office/powerpoint/2010/main" val="379144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62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7.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0.0.0</a:t>
            </a:r>
            <a:r>
              <a:rPr lang="es-MX" dirty="0">
                <a:sym typeface="Wingdings" panose="05000000000000000000" pitchFamily="2" charset="2"/>
              </a:rPr>
              <a:t>  Generar un plan de subredes.</a:t>
            </a:r>
          </a:p>
          <a:p>
            <a:r>
              <a:rPr lang="es-MX" dirty="0">
                <a:sym typeface="Wingdings" panose="05000000000000000000" pitchFamily="2" charset="2"/>
              </a:rPr>
              <a:t>¿Cuántos Bits dispongo para hosts? ¿Con cuantos puedo “jugar”?</a:t>
            </a:r>
          </a:p>
          <a:p>
            <a:r>
              <a:rPr lang="es-MX" dirty="0">
                <a:sym typeface="Wingdings" panose="05000000000000000000" pitchFamily="2" charset="2"/>
              </a:rPr>
              <a:t>24 Bits para crear su propio plan de </a:t>
            </a:r>
            <a:r>
              <a:rPr lang="es-MX" dirty="0" err="1">
                <a:sym typeface="Wingdings" panose="05000000000000000000" pitchFamily="2" charset="2"/>
              </a:rPr>
              <a:t>subrdes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>
            <a:cxnSpLocks/>
          </p:cNvCxnSpPr>
          <p:nvPr/>
        </p:nvCxnSpPr>
        <p:spPr>
          <a:xfrm>
            <a:off x="3405802" y="2529884"/>
            <a:ext cx="0" cy="181422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B573AF2F-A5AA-4BF3-B812-E0C648128E20}"/>
              </a:ext>
            </a:extLst>
          </p:cNvPr>
          <p:cNvSpPr/>
          <p:nvPr/>
        </p:nvSpPr>
        <p:spPr>
          <a:xfrm rot="5400000">
            <a:off x="6869758" y="-1297757"/>
            <a:ext cx="451316" cy="7193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3B462-7B54-4E68-8A04-FA5B7ECF03D9}"/>
              </a:ext>
            </a:extLst>
          </p:cNvPr>
          <p:cNvCxnSpPr>
            <a:endCxn id="8" idx="1"/>
          </p:cNvCxnSpPr>
          <p:nvPr/>
        </p:nvCxnSpPr>
        <p:spPr>
          <a:xfrm>
            <a:off x="5115339" y="1741027"/>
            <a:ext cx="1980077" cy="332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AAAAD1-973A-4D06-AD77-D46617F3DE52}"/>
              </a:ext>
            </a:extLst>
          </p:cNvPr>
          <p:cNvCxnSpPr>
            <a:cxnSpLocks/>
          </p:cNvCxnSpPr>
          <p:nvPr/>
        </p:nvCxnSpPr>
        <p:spPr>
          <a:xfrm>
            <a:off x="7426720" y="2500067"/>
            <a:ext cx="0" cy="20288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0134C16E-36E8-4B8B-B5AC-2E383A0FC43B}"/>
              </a:ext>
            </a:extLst>
          </p:cNvPr>
          <p:cNvSpPr/>
          <p:nvPr/>
        </p:nvSpPr>
        <p:spPr>
          <a:xfrm rot="16200000">
            <a:off x="5251729" y="2779082"/>
            <a:ext cx="429578" cy="3935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29015C37-0208-4880-8377-61367B60F269}"/>
              </a:ext>
            </a:extLst>
          </p:cNvPr>
          <p:cNvSpPr/>
          <p:nvPr/>
        </p:nvSpPr>
        <p:spPr>
          <a:xfrm rot="16200000">
            <a:off x="8848581" y="3136897"/>
            <a:ext cx="429578" cy="32577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816A576E-FDCE-4497-915B-C6EBB30EE1C0}"/>
              </a:ext>
            </a:extLst>
          </p:cNvPr>
          <p:cNvSpPr/>
          <p:nvPr/>
        </p:nvSpPr>
        <p:spPr>
          <a:xfrm>
            <a:off x="3193777" y="5353878"/>
            <a:ext cx="3020738" cy="1060174"/>
          </a:xfrm>
          <a:prstGeom prst="wedgeRoundRectCallout">
            <a:avLst>
              <a:gd name="adj1" fmla="val 24380"/>
              <a:gd name="adj2" fmla="val -83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14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14</a:t>
            </a:r>
            <a:r>
              <a:rPr lang="es-MX" dirty="0"/>
              <a:t> Subredes = 16384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id="{6DE34B8B-49BD-4288-B574-9FF034C3C49A}"/>
              </a:ext>
            </a:extLst>
          </p:cNvPr>
          <p:cNvSpPr/>
          <p:nvPr/>
        </p:nvSpPr>
        <p:spPr>
          <a:xfrm>
            <a:off x="7871790" y="5227244"/>
            <a:ext cx="3257797" cy="1186808"/>
          </a:xfrm>
          <a:prstGeom prst="wedgeRoundRectCallout">
            <a:avLst>
              <a:gd name="adj1" fmla="val -13457"/>
              <a:gd name="adj2" fmla="val -65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10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10</a:t>
            </a:r>
            <a:r>
              <a:rPr lang="es-MX" dirty="0"/>
              <a:t> Host por Subred = 1024</a:t>
            </a:r>
          </a:p>
        </p:txBody>
      </p:sp>
      <p:sp>
        <p:nvSpPr>
          <p:cNvPr id="47" name="Flecha: pentágono 46">
            <a:extLst>
              <a:ext uri="{FF2B5EF4-FFF2-40B4-BE49-F238E27FC236}">
                <a16:creationId xmlns:a16="http://schemas.microsoft.com/office/drawing/2014/main" id="{1E4D847B-EFDB-4CFF-9DE4-C7AE98FB55F1}"/>
              </a:ext>
            </a:extLst>
          </p:cNvPr>
          <p:cNvSpPr/>
          <p:nvPr/>
        </p:nvSpPr>
        <p:spPr>
          <a:xfrm>
            <a:off x="7434470" y="3372924"/>
            <a:ext cx="3257795" cy="2272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Mismo % de host</a:t>
            </a:r>
          </a:p>
        </p:txBody>
      </p:sp>
      <p:sp>
        <p:nvSpPr>
          <p:cNvPr id="48" name="Flecha: pentágono 47">
            <a:extLst>
              <a:ext uri="{FF2B5EF4-FFF2-40B4-BE49-F238E27FC236}">
                <a16:creationId xmlns:a16="http://schemas.microsoft.com/office/drawing/2014/main" id="{252CC792-F68D-49DE-AC15-E685C7A7A8E2}"/>
              </a:ext>
            </a:extLst>
          </p:cNvPr>
          <p:cNvSpPr/>
          <p:nvPr/>
        </p:nvSpPr>
        <p:spPr>
          <a:xfrm flipH="1">
            <a:off x="3498566" y="3372923"/>
            <a:ext cx="3902864" cy="2272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Mimos % Subredes</a:t>
            </a:r>
          </a:p>
        </p:txBody>
      </p:sp>
      <p:sp>
        <p:nvSpPr>
          <p:cNvPr id="49" name="Nube 48">
            <a:extLst>
              <a:ext uri="{FF2B5EF4-FFF2-40B4-BE49-F238E27FC236}">
                <a16:creationId xmlns:a16="http://schemas.microsoft.com/office/drawing/2014/main" id="{A2011D9D-7AB2-4205-8508-95BC729DC5D5}"/>
              </a:ext>
            </a:extLst>
          </p:cNvPr>
          <p:cNvSpPr/>
          <p:nvPr/>
        </p:nvSpPr>
        <p:spPr>
          <a:xfrm>
            <a:off x="266125" y="4528930"/>
            <a:ext cx="2680689" cy="15486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 + Host Bits = 24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19B109D-85B3-4BF6-8248-12C47B068A8E}"/>
              </a:ext>
            </a:extLst>
          </p:cNvPr>
          <p:cNvCxnSpPr>
            <a:endCxn id="49" idx="3"/>
          </p:cNvCxnSpPr>
          <p:nvPr/>
        </p:nvCxnSpPr>
        <p:spPr>
          <a:xfrm>
            <a:off x="1100667" y="1380074"/>
            <a:ext cx="505803" cy="323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B425C261-C182-4257-8671-5F8BC16CE9A2}"/>
              </a:ext>
            </a:extLst>
          </p:cNvPr>
          <p:cNvCxnSpPr>
            <a:stCxn id="8" idx="1"/>
            <a:endCxn id="49" idx="3"/>
          </p:cNvCxnSpPr>
          <p:nvPr/>
        </p:nvCxnSpPr>
        <p:spPr>
          <a:xfrm flipH="1">
            <a:off x="1606470" y="2073435"/>
            <a:ext cx="5488946" cy="25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ble onda 53">
            <a:extLst>
              <a:ext uri="{FF2B5EF4-FFF2-40B4-BE49-F238E27FC236}">
                <a16:creationId xmlns:a16="http://schemas.microsoft.com/office/drawing/2014/main" id="{FB0F47FE-CC93-4DBB-A3E1-0F0005F88A66}"/>
              </a:ext>
            </a:extLst>
          </p:cNvPr>
          <p:cNvSpPr/>
          <p:nvPr/>
        </p:nvSpPr>
        <p:spPr>
          <a:xfrm>
            <a:off x="8294367" y="108284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255.255.252.0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2FFA5E9-070D-4C74-8DB3-E91CF8BA428D}"/>
              </a:ext>
            </a:extLst>
          </p:cNvPr>
          <p:cNvCxnSpPr>
            <a:stCxn id="54" idx="2"/>
            <a:endCxn id="48" idx="1"/>
          </p:cNvCxnSpPr>
          <p:nvPr/>
        </p:nvCxnSpPr>
        <p:spPr>
          <a:xfrm flipH="1">
            <a:off x="7401430" y="1845083"/>
            <a:ext cx="2424659" cy="164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AF6579-ADBC-4C97-9D21-A2349B2BCF58}"/>
              </a:ext>
            </a:extLst>
          </p:cNvPr>
          <p:cNvSpPr txBox="1"/>
          <p:nvPr/>
        </p:nvSpPr>
        <p:spPr>
          <a:xfrm>
            <a:off x="2694980" y="3820847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5F312B-1334-4B38-A893-9F791938F30D}"/>
              </a:ext>
            </a:extLst>
          </p:cNvPr>
          <p:cNvSpPr txBox="1"/>
          <p:nvPr/>
        </p:nvSpPr>
        <p:spPr>
          <a:xfrm>
            <a:off x="5089643" y="382878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7FB4B3A-7E4F-4B29-9311-04D53557ED9F}"/>
              </a:ext>
            </a:extLst>
          </p:cNvPr>
          <p:cNvSpPr txBox="1"/>
          <p:nvPr/>
        </p:nvSpPr>
        <p:spPr>
          <a:xfrm>
            <a:off x="7688575" y="3861046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BDAED47-1A97-4AC3-BBF5-713D5207D4B6}"/>
              </a:ext>
            </a:extLst>
          </p:cNvPr>
          <p:cNvSpPr txBox="1"/>
          <p:nvPr/>
        </p:nvSpPr>
        <p:spPr>
          <a:xfrm>
            <a:off x="10102578" y="3856700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181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E7335C53-E0EF-4E82-91ED-1882E6D8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42360"/>
              </p:ext>
            </p:extLst>
          </p:nvPr>
        </p:nvGraphicFramePr>
        <p:xfrm>
          <a:off x="1576551" y="3836673"/>
          <a:ext cx="903889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Numero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7.0.0.1 – 7.0.3.254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7.0.3.255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7.0.4.1 – 7.0.7.254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7.0.7.255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7.8.4.0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7.8.4.1 – 7.8.7.254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7.8.7.255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7.10.104.0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7.10.104.1 – 7.10.107.254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7.10.107.255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7.248.28.0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7.248.28.1 – 7.248.31.254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7.248.31.255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5084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7518691" y="1148879"/>
            <a:ext cx="3257795" cy="2272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7" y="1148878"/>
            <a:ext cx="3902864" cy="2272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Mimos % Subredes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7518691" y="387480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6CA2DFD-264C-4887-8E73-C929989506E5}"/>
              </a:ext>
            </a:extLst>
          </p:cNvPr>
          <p:cNvSpPr/>
          <p:nvPr/>
        </p:nvSpPr>
        <p:spPr>
          <a:xfrm rot="16200000">
            <a:off x="8932798" y="-38009"/>
            <a:ext cx="429578" cy="32577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A15A5-38DF-4382-AA36-ADE3495CA41A}"/>
              </a:ext>
            </a:extLst>
          </p:cNvPr>
          <p:cNvSpPr txBox="1"/>
          <p:nvPr/>
        </p:nvSpPr>
        <p:spPr>
          <a:xfrm>
            <a:off x="6821903" y="2069432"/>
            <a:ext cx="397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00 00000000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00 00000001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11111111  Broadcast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EA5B8F-025D-401D-9634-966D2A608D2C}"/>
              </a:ext>
            </a:extLst>
          </p:cNvPr>
          <p:cNvSpPr/>
          <p:nvPr/>
        </p:nvSpPr>
        <p:spPr>
          <a:xfrm>
            <a:off x="4598218" y="2147968"/>
            <a:ext cx="2223686" cy="103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Por cada </a:t>
            </a:r>
            <a:r>
              <a:rPr lang="es-MX" sz="1100" dirty="0" err="1"/>
              <a:t>SubRed</a:t>
            </a:r>
            <a:r>
              <a:rPr lang="es-MX" sz="1100" dirty="0"/>
              <a:t> pasa lo mismo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81EB-ABD7-4337-9F94-1518D9157B09}"/>
              </a:ext>
            </a:extLst>
          </p:cNvPr>
          <p:cNvSpPr txBox="1"/>
          <p:nvPr/>
        </p:nvSpPr>
        <p:spPr>
          <a:xfrm>
            <a:off x="1576551" y="1870367"/>
            <a:ext cx="2643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#0: 00000000 000000</a:t>
            </a:r>
          </a:p>
          <a:p>
            <a:pPr algn="r"/>
            <a:r>
              <a:rPr lang="es-MX" dirty="0"/>
              <a:t>#1: 00000000 000001</a:t>
            </a:r>
          </a:p>
          <a:p>
            <a:pPr algn="r"/>
            <a:r>
              <a:rPr lang="es-MX" dirty="0"/>
              <a:t>#2: 00000000 000010</a:t>
            </a:r>
          </a:p>
          <a:p>
            <a:pPr algn="r"/>
            <a:r>
              <a:rPr lang="es-MX" dirty="0"/>
              <a:t>#3: 00000000 000011</a:t>
            </a:r>
          </a:p>
          <a:p>
            <a:pPr algn="r"/>
            <a:r>
              <a:rPr lang="es-MX" dirty="0"/>
              <a:t>#513:</a:t>
            </a:r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00001000 </a:t>
            </a:r>
            <a:r>
              <a:rPr lang="es-MX" dirty="0"/>
              <a:t>000001</a:t>
            </a:r>
          </a:p>
          <a:p>
            <a:pPr algn="r"/>
            <a:r>
              <a:rPr lang="es-MX" dirty="0"/>
              <a:t>#666: 00001010 011010</a:t>
            </a:r>
          </a:p>
          <a:p>
            <a:pPr algn="r"/>
            <a:r>
              <a:rPr lang="es-MX" dirty="0"/>
              <a:t>#15879:11111000 000111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646264C-EF4B-49A3-B53A-EF03A824F50E}"/>
              </a:ext>
            </a:extLst>
          </p:cNvPr>
          <p:cNvSpPr/>
          <p:nvPr/>
        </p:nvSpPr>
        <p:spPr>
          <a:xfrm rot="16200000">
            <a:off x="5319428" y="-390488"/>
            <a:ext cx="429578" cy="3935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1E00E7-3420-43BE-B26D-ED3377337689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2898108" y="1792253"/>
            <a:ext cx="2636110" cy="7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14194A0-06E6-474B-B38C-24E44463F057}"/>
              </a:ext>
            </a:extLst>
          </p:cNvPr>
          <p:cNvGrpSpPr/>
          <p:nvPr/>
        </p:nvGrpSpPr>
        <p:grpSpPr>
          <a:xfrm rot="5400000">
            <a:off x="10323779" y="2162036"/>
            <a:ext cx="1617842" cy="1034504"/>
            <a:chOff x="541421" y="2147967"/>
            <a:chExt cx="1617842" cy="1034504"/>
          </a:xfrm>
        </p:grpSpPr>
        <p:sp>
          <p:nvSpPr>
            <p:cNvPr id="23" name="Flecha: curvada hacia la derecha 22">
              <a:extLst>
                <a:ext uri="{FF2B5EF4-FFF2-40B4-BE49-F238E27FC236}">
                  <a16:creationId xmlns:a16="http://schemas.microsoft.com/office/drawing/2014/main" id="{D32C6556-22D7-4AC8-9DC4-E7AF1B2EED56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Flecha: curvada hacia la derecha 23">
              <a:extLst>
                <a:ext uri="{FF2B5EF4-FFF2-40B4-BE49-F238E27FC236}">
                  <a16:creationId xmlns:a16="http://schemas.microsoft.com/office/drawing/2014/main" id="{A75DF6FB-36C9-49DD-8690-749FA78086B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89C086-C6A3-4055-812B-163D4220549A}"/>
              </a:ext>
            </a:extLst>
          </p:cNvPr>
          <p:cNvSpPr txBox="1"/>
          <p:nvPr/>
        </p:nvSpPr>
        <p:spPr>
          <a:xfrm>
            <a:off x="4379442" y="3306198"/>
            <a:ext cx="52978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Por cada Sub Red un giro completo del rango de HOST 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489872-F584-457E-B292-C97C27541C9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4219665" y="2886030"/>
            <a:ext cx="159777" cy="604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01599F-6D5A-42DD-8948-E1672F138CF3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V="1">
            <a:off x="9677303" y="3488209"/>
            <a:ext cx="1506336" cy="2655"/>
          </a:xfrm>
          <a:prstGeom prst="bentConnector4">
            <a:avLst>
              <a:gd name="adj1" fmla="val 34783"/>
              <a:gd name="adj2" fmla="val -6697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83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7.0.0.0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1B4858-4AF9-4AE0-AE35-8AA3766CF374}"/>
              </a:ext>
            </a:extLst>
          </p:cNvPr>
          <p:cNvSpPr txBox="1"/>
          <p:nvPr/>
        </p:nvSpPr>
        <p:spPr>
          <a:xfrm>
            <a:off x="5017163" y="6317628"/>
            <a:ext cx="152798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255.255.252.0</a:t>
            </a:r>
          </a:p>
        </p:txBody>
      </p:sp>
    </p:spTree>
    <p:extLst>
      <p:ext uri="{BB962C8B-B14F-4D97-AF65-F5344CB8AC3E}">
        <p14:creationId xmlns:p14="http://schemas.microsoft.com/office/powerpoint/2010/main" val="14149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62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7.0.0.0  Generar un plan de subredes.</a:t>
            </a:r>
          </a:p>
          <a:p>
            <a:r>
              <a:rPr lang="es-MX" dirty="0">
                <a:sym typeface="Wingdings" panose="05000000000000000000" pitchFamily="2" charset="2"/>
              </a:rPr>
              <a:t>¿Cuántos Bits dispongo para hosts? ¿Con cuantos puedo “jugar”?</a:t>
            </a:r>
          </a:p>
          <a:p>
            <a:r>
              <a:rPr lang="es-MX" dirty="0">
                <a:sym typeface="Wingdings" panose="05000000000000000000" pitchFamily="2" charset="2"/>
              </a:rPr>
              <a:t>24 Bits para crear su propio plan de </a:t>
            </a:r>
            <a:r>
              <a:rPr lang="es-MX" dirty="0" err="1">
                <a:sym typeface="Wingdings" panose="05000000000000000000" pitchFamily="2" charset="2"/>
              </a:rPr>
              <a:t>subrdes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11100000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>
            <a:cxnSpLocks/>
          </p:cNvCxnSpPr>
          <p:nvPr/>
        </p:nvCxnSpPr>
        <p:spPr>
          <a:xfrm>
            <a:off x="3405802" y="2529884"/>
            <a:ext cx="0" cy="181422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B573AF2F-A5AA-4BF3-B812-E0C648128E20}"/>
              </a:ext>
            </a:extLst>
          </p:cNvPr>
          <p:cNvSpPr/>
          <p:nvPr/>
        </p:nvSpPr>
        <p:spPr>
          <a:xfrm rot="5400000">
            <a:off x="6869758" y="-1297757"/>
            <a:ext cx="451316" cy="7193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3B462-7B54-4E68-8A04-FA5B7ECF03D9}"/>
              </a:ext>
            </a:extLst>
          </p:cNvPr>
          <p:cNvCxnSpPr>
            <a:endCxn id="8" idx="1"/>
          </p:cNvCxnSpPr>
          <p:nvPr/>
        </p:nvCxnSpPr>
        <p:spPr>
          <a:xfrm>
            <a:off x="5115339" y="1741027"/>
            <a:ext cx="1980077" cy="332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AAAAD1-973A-4D06-AD77-D46617F3DE52}"/>
              </a:ext>
            </a:extLst>
          </p:cNvPr>
          <p:cNvCxnSpPr>
            <a:cxnSpLocks/>
          </p:cNvCxnSpPr>
          <p:nvPr/>
        </p:nvCxnSpPr>
        <p:spPr>
          <a:xfrm>
            <a:off x="9467552" y="2500067"/>
            <a:ext cx="0" cy="20288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0134C16E-36E8-4B8B-B5AC-2E383A0FC43B}"/>
              </a:ext>
            </a:extLst>
          </p:cNvPr>
          <p:cNvSpPr/>
          <p:nvPr/>
        </p:nvSpPr>
        <p:spPr>
          <a:xfrm rot="16200000">
            <a:off x="6268272" y="1762540"/>
            <a:ext cx="429578" cy="5968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29015C37-0208-4880-8377-61367B60F269}"/>
              </a:ext>
            </a:extLst>
          </p:cNvPr>
          <p:cNvSpPr/>
          <p:nvPr/>
        </p:nvSpPr>
        <p:spPr>
          <a:xfrm rot="16200000">
            <a:off x="9865122" y="4153438"/>
            <a:ext cx="429579" cy="12247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816A576E-FDCE-4497-915B-C6EBB30EE1C0}"/>
              </a:ext>
            </a:extLst>
          </p:cNvPr>
          <p:cNvSpPr/>
          <p:nvPr/>
        </p:nvSpPr>
        <p:spPr>
          <a:xfrm>
            <a:off x="3193777" y="5353878"/>
            <a:ext cx="3020738" cy="1060174"/>
          </a:xfrm>
          <a:prstGeom prst="wedgeRoundRectCallout">
            <a:avLst>
              <a:gd name="adj1" fmla="val 57283"/>
              <a:gd name="adj2" fmla="val -78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19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19</a:t>
            </a:r>
            <a:r>
              <a:rPr lang="es-MX" dirty="0"/>
              <a:t> Subredes = 524288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id="{6DE34B8B-49BD-4288-B574-9FF034C3C49A}"/>
              </a:ext>
            </a:extLst>
          </p:cNvPr>
          <p:cNvSpPr/>
          <p:nvPr/>
        </p:nvSpPr>
        <p:spPr>
          <a:xfrm>
            <a:off x="7871790" y="5227244"/>
            <a:ext cx="3257797" cy="1186808"/>
          </a:xfrm>
          <a:prstGeom prst="wedgeRoundRectCallout">
            <a:avLst>
              <a:gd name="adj1" fmla="val 17459"/>
              <a:gd name="adj2" fmla="val -63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5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5</a:t>
            </a:r>
            <a:r>
              <a:rPr lang="es-MX" dirty="0"/>
              <a:t> Host por Subred = 32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EF78A406-8F2D-42EB-8B78-4B43752C3484}"/>
              </a:ext>
            </a:extLst>
          </p:cNvPr>
          <p:cNvSpPr/>
          <p:nvPr/>
        </p:nvSpPr>
        <p:spPr>
          <a:xfrm>
            <a:off x="9467550" y="3372925"/>
            <a:ext cx="1224715" cy="226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Poco % de host</a:t>
            </a:r>
          </a:p>
        </p:txBody>
      </p:sp>
      <p:sp>
        <p:nvSpPr>
          <p:cNvPr id="25" name="Flecha: pentágono 24">
            <a:extLst>
              <a:ext uri="{FF2B5EF4-FFF2-40B4-BE49-F238E27FC236}">
                <a16:creationId xmlns:a16="http://schemas.microsoft.com/office/drawing/2014/main" id="{555EA622-E340-4CF2-931F-151B91432C58}"/>
              </a:ext>
            </a:extLst>
          </p:cNvPr>
          <p:cNvSpPr/>
          <p:nvPr/>
        </p:nvSpPr>
        <p:spPr>
          <a:xfrm flipH="1">
            <a:off x="3498564" y="3372923"/>
            <a:ext cx="5968981" cy="2227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Mucho % Subredes</a:t>
            </a:r>
          </a:p>
        </p:txBody>
      </p:sp>
      <p:sp>
        <p:nvSpPr>
          <p:cNvPr id="26" name="Doble onda 25">
            <a:extLst>
              <a:ext uri="{FF2B5EF4-FFF2-40B4-BE49-F238E27FC236}">
                <a16:creationId xmlns:a16="http://schemas.microsoft.com/office/drawing/2014/main" id="{9C2F7125-D710-4E1B-8351-8AB7E30FDD1A}"/>
              </a:ext>
            </a:extLst>
          </p:cNvPr>
          <p:cNvSpPr/>
          <p:nvPr/>
        </p:nvSpPr>
        <p:spPr>
          <a:xfrm>
            <a:off x="8294367" y="108284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255.255.255.224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A376DBD-A0FD-4532-B5C2-A84F30BF4C55}"/>
              </a:ext>
            </a:extLst>
          </p:cNvPr>
          <p:cNvCxnSpPr>
            <a:stCxn id="26" idx="2"/>
            <a:endCxn id="24" idx="1"/>
          </p:cNvCxnSpPr>
          <p:nvPr/>
        </p:nvCxnSpPr>
        <p:spPr>
          <a:xfrm flipH="1">
            <a:off x="9467550" y="1845083"/>
            <a:ext cx="358539" cy="16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46FDF28-3C63-4EE6-AE13-BEE57E629736}"/>
              </a:ext>
            </a:extLst>
          </p:cNvPr>
          <p:cNvSpPr txBox="1"/>
          <p:nvPr/>
        </p:nvSpPr>
        <p:spPr>
          <a:xfrm>
            <a:off x="2694980" y="3820847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778F55-EC14-4623-A7E7-811D5B51F0A2}"/>
              </a:ext>
            </a:extLst>
          </p:cNvPr>
          <p:cNvSpPr txBox="1"/>
          <p:nvPr/>
        </p:nvSpPr>
        <p:spPr>
          <a:xfrm>
            <a:off x="5089643" y="382878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6C263B7-A18E-4C7D-A732-57FA5946EDC4}"/>
              </a:ext>
            </a:extLst>
          </p:cNvPr>
          <p:cNvSpPr txBox="1"/>
          <p:nvPr/>
        </p:nvSpPr>
        <p:spPr>
          <a:xfrm>
            <a:off x="7688575" y="3861046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E9544E2-CD66-47D9-A345-B2D4A06DFCFA}"/>
              </a:ext>
            </a:extLst>
          </p:cNvPr>
          <p:cNvSpPr txBox="1"/>
          <p:nvPr/>
        </p:nvSpPr>
        <p:spPr>
          <a:xfrm>
            <a:off x="10102578" y="385670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418028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E7335C53-E0EF-4E82-91ED-1882E6D8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95"/>
              </p:ext>
            </p:extLst>
          </p:nvPr>
        </p:nvGraphicFramePr>
        <p:xfrm>
          <a:off x="1576551" y="3836673"/>
          <a:ext cx="9038897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Numero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7.0.0.1 – 7.0.0.30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7.0.0.33 – 7.0.0.62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7.4.226.96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7.4.226.97 – 7.4.226.126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7.4.226.127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12520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7.6.29.0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7.6.29.1 – 7.6.29.30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7.6.29.31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7.7.123.96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7.7.123.97 – 7.7.123.126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7.7.123.127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2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524287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97744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9547541" y="1148879"/>
            <a:ext cx="1228945" cy="239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6" y="1148878"/>
            <a:ext cx="5948235" cy="23541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Mimos % Subredes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9564060" y="482828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6CA2DFD-264C-4887-8E73-C929989506E5}"/>
              </a:ext>
            </a:extLst>
          </p:cNvPr>
          <p:cNvSpPr/>
          <p:nvPr/>
        </p:nvSpPr>
        <p:spPr>
          <a:xfrm rot="16200000">
            <a:off x="9955485" y="984678"/>
            <a:ext cx="429578" cy="1212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A15A5-38DF-4382-AA36-ADE3495CA41A}"/>
              </a:ext>
            </a:extLst>
          </p:cNvPr>
          <p:cNvSpPr txBox="1"/>
          <p:nvPr/>
        </p:nvSpPr>
        <p:spPr>
          <a:xfrm>
            <a:off x="6821903" y="2069432"/>
            <a:ext cx="33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00000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00001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11111  Broadcast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EA5B8F-025D-401D-9634-966D2A608D2C}"/>
              </a:ext>
            </a:extLst>
          </p:cNvPr>
          <p:cNvSpPr/>
          <p:nvPr/>
        </p:nvSpPr>
        <p:spPr>
          <a:xfrm>
            <a:off x="4598218" y="2147968"/>
            <a:ext cx="2223686" cy="103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Por cada </a:t>
            </a:r>
            <a:r>
              <a:rPr lang="es-MX" sz="1100" dirty="0" err="1"/>
              <a:t>SubRed</a:t>
            </a:r>
            <a:r>
              <a:rPr lang="es-MX" sz="1100" dirty="0"/>
              <a:t> pasa lo mismo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81EB-ABD7-4337-9F94-1518D9157B09}"/>
              </a:ext>
            </a:extLst>
          </p:cNvPr>
          <p:cNvSpPr txBox="1"/>
          <p:nvPr/>
        </p:nvSpPr>
        <p:spPr>
          <a:xfrm>
            <a:off x="542048" y="1693236"/>
            <a:ext cx="367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#0: 00000000 00000000 000</a:t>
            </a:r>
          </a:p>
          <a:p>
            <a:pPr algn="r"/>
            <a:r>
              <a:rPr lang="es-MX" dirty="0"/>
              <a:t>#1: 00000000 00000000 001</a:t>
            </a:r>
          </a:p>
          <a:p>
            <a:pPr algn="r"/>
            <a:r>
              <a:rPr lang="es-MX" dirty="0"/>
              <a:t>#2: 00000000 00000000 010</a:t>
            </a:r>
          </a:p>
          <a:p>
            <a:pPr algn="r"/>
            <a:r>
              <a:rPr lang="es-MX" dirty="0"/>
              <a:t>#10003: 00000100 11100010 011</a:t>
            </a:r>
          </a:p>
          <a:p>
            <a:pPr algn="r"/>
            <a:r>
              <a:rPr lang="es-MX" dirty="0"/>
              <a:t>#12520: </a:t>
            </a:r>
            <a:r>
              <a:rPr lang="es-MX" dirty="0">
                <a:highlight>
                  <a:srgbClr val="FF00FF"/>
                </a:highlight>
              </a:rPr>
              <a:t>00000110 00011101 000</a:t>
            </a:r>
          </a:p>
          <a:p>
            <a:pPr algn="r"/>
            <a:r>
              <a:rPr lang="es-MX" dirty="0"/>
              <a:t>#</a:t>
            </a:r>
            <a:r>
              <a:rPr lang="es-MX" dirty="0">
                <a:highlight>
                  <a:srgbClr val="FFFF00"/>
                </a:highlight>
              </a:rPr>
              <a:t>15323: 00000111 01111011 011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646264C-EF4B-49A3-B53A-EF03A824F50E}"/>
              </a:ext>
            </a:extLst>
          </p:cNvPr>
          <p:cNvSpPr/>
          <p:nvPr/>
        </p:nvSpPr>
        <p:spPr>
          <a:xfrm rot="16200000">
            <a:off x="6325596" y="-1396655"/>
            <a:ext cx="429578" cy="5948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1E00E7-3420-43BE-B26D-ED3377337689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 flipV="1">
            <a:off x="2380857" y="1693236"/>
            <a:ext cx="4159529" cy="9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14194A0-06E6-474B-B38C-24E44463F057}"/>
              </a:ext>
            </a:extLst>
          </p:cNvPr>
          <p:cNvGrpSpPr/>
          <p:nvPr/>
        </p:nvGrpSpPr>
        <p:grpSpPr>
          <a:xfrm rot="5400000">
            <a:off x="10323779" y="2162036"/>
            <a:ext cx="1617842" cy="1034504"/>
            <a:chOff x="541421" y="2147967"/>
            <a:chExt cx="1617842" cy="1034504"/>
          </a:xfrm>
        </p:grpSpPr>
        <p:sp>
          <p:nvSpPr>
            <p:cNvPr id="23" name="Flecha: curvada hacia la derecha 22">
              <a:extLst>
                <a:ext uri="{FF2B5EF4-FFF2-40B4-BE49-F238E27FC236}">
                  <a16:creationId xmlns:a16="http://schemas.microsoft.com/office/drawing/2014/main" id="{D32C6556-22D7-4AC8-9DC4-E7AF1B2EED56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Flecha: curvada hacia la derecha 23">
              <a:extLst>
                <a:ext uri="{FF2B5EF4-FFF2-40B4-BE49-F238E27FC236}">
                  <a16:creationId xmlns:a16="http://schemas.microsoft.com/office/drawing/2014/main" id="{A75DF6FB-36C9-49DD-8690-749FA78086B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89C086-C6A3-4055-812B-163D4220549A}"/>
              </a:ext>
            </a:extLst>
          </p:cNvPr>
          <p:cNvSpPr txBox="1"/>
          <p:nvPr/>
        </p:nvSpPr>
        <p:spPr>
          <a:xfrm>
            <a:off x="4379442" y="3306198"/>
            <a:ext cx="52978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Por cada Sub Red un giro completo del rango de HOST 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489872-F584-457E-B292-C97C27541C9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3358498" y="2469920"/>
            <a:ext cx="43302" cy="1998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01599F-6D5A-42DD-8948-E1672F138CF3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V="1">
            <a:off x="9677303" y="3488209"/>
            <a:ext cx="1506336" cy="2655"/>
          </a:xfrm>
          <a:prstGeom prst="bentConnector4">
            <a:avLst>
              <a:gd name="adj1" fmla="val 34783"/>
              <a:gd name="adj2" fmla="val -6697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83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7.0.0.0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8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4A5977-D5FA-4B9C-AE63-E9A3A545DF9E}"/>
              </a:ext>
            </a:extLst>
          </p:cNvPr>
          <p:cNvSpPr txBox="1"/>
          <p:nvPr/>
        </p:nvSpPr>
        <p:spPr>
          <a:xfrm>
            <a:off x="913171" y="0"/>
            <a:ext cx="95678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600" dirty="0"/>
              <a:t>Layer 3: Capa de RED Protocolo IPv4 – IP ADDRESS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8F04FF-EA9D-4DFF-9F52-4EB6E2BD130E}"/>
              </a:ext>
            </a:extLst>
          </p:cNvPr>
          <p:cNvSpPr/>
          <p:nvPr/>
        </p:nvSpPr>
        <p:spPr>
          <a:xfrm>
            <a:off x="1378227" y="92765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081B16-6ED2-4E9F-B0EF-29E2A1034F5E}"/>
              </a:ext>
            </a:extLst>
          </p:cNvPr>
          <p:cNvSpPr txBox="1"/>
          <p:nvPr/>
        </p:nvSpPr>
        <p:spPr>
          <a:xfrm>
            <a:off x="431999" y="106614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ADD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BCD97F-1D12-43DA-A688-4432BF7FE596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334540" y="927650"/>
            <a:ext cx="0" cy="115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5904952-3C4B-4794-B162-B1F8BB1B796C}"/>
              </a:ext>
            </a:extLst>
          </p:cNvPr>
          <p:cNvSpPr/>
          <p:nvPr/>
        </p:nvSpPr>
        <p:spPr>
          <a:xfrm>
            <a:off x="6771863" y="1591301"/>
            <a:ext cx="4518990" cy="546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HOST </a:t>
            </a:r>
            <a:r>
              <a:rPr lang="es-MX" dirty="0"/>
              <a:t>/ Estación / Usuario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AA621C8-A9BA-4A51-8083-11F1D1646CA8}"/>
              </a:ext>
            </a:extLst>
          </p:cNvPr>
          <p:cNvSpPr/>
          <p:nvPr/>
        </p:nvSpPr>
        <p:spPr>
          <a:xfrm>
            <a:off x="1538740" y="113068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2E96ABF-9B65-402F-B827-6EEE2252C3B9}"/>
              </a:ext>
            </a:extLst>
          </p:cNvPr>
          <p:cNvSpPr/>
          <p:nvPr/>
        </p:nvSpPr>
        <p:spPr>
          <a:xfrm>
            <a:off x="3936639" y="113067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B8D882B-5C1D-4D38-8F5D-5AFCDB4B36D3}"/>
              </a:ext>
            </a:extLst>
          </p:cNvPr>
          <p:cNvSpPr/>
          <p:nvPr/>
        </p:nvSpPr>
        <p:spPr>
          <a:xfrm>
            <a:off x="6534073" y="1134921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ABC2EDF-29BD-48A7-94E0-DBA2E83B2D23}"/>
              </a:ext>
            </a:extLst>
          </p:cNvPr>
          <p:cNvSpPr/>
          <p:nvPr/>
        </p:nvSpPr>
        <p:spPr>
          <a:xfrm>
            <a:off x="8931972" y="1134920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 Byte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13C10398-7918-4D47-B42D-2617CE06E7EB}"/>
              </a:ext>
            </a:extLst>
          </p:cNvPr>
          <p:cNvSpPr/>
          <p:nvPr/>
        </p:nvSpPr>
        <p:spPr>
          <a:xfrm flipH="1">
            <a:off x="1378227" y="1593637"/>
            <a:ext cx="4518990" cy="546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RED</a:t>
            </a:r>
            <a:r>
              <a:rPr lang="es-MX" dirty="0"/>
              <a:t> / Grupo de Direcciones / Subconjunto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6291893-B1D0-4764-A661-ED0045D38FE0}"/>
              </a:ext>
            </a:extLst>
          </p:cNvPr>
          <p:cNvSpPr/>
          <p:nvPr/>
        </p:nvSpPr>
        <p:spPr>
          <a:xfrm>
            <a:off x="1378227" y="290013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8CC3FB-13E4-4084-BEBD-E3858D4F7E99}"/>
              </a:ext>
            </a:extLst>
          </p:cNvPr>
          <p:cNvSpPr/>
          <p:nvPr/>
        </p:nvSpPr>
        <p:spPr>
          <a:xfrm>
            <a:off x="1538740" y="310316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0 - 126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002F523-73CC-44EE-B930-BC5AC0711277}"/>
              </a:ext>
            </a:extLst>
          </p:cNvPr>
          <p:cNvSpPr/>
          <p:nvPr/>
        </p:nvSpPr>
        <p:spPr>
          <a:xfrm>
            <a:off x="3936639" y="310315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3E05827-7C60-472A-AB4C-DA90AA11B458}"/>
              </a:ext>
            </a:extLst>
          </p:cNvPr>
          <p:cNvSpPr/>
          <p:nvPr/>
        </p:nvSpPr>
        <p:spPr>
          <a:xfrm>
            <a:off x="6534073" y="3107401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355A07C-91E9-4D17-9B58-068F7D42346D}"/>
              </a:ext>
            </a:extLst>
          </p:cNvPr>
          <p:cNvSpPr/>
          <p:nvPr/>
        </p:nvSpPr>
        <p:spPr>
          <a:xfrm>
            <a:off x="8931972" y="3107400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750F4-E89B-4C4C-AF9D-6487152C4835}"/>
              </a:ext>
            </a:extLst>
          </p:cNvPr>
          <p:cNvSpPr/>
          <p:nvPr/>
        </p:nvSpPr>
        <p:spPr>
          <a:xfrm>
            <a:off x="145774" y="2900130"/>
            <a:ext cx="1118504" cy="646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Class A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855CD6B-0269-411C-963F-613218FD1637}"/>
              </a:ext>
            </a:extLst>
          </p:cNvPr>
          <p:cNvSpPr/>
          <p:nvPr/>
        </p:nvSpPr>
        <p:spPr>
          <a:xfrm>
            <a:off x="1378227" y="2142659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C8B8C5F-B7DD-49EC-90CF-8BBF8DAEF848}"/>
              </a:ext>
            </a:extLst>
          </p:cNvPr>
          <p:cNvSpPr/>
          <p:nvPr/>
        </p:nvSpPr>
        <p:spPr>
          <a:xfrm>
            <a:off x="1538740" y="2345689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F0BF65D5-AB83-493F-AD58-5E29E2A61782}"/>
              </a:ext>
            </a:extLst>
          </p:cNvPr>
          <p:cNvSpPr/>
          <p:nvPr/>
        </p:nvSpPr>
        <p:spPr>
          <a:xfrm>
            <a:off x="3936639" y="23456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B3843B80-8E66-45BE-B14C-CDDD734E6ED7}"/>
              </a:ext>
            </a:extLst>
          </p:cNvPr>
          <p:cNvSpPr/>
          <p:nvPr/>
        </p:nvSpPr>
        <p:spPr>
          <a:xfrm>
            <a:off x="6534073" y="2349930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5E80217-F09A-421A-AAEA-A6118A5FDE91}"/>
              </a:ext>
            </a:extLst>
          </p:cNvPr>
          <p:cNvSpPr/>
          <p:nvPr/>
        </p:nvSpPr>
        <p:spPr>
          <a:xfrm>
            <a:off x="8931972" y="2349929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714C9CB3-7D55-4FBD-A358-EBCE71A043D5}"/>
              </a:ext>
            </a:extLst>
          </p:cNvPr>
          <p:cNvSpPr/>
          <p:nvPr/>
        </p:nvSpPr>
        <p:spPr>
          <a:xfrm>
            <a:off x="0" y="1573981"/>
            <a:ext cx="1232452" cy="991817"/>
          </a:xfrm>
          <a:prstGeom prst="wedgeEllipseCallout">
            <a:avLst>
              <a:gd name="adj1" fmla="val 69776"/>
              <a:gd name="adj2" fmla="val 1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Especial, no se puede usar, no es valida para host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BE307760-E466-4A6E-A01A-C7CEB372060E}"/>
              </a:ext>
            </a:extLst>
          </p:cNvPr>
          <p:cNvSpPr/>
          <p:nvPr/>
        </p:nvSpPr>
        <p:spPr>
          <a:xfrm>
            <a:off x="1378227" y="4492488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8A9D893-4D08-466E-9C00-E8BD50B942F5}"/>
              </a:ext>
            </a:extLst>
          </p:cNvPr>
          <p:cNvSpPr/>
          <p:nvPr/>
        </p:nvSpPr>
        <p:spPr>
          <a:xfrm>
            <a:off x="1538740" y="4695518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128 - 191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33AB14F-E385-4F14-813E-8FEA46892056}"/>
              </a:ext>
            </a:extLst>
          </p:cNvPr>
          <p:cNvSpPr/>
          <p:nvPr/>
        </p:nvSpPr>
        <p:spPr>
          <a:xfrm>
            <a:off x="3936639" y="469551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51BF8ED9-78E8-4BB5-8E9B-1CCE976A1FA2}"/>
              </a:ext>
            </a:extLst>
          </p:cNvPr>
          <p:cNvSpPr/>
          <p:nvPr/>
        </p:nvSpPr>
        <p:spPr>
          <a:xfrm>
            <a:off x="6534073" y="4699759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2D9B597E-A95B-48F3-B904-629A16010627}"/>
              </a:ext>
            </a:extLst>
          </p:cNvPr>
          <p:cNvSpPr/>
          <p:nvPr/>
        </p:nvSpPr>
        <p:spPr>
          <a:xfrm>
            <a:off x="8931972" y="4699758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1E30DBC-1318-4BCE-8B8B-C118033C3E87}"/>
              </a:ext>
            </a:extLst>
          </p:cNvPr>
          <p:cNvSpPr/>
          <p:nvPr/>
        </p:nvSpPr>
        <p:spPr>
          <a:xfrm>
            <a:off x="145774" y="4492488"/>
            <a:ext cx="1118504" cy="646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Class B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F9678651-C4EA-429D-8B68-D72FAE6ACFCD}"/>
              </a:ext>
            </a:extLst>
          </p:cNvPr>
          <p:cNvSpPr/>
          <p:nvPr/>
        </p:nvSpPr>
        <p:spPr>
          <a:xfrm>
            <a:off x="1378227" y="3717862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369FFB13-712F-46C1-BDF6-1B8FEF8EFDDF}"/>
              </a:ext>
            </a:extLst>
          </p:cNvPr>
          <p:cNvSpPr/>
          <p:nvPr/>
        </p:nvSpPr>
        <p:spPr>
          <a:xfrm>
            <a:off x="1538740" y="3920892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127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1E284379-A402-47DA-9083-92ED7EF4A6FB}"/>
              </a:ext>
            </a:extLst>
          </p:cNvPr>
          <p:cNvSpPr/>
          <p:nvPr/>
        </p:nvSpPr>
        <p:spPr>
          <a:xfrm>
            <a:off x="3936639" y="392089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43475511-D150-46D0-ACA9-C3F73F23F302}"/>
              </a:ext>
            </a:extLst>
          </p:cNvPr>
          <p:cNvSpPr/>
          <p:nvPr/>
        </p:nvSpPr>
        <p:spPr>
          <a:xfrm>
            <a:off x="6534073" y="3925133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396CF6E-AC0A-4CE7-996D-3FF97B7B07B5}"/>
              </a:ext>
            </a:extLst>
          </p:cNvPr>
          <p:cNvSpPr/>
          <p:nvPr/>
        </p:nvSpPr>
        <p:spPr>
          <a:xfrm>
            <a:off x="8931972" y="3925132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F62A516-A0B0-484A-89AD-A5D334F90AF6}"/>
              </a:ext>
            </a:extLst>
          </p:cNvPr>
          <p:cNvCxnSpPr>
            <a:cxnSpLocks/>
            <a:stCxn id="5" idx="4"/>
            <a:endCxn id="73" idx="1"/>
          </p:cNvCxnSpPr>
          <p:nvPr/>
        </p:nvCxnSpPr>
        <p:spPr>
          <a:xfrm>
            <a:off x="705026" y="3546461"/>
            <a:ext cx="673201" cy="49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cadillo: ovalado 77">
            <a:extLst>
              <a:ext uri="{FF2B5EF4-FFF2-40B4-BE49-F238E27FC236}">
                <a16:creationId xmlns:a16="http://schemas.microsoft.com/office/drawing/2014/main" id="{DF8D039F-4E4B-469A-A821-B5C2183A3DC5}"/>
              </a:ext>
            </a:extLst>
          </p:cNvPr>
          <p:cNvSpPr/>
          <p:nvPr/>
        </p:nvSpPr>
        <p:spPr>
          <a:xfrm>
            <a:off x="82174" y="3859273"/>
            <a:ext cx="1032918" cy="344143"/>
          </a:xfrm>
          <a:prstGeom prst="wedgeEllipseCallout">
            <a:avLst>
              <a:gd name="adj1" fmla="val 87738"/>
              <a:gd name="adj2" fmla="val 73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LOCALHOST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BA572C68-A1BB-4F3A-86DF-00C54FAC6013}"/>
              </a:ext>
            </a:extLst>
          </p:cNvPr>
          <p:cNvSpPr/>
          <p:nvPr/>
        </p:nvSpPr>
        <p:spPr>
          <a:xfrm>
            <a:off x="1378227" y="5227453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4FC3E1AD-AB10-46E1-A1CA-A737D95B6293}"/>
              </a:ext>
            </a:extLst>
          </p:cNvPr>
          <p:cNvSpPr/>
          <p:nvPr/>
        </p:nvSpPr>
        <p:spPr>
          <a:xfrm>
            <a:off x="1538740" y="5430483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192 - 223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D714C4B2-AEF1-4D7F-92A3-4567A19F9302}"/>
              </a:ext>
            </a:extLst>
          </p:cNvPr>
          <p:cNvSpPr/>
          <p:nvPr/>
        </p:nvSpPr>
        <p:spPr>
          <a:xfrm>
            <a:off x="3936639" y="5430482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3A1D5F59-2A24-4DB8-8D9A-278D523667A9}"/>
              </a:ext>
            </a:extLst>
          </p:cNvPr>
          <p:cNvSpPr/>
          <p:nvPr/>
        </p:nvSpPr>
        <p:spPr>
          <a:xfrm>
            <a:off x="6534073" y="5434724"/>
            <a:ext cx="2198367" cy="304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A96313FA-477C-459D-A1B1-5A9E9F351170}"/>
              </a:ext>
            </a:extLst>
          </p:cNvPr>
          <p:cNvSpPr/>
          <p:nvPr/>
        </p:nvSpPr>
        <p:spPr>
          <a:xfrm>
            <a:off x="8931972" y="5434723"/>
            <a:ext cx="2198367" cy="3048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any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A4CE9CA9-9A30-46B2-8AC6-E10892847329}"/>
              </a:ext>
            </a:extLst>
          </p:cNvPr>
          <p:cNvSpPr/>
          <p:nvPr/>
        </p:nvSpPr>
        <p:spPr>
          <a:xfrm>
            <a:off x="145774" y="5227453"/>
            <a:ext cx="1118504" cy="646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Class C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C600CA0-005E-48F4-BA7B-64BEFBC1F17E}"/>
              </a:ext>
            </a:extLst>
          </p:cNvPr>
          <p:cNvSpPr/>
          <p:nvPr/>
        </p:nvSpPr>
        <p:spPr>
          <a:xfrm>
            <a:off x="145774" y="5962419"/>
            <a:ext cx="1118504" cy="3058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Class D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176518D2-CBE5-477E-A15B-B933106EC71A}"/>
              </a:ext>
            </a:extLst>
          </p:cNvPr>
          <p:cNvSpPr/>
          <p:nvPr/>
        </p:nvSpPr>
        <p:spPr>
          <a:xfrm>
            <a:off x="168866" y="6356914"/>
            <a:ext cx="1118504" cy="3058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Class 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55F4DE-A3A6-451A-A45F-9F3A4CEC4BCE}"/>
              </a:ext>
            </a:extLst>
          </p:cNvPr>
          <p:cNvSpPr txBox="1"/>
          <p:nvPr/>
        </p:nvSpPr>
        <p:spPr>
          <a:xfrm>
            <a:off x="1378227" y="5976849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224.0.0.0 </a:t>
            </a:r>
            <a:r>
              <a:rPr lang="es-MX" sz="1400" dirty="0">
                <a:sym typeface="Wingdings" panose="05000000000000000000" pitchFamily="2" charset="2"/>
              </a:rPr>
              <a:t> 239.255.255.255</a:t>
            </a:r>
            <a:endParaRPr lang="es-MX" sz="14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3090EF1-4EC1-488C-9342-9704A9BB5AB2}"/>
              </a:ext>
            </a:extLst>
          </p:cNvPr>
          <p:cNvSpPr txBox="1"/>
          <p:nvPr/>
        </p:nvSpPr>
        <p:spPr>
          <a:xfrm>
            <a:off x="1378227" y="6354997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240.0.0.0 </a:t>
            </a:r>
            <a:r>
              <a:rPr lang="es-MX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255.255.255.255</a:t>
            </a:r>
            <a:endParaRPr lang="es-MX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BABF8B-AEE3-42C4-8DB6-ABD0A5F7789D}"/>
              </a:ext>
            </a:extLst>
          </p:cNvPr>
          <p:cNvSpPr txBox="1"/>
          <p:nvPr/>
        </p:nvSpPr>
        <p:spPr>
          <a:xfrm>
            <a:off x="3847308" y="5951233"/>
            <a:ext cx="10570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Multicast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64A9DE8-FC09-44E7-B4A9-FF33BC17364B}"/>
              </a:ext>
            </a:extLst>
          </p:cNvPr>
          <p:cNvSpPr txBox="1"/>
          <p:nvPr/>
        </p:nvSpPr>
        <p:spPr>
          <a:xfrm>
            <a:off x="3824216" y="6370317"/>
            <a:ext cx="16288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Experimentales</a:t>
            </a:r>
          </a:p>
        </p:txBody>
      </p:sp>
      <p:sp>
        <p:nvSpPr>
          <p:cNvPr id="14" name="Cinta: inclinada hacia arriba 13">
            <a:extLst>
              <a:ext uri="{FF2B5EF4-FFF2-40B4-BE49-F238E27FC236}">
                <a16:creationId xmlns:a16="http://schemas.microsoft.com/office/drawing/2014/main" id="{0C844261-C886-4CD6-9310-F8564CE9D673}"/>
              </a:ext>
            </a:extLst>
          </p:cNvPr>
          <p:cNvSpPr/>
          <p:nvPr/>
        </p:nvSpPr>
        <p:spPr>
          <a:xfrm>
            <a:off x="5897217" y="6130737"/>
            <a:ext cx="5950226" cy="53203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255.255.255.255 = </a:t>
            </a:r>
            <a:r>
              <a:rPr lang="es-MX" sz="1400" dirty="0" err="1"/>
              <a:t>Hard</a:t>
            </a:r>
            <a:r>
              <a:rPr lang="es-MX" sz="1400" dirty="0"/>
              <a:t> Broadcast</a:t>
            </a:r>
          </a:p>
        </p:txBody>
      </p:sp>
    </p:spTree>
    <p:extLst>
      <p:ext uri="{BB962C8B-B14F-4D97-AF65-F5344CB8AC3E}">
        <p14:creationId xmlns:p14="http://schemas.microsoft.com/office/powerpoint/2010/main" val="13228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62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7.0.0.0  Generar un plan de subredes.</a:t>
            </a:r>
          </a:p>
          <a:p>
            <a:r>
              <a:rPr lang="es-MX" dirty="0">
                <a:sym typeface="Wingdings" panose="05000000000000000000" pitchFamily="2" charset="2"/>
              </a:rPr>
              <a:t>¿Cuántos Bits dispongo para hosts? ¿Con cuantos puedo “jugar”?</a:t>
            </a:r>
          </a:p>
          <a:p>
            <a:r>
              <a:rPr lang="es-MX" dirty="0">
                <a:sym typeface="Wingdings" panose="05000000000000000000" pitchFamily="2" charset="2"/>
              </a:rPr>
              <a:t>24 Bits para crear su propio plan de subredes.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11111100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>
            <a:cxnSpLocks/>
          </p:cNvCxnSpPr>
          <p:nvPr/>
        </p:nvCxnSpPr>
        <p:spPr>
          <a:xfrm>
            <a:off x="3405802" y="2529884"/>
            <a:ext cx="0" cy="181422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B573AF2F-A5AA-4BF3-B812-E0C648128E20}"/>
              </a:ext>
            </a:extLst>
          </p:cNvPr>
          <p:cNvSpPr/>
          <p:nvPr/>
        </p:nvSpPr>
        <p:spPr>
          <a:xfrm rot="5400000">
            <a:off x="6869758" y="-1297757"/>
            <a:ext cx="451316" cy="7193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3B462-7B54-4E68-8A04-FA5B7ECF03D9}"/>
              </a:ext>
            </a:extLst>
          </p:cNvPr>
          <p:cNvCxnSpPr>
            <a:endCxn id="8" idx="1"/>
          </p:cNvCxnSpPr>
          <p:nvPr/>
        </p:nvCxnSpPr>
        <p:spPr>
          <a:xfrm>
            <a:off x="5115339" y="1741027"/>
            <a:ext cx="1980077" cy="332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AAAAD1-973A-4D06-AD77-D46617F3DE52}"/>
              </a:ext>
            </a:extLst>
          </p:cNvPr>
          <p:cNvCxnSpPr>
            <a:cxnSpLocks/>
          </p:cNvCxnSpPr>
          <p:nvPr/>
        </p:nvCxnSpPr>
        <p:spPr>
          <a:xfrm>
            <a:off x="4829294" y="2500067"/>
            <a:ext cx="0" cy="20288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0134C16E-36E8-4B8B-B5AC-2E383A0FC43B}"/>
              </a:ext>
            </a:extLst>
          </p:cNvPr>
          <p:cNvSpPr/>
          <p:nvPr/>
        </p:nvSpPr>
        <p:spPr>
          <a:xfrm rot="16200000">
            <a:off x="3949144" y="4081670"/>
            <a:ext cx="429578" cy="1330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29015C37-0208-4880-8377-61367B60F269}"/>
              </a:ext>
            </a:extLst>
          </p:cNvPr>
          <p:cNvSpPr/>
          <p:nvPr/>
        </p:nvSpPr>
        <p:spPr>
          <a:xfrm rot="16200000">
            <a:off x="7545992" y="1834307"/>
            <a:ext cx="429579" cy="5862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816A576E-FDCE-4497-915B-C6EBB30EE1C0}"/>
              </a:ext>
            </a:extLst>
          </p:cNvPr>
          <p:cNvSpPr/>
          <p:nvPr/>
        </p:nvSpPr>
        <p:spPr>
          <a:xfrm>
            <a:off x="3193777" y="5353878"/>
            <a:ext cx="3020738" cy="1060174"/>
          </a:xfrm>
          <a:prstGeom prst="wedgeRoundRectCallout">
            <a:avLst>
              <a:gd name="adj1" fmla="val -17297"/>
              <a:gd name="adj2" fmla="val -80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6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6</a:t>
            </a:r>
            <a:r>
              <a:rPr lang="es-MX" dirty="0"/>
              <a:t> Subredes = 64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id="{6DE34B8B-49BD-4288-B574-9FF034C3C49A}"/>
              </a:ext>
            </a:extLst>
          </p:cNvPr>
          <p:cNvSpPr/>
          <p:nvPr/>
        </p:nvSpPr>
        <p:spPr>
          <a:xfrm>
            <a:off x="7871790" y="5227244"/>
            <a:ext cx="3257797" cy="1186808"/>
          </a:xfrm>
          <a:prstGeom prst="wedgeRoundRectCallout">
            <a:avLst>
              <a:gd name="adj1" fmla="val 17459"/>
              <a:gd name="adj2" fmla="val -63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18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18</a:t>
            </a:r>
            <a:r>
              <a:rPr lang="es-MX" dirty="0"/>
              <a:t> Host por Subred = 262144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CA9F3124-925E-46B2-AF77-7F4FA37EB342}"/>
              </a:ext>
            </a:extLst>
          </p:cNvPr>
          <p:cNvSpPr/>
          <p:nvPr/>
        </p:nvSpPr>
        <p:spPr>
          <a:xfrm>
            <a:off x="4829266" y="3372925"/>
            <a:ext cx="5862999" cy="201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Mucho % de host</a:t>
            </a:r>
          </a:p>
        </p:txBody>
      </p:sp>
      <p:sp>
        <p:nvSpPr>
          <p:cNvPr id="25" name="Flecha: pentágono 24">
            <a:extLst>
              <a:ext uri="{FF2B5EF4-FFF2-40B4-BE49-F238E27FC236}">
                <a16:creationId xmlns:a16="http://schemas.microsoft.com/office/drawing/2014/main" id="{CD40ADE6-5560-4858-8967-899A92B8E5D3}"/>
              </a:ext>
            </a:extLst>
          </p:cNvPr>
          <p:cNvSpPr/>
          <p:nvPr/>
        </p:nvSpPr>
        <p:spPr>
          <a:xfrm flipH="1">
            <a:off x="3498564" y="3372923"/>
            <a:ext cx="1330702" cy="2013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Poco % Subredes</a:t>
            </a:r>
          </a:p>
        </p:txBody>
      </p:sp>
      <p:sp>
        <p:nvSpPr>
          <p:cNvPr id="26" name="Doble onda 25">
            <a:extLst>
              <a:ext uri="{FF2B5EF4-FFF2-40B4-BE49-F238E27FC236}">
                <a16:creationId xmlns:a16="http://schemas.microsoft.com/office/drawing/2014/main" id="{75BAA22B-5F2B-48D4-A03E-0D5E4E4D2EE7}"/>
              </a:ext>
            </a:extLst>
          </p:cNvPr>
          <p:cNvSpPr/>
          <p:nvPr/>
        </p:nvSpPr>
        <p:spPr>
          <a:xfrm>
            <a:off x="8294367" y="108284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255.252.0.0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49BDB6-C19D-4F8A-944B-4961E2E31056}"/>
              </a:ext>
            </a:extLst>
          </p:cNvPr>
          <p:cNvCxnSpPr>
            <a:stCxn id="26" idx="2"/>
            <a:endCxn id="24" idx="1"/>
          </p:cNvCxnSpPr>
          <p:nvPr/>
        </p:nvCxnSpPr>
        <p:spPr>
          <a:xfrm flipH="1">
            <a:off x="4829266" y="1845083"/>
            <a:ext cx="4996823" cy="162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5C9085D-5FDB-4282-ABFF-E1DDF7A56DBD}"/>
              </a:ext>
            </a:extLst>
          </p:cNvPr>
          <p:cNvSpPr txBox="1"/>
          <p:nvPr/>
        </p:nvSpPr>
        <p:spPr>
          <a:xfrm>
            <a:off x="2694980" y="3820847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3E1C66-0B84-4E00-ABCF-9600D097F789}"/>
              </a:ext>
            </a:extLst>
          </p:cNvPr>
          <p:cNvSpPr txBox="1"/>
          <p:nvPr/>
        </p:nvSpPr>
        <p:spPr>
          <a:xfrm>
            <a:off x="5089643" y="382878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084953A-C26C-424F-8085-931BA895B364}"/>
              </a:ext>
            </a:extLst>
          </p:cNvPr>
          <p:cNvSpPr txBox="1"/>
          <p:nvPr/>
        </p:nvSpPr>
        <p:spPr>
          <a:xfrm>
            <a:off x="7688575" y="3861046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F12FBD-78C9-42F2-9A7C-2290A299D279}"/>
              </a:ext>
            </a:extLst>
          </p:cNvPr>
          <p:cNvSpPr txBox="1"/>
          <p:nvPr/>
        </p:nvSpPr>
        <p:spPr>
          <a:xfrm>
            <a:off x="10102578" y="3856700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301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E7335C53-E0EF-4E82-91ED-1882E6D8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66401"/>
              </p:ext>
            </p:extLst>
          </p:nvPr>
        </p:nvGraphicFramePr>
        <p:xfrm>
          <a:off x="1576551" y="3836673"/>
          <a:ext cx="9038897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Numero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7.0.0.1 – 7.3.255.254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7.3.255.255</a:t>
                      </a: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7.4.0.1 – 7.7.255.254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7.8.0.1 – 7.11.255.254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7.68.0.0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7.68.0.1 – 7.71.255.254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7.72.0.1 – 7.75.255.254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7.76.0.1 – 7.79.255.254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7.79.255.255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7.80.0.1 – 7.83.255.254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7.83.255.255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05398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4952861" y="1148879"/>
            <a:ext cx="5823625" cy="2245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5" y="1148878"/>
            <a:ext cx="1303995" cy="2272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Mimos % Subredes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4919820" y="590509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6CA2DFD-264C-4887-8E73-C929989506E5}"/>
              </a:ext>
            </a:extLst>
          </p:cNvPr>
          <p:cNvSpPr/>
          <p:nvPr/>
        </p:nvSpPr>
        <p:spPr>
          <a:xfrm rot="16200000">
            <a:off x="7633364" y="-1337443"/>
            <a:ext cx="429578" cy="5856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A15A5-38DF-4382-AA36-ADE3495CA41A}"/>
              </a:ext>
            </a:extLst>
          </p:cNvPr>
          <p:cNvSpPr txBox="1"/>
          <p:nvPr/>
        </p:nvSpPr>
        <p:spPr>
          <a:xfrm>
            <a:off x="5053263" y="2069432"/>
            <a:ext cx="511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00 00000000 00000000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00 00000000 00000001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11111111 11111110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11111111 11111111  Broadcast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EA5B8F-025D-401D-9634-966D2A608D2C}"/>
              </a:ext>
            </a:extLst>
          </p:cNvPr>
          <p:cNvSpPr/>
          <p:nvPr/>
        </p:nvSpPr>
        <p:spPr>
          <a:xfrm>
            <a:off x="2380436" y="2048739"/>
            <a:ext cx="2223686" cy="103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Por cada </a:t>
            </a:r>
            <a:r>
              <a:rPr lang="es-MX" sz="1100" dirty="0" err="1"/>
              <a:t>SubRed</a:t>
            </a:r>
            <a:r>
              <a:rPr lang="es-MX" sz="1100" dirty="0"/>
              <a:t> pasa lo mismo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81EB-ABD7-4337-9F94-1518D9157B09}"/>
              </a:ext>
            </a:extLst>
          </p:cNvPr>
          <p:cNvSpPr txBox="1"/>
          <p:nvPr/>
        </p:nvSpPr>
        <p:spPr>
          <a:xfrm>
            <a:off x="417742" y="1870367"/>
            <a:ext cx="1681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#0: 000000</a:t>
            </a:r>
          </a:p>
          <a:p>
            <a:pPr algn="r"/>
            <a:r>
              <a:rPr lang="es-MX" dirty="0"/>
              <a:t>#2: 000010</a:t>
            </a:r>
          </a:p>
          <a:p>
            <a:pPr algn="r"/>
            <a:r>
              <a:rPr lang="es-MX" dirty="0"/>
              <a:t>#17: 010001</a:t>
            </a:r>
          </a:p>
          <a:p>
            <a:pPr algn="r"/>
            <a:r>
              <a:rPr lang="es-MX" dirty="0"/>
              <a:t>#18: 010010</a:t>
            </a:r>
          </a:p>
          <a:p>
            <a:pPr algn="r"/>
            <a:r>
              <a:rPr lang="es-MX" dirty="0"/>
              <a:t>#19: 010011</a:t>
            </a:r>
          </a:p>
          <a:p>
            <a:pPr algn="r"/>
            <a:r>
              <a:rPr lang="es-MX" dirty="0"/>
              <a:t>#20: 010100</a:t>
            </a:r>
          </a:p>
          <a:p>
            <a:pPr algn="r"/>
            <a:r>
              <a:rPr lang="es-MX" dirty="0"/>
              <a:t>#21: 010101 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646264C-EF4B-49A3-B53A-EF03A824F50E}"/>
              </a:ext>
            </a:extLst>
          </p:cNvPr>
          <p:cNvSpPr/>
          <p:nvPr/>
        </p:nvSpPr>
        <p:spPr>
          <a:xfrm rot="16200000">
            <a:off x="4028256" y="900686"/>
            <a:ext cx="429578" cy="1353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1E00E7-3420-43BE-B26D-ED3377337689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1258243" y="1792252"/>
            <a:ext cx="2984803" cy="7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14194A0-06E6-474B-B38C-24E44463F057}"/>
              </a:ext>
            </a:extLst>
          </p:cNvPr>
          <p:cNvGrpSpPr/>
          <p:nvPr/>
        </p:nvGrpSpPr>
        <p:grpSpPr>
          <a:xfrm rot="5400000">
            <a:off x="10323779" y="2162036"/>
            <a:ext cx="1617842" cy="1034504"/>
            <a:chOff x="541421" y="2147967"/>
            <a:chExt cx="1617842" cy="1034504"/>
          </a:xfrm>
        </p:grpSpPr>
        <p:sp>
          <p:nvSpPr>
            <p:cNvPr id="23" name="Flecha: curvada hacia la derecha 22">
              <a:extLst>
                <a:ext uri="{FF2B5EF4-FFF2-40B4-BE49-F238E27FC236}">
                  <a16:creationId xmlns:a16="http://schemas.microsoft.com/office/drawing/2014/main" id="{D32C6556-22D7-4AC8-9DC4-E7AF1B2EED56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Flecha: curvada hacia la derecha 23">
              <a:extLst>
                <a:ext uri="{FF2B5EF4-FFF2-40B4-BE49-F238E27FC236}">
                  <a16:creationId xmlns:a16="http://schemas.microsoft.com/office/drawing/2014/main" id="{A75DF6FB-36C9-49DD-8690-749FA78086B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89C086-C6A3-4055-812B-163D4220549A}"/>
              </a:ext>
            </a:extLst>
          </p:cNvPr>
          <p:cNvSpPr txBox="1"/>
          <p:nvPr/>
        </p:nvSpPr>
        <p:spPr>
          <a:xfrm>
            <a:off x="4379442" y="3306198"/>
            <a:ext cx="52978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Por cada Sub Red un giro completo del rango de HOST 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489872-F584-457E-B292-C97C27541C9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5400000" flipH="1" flipV="1">
            <a:off x="2613428" y="2135678"/>
            <a:ext cx="410828" cy="3121199"/>
          </a:xfrm>
          <a:prstGeom prst="bentConnector4">
            <a:avLst>
              <a:gd name="adj1" fmla="val -55644"/>
              <a:gd name="adj2" fmla="val 63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01599F-6D5A-42DD-8948-E1672F138CF3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V="1">
            <a:off x="9677303" y="3488209"/>
            <a:ext cx="1506336" cy="2655"/>
          </a:xfrm>
          <a:prstGeom prst="bentConnector4">
            <a:avLst>
              <a:gd name="adj1" fmla="val 34783"/>
              <a:gd name="adj2" fmla="val -6697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83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7.0.0.0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99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E7335C53-E0EF-4E82-91ED-1882E6D89D8E}"/>
              </a:ext>
            </a:extLst>
          </p:cNvPr>
          <p:cNvGraphicFramePr>
            <a:graphicFrameLocks noGrp="1"/>
          </p:cNvGraphicFramePr>
          <p:nvPr/>
        </p:nvGraphicFramePr>
        <p:xfrm>
          <a:off x="1576551" y="3836673"/>
          <a:ext cx="9038897" cy="21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Numero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7.0.0.1 – 7.0.3.254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7.0.3.255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7.0.4.1 – 7.0.7.254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7.0.7.255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7.10.104.0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7.10.104.1 – 7.10.107.254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7.10.107.255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6814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7518691" y="1148879"/>
            <a:ext cx="3257795" cy="2272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7" y="1148878"/>
            <a:ext cx="3902864" cy="2272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Mimos % Subredes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7518691" y="387480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6CA2DFD-264C-4887-8E73-C929989506E5}"/>
              </a:ext>
            </a:extLst>
          </p:cNvPr>
          <p:cNvSpPr/>
          <p:nvPr/>
        </p:nvSpPr>
        <p:spPr>
          <a:xfrm rot="16200000">
            <a:off x="8932798" y="-38009"/>
            <a:ext cx="429578" cy="32577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A15A5-38DF-4382-AA36-ADE3495CA41A}"/>
              </a:ext>
            </a:extLst>
          </p:cNvPr>
          <p:cNvSpPr txBox="1"/>
          <p:nvPr/>
        </p:nvSpPr>
        <p:spPr>
          <a:xfrm>
            <a:off x="6821903" y="2069432"/>
            <a:ext cx="397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00 00000000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00 00000001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11111111  Broadcast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EA5B8F-025D-401D-9634-966D2A608D2C}"/>
              </a:ext>
            </a:extLst>
          </p:cNvPr>
          <p:cNvSpPr/>
          <p:nvPr/>
        </p:nvSpPr>
        <p:spPr>
          <a:xfrm>
            <a:off x="4598218" y="2147968"/>
            <a:ext cx="2223686" cy="103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Por cada </a:t>
            </a:r>
            <a:r>
              <a:rPr lang="es-MX" sz="1100" dirty="0" err="1"/>
              <a:t>SubRed</a:t>
            </a:r>
            <a:r>
              <a:rPr lang="es-MX" sz="1100" dirty="0"/>
              <a:t> pasa lo mismo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81EB-ABD7-4337-9F94-1518D9157B09}"/>
              </a:ext>
            </a:extLst>
          </p:cNvPr>
          <p:cNvSpPr txBox="1"/>
          <p:nvPr/>
        </p:nvSpPr>
        <p:spPr>
          <a:xfrm>
            <a:off x="1576551" y="1870367"/>
            <a:ext cx="2643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#0: 00000000 000000</a:t>
            </a:r>
          </a:p>
          <a:p>
            <a:pPr algn="r"/>
            <a:r>
              <a:rPr lang="es-MX" dirty="0"/>
              <a:t>#1: 00000000 000001</a:t>
            </a:r>
          </a:p>
          <a:p>
            <a:pPr algn="r"/>
            <a:r>
              <a:rPr lang="es-MX" dirty="0"/>
              <a:t>#2: 00000000 000010</a:t>
            </a:r>
          </a:p>
          <a:p>
            <a:pPr algn="r"/>
            <a:r>
              <a:rPr lang="es-MX" dirty="0"/>
              <a:t>#3: 00000000 000011</a:t>
            </a:r>
          </a:p>
          <a:p>
            <a:pPr algn="r"/>
            <a:r>
              <a:rPr lang="es-MX" dirty="0"/>
              <a:t>#666: 00001010 011010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646264C-EF4B-49A3-B53A-EF03A824F50E}"/>
              </a:ext>
            </a:extLst>
          </p:cNvPr>
          <p:cNvSpPr/>
          <p:nvPr/>
        </p:nvSpPr>
        <p:spPr>
          <a:xfrm rot="16200000">
            <a:off x="5319428" y="-390488"/>
            <a:ext cx="429578" cy="3935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1E00E7-3420-43BE-B26D-ED3377337689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2898108" y="1792253"/>
            <a:ext cx="2636110" cy="7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14194A0-06E6-474B-B38C-24E44463F057}"/>
              </a:ext>
            </a:extLst>
          </p:cNvPr>
          <p:cNvGrpSpPr/>
          <p:nvPr/>
        </p:nvGrpSpPr>
        <p:grpSpPr>
          <a:xfrm rot="5400000">
            <a:off x="10323779" y="2162036"/>
            <a:ext cx="1617842" cy="1034504"/>
            <a:chOff x="541421" y="2147967"/>
            <a:chExt cx="1617842" cy="1034504"/>
          </a:xfrm>
        </p:grpSpPr>
        <p:sp>
          <p:nvSpPr>
            <p:cNvPr id="23" name="Flecha: curvada hacia la derecha 22">
              <a:extLst>
                <a:ext uri="{FF2B5EF4-FFF2-40B4-BE49-F238E27FC236}">
                  <a16:creationId xmlns:a16="http://schemas.microsoft.com/office/drawing/2014/main" id="{D32C6556-22D7-4AC8-9DC4-E7AF1B2EED56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Flecha: curvada hacia la derecha 23">
              <a:extLst>
                <a:ext uri="{FF2B5EF4-FFF2-40B4-BE49-F238E27FC236}">
                  <a16:creationId xmlns:a16="http://schemas.microsoft.com/office/drawing/2014/main" id="{A75DF6FB-36C9-49DD-8690-749FA78086B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89C086-C6A3-4055-812B-163D4220549A}"/>
              </a:ext>
            </a:extLst>
          </p:cNvPr>
          <p:cNvSpPr txBox="1"/>
          <p:nvPr/>
        </p:nvSpPr>
        <p:spPr>
          <a:xfrm>
            <a:off x="4379442" y="3306198"/>
            <a:ext cx="52978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Por cada Sub Red un giro completo del rango de HOST 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489872-F584-457E-B292-C97C27541C9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3567191" y="2678612"/>
            <a:ext cx="143169" cy="1481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01599F-6D5A-42DD-8948-E1672F138CF3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V="1">
            <a:off x="9677303" y="3488209"/>
            <a:ext cx="1506336" cy="2655"/>
          </a:xfrm>
          <a:prstGeom prst="bentConnector4">
            <a:avLst>
              <a:gd name="adj1" fmla="val 34783"/>
              <a:gd name="adj2" fmla="val -6697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83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7.0.0.0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26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62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7.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0.0.0</a:t>
            </a:r>
            <a:r>
              <a:rPr lang="es-MX" dirty="0">
                <a:sym typeface="Wingdings" panose="05000000000000000000" pitchFamily="2" charset="2"/>
              </a:rPr>
              <a:t>  Generar un plan de subredes.</a:t>
            </a:r>
          </a:p>
          <a:p>
            <a:r>
              <a:rPr lang="es-MX" dirty="0">
                <a:sym typeface="Wingdings" panose="05000000000000000000" pitchFamily="2" charset="2"/>
              </a:rPr>
              <a:t>¿Cuántos Bits dispongo para hosts? ¿Con cuantos puedo “jugar”?</a:t>
            </a:r>
          </a:p>
          <a:p>
            <a:r>
              <a:rPr lang="es-MX" dirty="0">
                <a:sym typeface="Wingdings" panose="05000000000000000000" pitchFamily="2" charset="2"/>
              </a:rPr>
              <a:t>24 Bits para crear su propio plan de </a:t>
            </a:r>
            <a:r>
              <a:rPr lang="es-MX" dirty="0" err="1">
                <a:sym typeface="Wingdings" panose="05000000000000000000" pitchFamily="2" charset="2"/>
              </a:rPr>
              <a:t>subrdes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11100000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>
            <a:cxnSpLocks/>
          </p:cNvCxnSpPr>
          <p:nvPr/>
        </p:nvCxnSpPr>
        <p:spPr>
          <a:xfrm>
            <a:off x="3405802" y="2529884"/>
            <a:ext cx="0" cy="181422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B573AF2F-A5AA-4BF3-B812-E0C648128E20}"/>
              </a:ext>
            </a:extLst>
          </p:cNvPr>
          <p:cNvSpPr/>
          <p:nvPr/>
        </p:nvSpPr>
        <p:spPr>
          <a:xfrm rot="5400000">
            <a:off x="6869758" y="-1297757"/>
            <a:ext cx="451316" cy="7193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3B462-7B54-4E68-8A04-FA5B7ECF03D9}"/>
              </a:ext>
            </a:extLst>
          </p:cNvPr>
          <p:cNvCxnSpPr>
            <a:endCxn id="8" idx="1"/>
          </p:cNvCxnSpPr>
          <p:nvPr/>
        </p:nvCxnSpPr>
        <p:spPr>
          <a:xfrm>
            <a:off x="5115339" y="1741027"/>
            <a:ext cx="1980077" cy="332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AAAAD1-973A-4D06-AD77-D46617F3DE52}"/>
              </a:ext>
            </a:extLst>
          </p:cNvPr>
          <p:cNvCxnSpPr>
            <a:cxnSpLocks/>
          </p:cNvCxnSpPr>
          <p:nvPr/>
        </p:nvCxnSpPr>
        <p:spPr>
          <a:xfrm>
            <a:off x="9467552" y="2500067"/>
            <a:ext cx="0" cy="2028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0134C16E-36E8-4B8B-B5AC-2E383A0FC43B}"/>
              </a:ext>
            </a:extLst>
          </p:cNvPr>
          <p:cNvSpPr/>
          <p:nvPr/>
        </p:nvSpPr>
        <p:spPr>
          <a:xfrm rot="16200000">
            <a:off x="6268272" y="1762540"/>
            <a:ext cx="429578" cy="5968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29015C37-0208-4880-8377-61367B60F269}"/>
              </a:ext>
            </a:extLst>
          </p:cNvPr>
          <p:cNvSpPr/>
          <p:nvPr/>
        </p:nvSpPr>
        <p:spPr>
          <a:xfrm rot="16200000">
            <a:off x="9865122" y="4153438"/>
            <a:ext cx="429579" cy="12247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816A576E-FDCE-4497-915B-C6EBB30EE1C0}"/>
              </a:ext>
            </a:extLst>
          </p:cNvPr>
          <p:cNvSpPr/>
          <p:nvPr/>
        </p:nvSpPr>
        <p:spPr>
          <a:xfrm>
            <a:off x="3193777" y="5353878"/>
            <a:ext cx="3020738" cy="1060174"/>
          </a:xfrm>
          <a:prstGeom prst="wedgeRoundRectCallout">
            <a:avLst>
              <a:gd name="adj1" fmla="val 57283"/>
              <a:gd name="adj2" fmla="val -78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19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19</a:t>
            </a:r>
            <a:r>
              <a:rPr lang="es-MX" dirty="0"/>
              <a:t> Subredes = 524288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id="{6DE34B8B-49BD-4288-B574-9FF034C3C49A}"/>
              </a:ext>
            </a:extLst>
          </p:cNvPr>
          <p:cNvSpPr/>
          <p:nvPr/>
        </p:nvSpPr>
        <p:spPr>
          <a:xfrm>
            <a:off x="7871790" y="5227244"/>
            <a:ext cx="3257797" cy="1186808"/>
          </a:xfrm>
          <a:prstGeom prst="wedgeRoundRectCallout">
            <a:avLst>
              <a:gd name="adj1" fmla="val 17459"/>
              <a:gd name="adj2" fmla="val -63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5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5</a:t>
            </a:r>
            <a:r>
              <a:rPr lang="es-MX" dirty="0"/>
              <a:t> Host por Subred = 32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EF78A406-8F2D-42EB-8B78-4B43752C3484}"/>
              </a:ext>
            </a:extLst>
          </p:cNvPr>
          <p:cNvSpPr/>
          <p:nvPr/>
        </p:nvSpPr>
        <p:spPr>
          <a:xfrm>
            <a:off x="9467550" y="3372925"/>
            <a:ext cx="1224715" cy="226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Poco % de host</a:t>
            </a:r>
          </a:p>
        </p:txBody>
      </p:sp>
      <p:sp>
        <p:nvSpPr>
          <p:cNvPr id="25" name="Flecha: pentágono 24">
            <a:extLst>
              <a:ext uri="{FF2B5EF4-FFF2-40B4-BE49-F238E27FC236}">
                <a16:creationId xmlns:a16="http://schemas.microsoft.com/office/drawing/2014/main" id="{555EA622-E340-4CF2-931F-151B91432C58}"/>
              </a:ext>
            </a:extLst>
          </p:cNvPr>
          <p:cNvSpPr/>
          <p:nvPr/>
        </p:nvSpPr>
        <p:spPr>
          <a:xfrm flipH="1">
            <a:off x="3498564" y="3372923"/>
            <a:ext cx="5968981" cy="22270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Mucho % Subredes</a:t>
            </a:r>
          </a:p>
        </p:txBody>
      </p:sp>
      <p:sp>
        <p:nvSpPr>
          <p:cNvPr id="26" name="Doble onda 25">
            <a:extLst>
              <a:ext uri="{FF2B5EF4-FFF2-40B4-BE49-F238E27FC236}">
                <a16:creationId xmlns:a16="http://schemas.microsoft.com/office/drawing/2014/main" id="{9C2F7125-D710-4E1B-8351-8AB7E30FDD1A}"/>
              </a:ext>
            </a:extLst>
          </p:cNvPr>
          <p:cNvSpPr/>
          <p:nvPr/>
        </p:nvSpPr>
        <p:spPr>
          <a:xfrm>
            <a:off x="8294367" y="108284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255.255.255.224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A376DBD-A0FD-4532-B5C2-A84F30BF4C55}"/>
              </a:ext>
            </a:extLst>
          </p:cNvPr>
          <p:cNvCxnSpPr>
            <a:stCxn id="26" idx="2"/>
            <a:endCxn id="24" idx="1"/>
          </p:cNvCxnSpPr>
          <p:nvPr/>
        </p:nvCxnSpPr>
        <p:spPr>
          <a:xfrm flipH="1">
            <a:off x="9467550" y="1845083"/>
            <a:ext cx="358539" cy="16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46FDF28-3C63-4EE6-AE13-BEE57E629736}"/>
              </a:ext>
            </a:extLst>
          </p:cNvPr>
          <p:cNvSpPr txBox="1"/>
          <p:nvPr/>
        </p:nvSpPr>
        <p:spPr>
          <a:xfrm>
            <a:off x="2694980" y="3820847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778F55-EC14-4623-A7E7-811D5B51F0A2}"/>
              </a:ext>
            </a:extLst>
          </p:cNvPr>
          <p:cNvSpPr txBox="1"/>
          <p:nvPr/>
        </p:nvSpPr>
        <p:spPr>
          <a:xfrm>
            <a:off x="5089643" y="382878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6C263B7-A18E-4C7D-A732-57FA5946EDC4}"/>
              </a:ext>
            </a:extLst>
          </p:cNvPr>
          <p:cNvSpPr txBox="1"/>
          <p:nvPr/>
        </p:nvSpPr>
        <p:spPr>
          <a:xfrm>
            <a:off x="7688575" y="3861046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E9544E2-CD66-47D9-A345-B2D4A06DFCFA}"/>
              </a:ext>
            </a:extLst>
          </p:cNvPr>
          <p:cNvSpPr txBox="1"/>
          <p:nvPr/>
        </p:nvSpPr>
        <p:spPr>
          <a:xfrm>
            <a:off x="10102578" y="385670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342512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E7335C53-E0EF-4E82-91ED-1882E6D8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39300"/>
              </p:ext>
            </p:extLst>
          </p:nvPr>
        </p:nvGraphicFramePr>
        <p:xfrm>
          <a:off x="1576551" y="3836673"/>
          <a:ext cx="903889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Numero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7.0.0.1 – 7.0.0.30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7.0.0.33 – 7.0.0.62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7.0.0.63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7.4.226.96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7.4.226.97 – 7.4.226.126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7.4.226.127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300256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7.73.78.0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7.73.78.1 – 7.73.78.30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7.73.78.31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524287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83926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highlight>
                  <a:srgbClr val="00FF00"/>
                </a:highlight>
              </a:rPr>
              <a:t>00000000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highlight>
                  <a:srgbClr val="00FF00"/>
                </a:highlight>
              </a:rPr>
              <a:t>00000000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highlight>
                  <a:srgbClr val="00FF00"/>
                </a:highlight>
              </a:rPr>
              <a:t>000</a:t>
            </a:r>
            <a:r>
              <a:rPr lang="es-MX" dirty="0">
                <a:highlight>
                  <a:srgbClr val="FF00FF"/>
                </a:highlight>
              </a:rPr>
              <a:t>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9547541" y="1148879"/>
            <a:ext cx="1228945" cy="239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6" y="1148878"/>
            <a:ext cx="5948235" cy="23541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Mimos % Subredes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9564060" y="482828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6CA2DFD-264C-4887-8E73-C929989506E5}"/>
              </a:ext>
            </a:extLst>
          </p:cNvPr>
          <p:cNvSpPr/>
          <p:nvPr/>
        </p:nvSpPr>
        <p:spPr>
          <a:xfrm rot="16200000">
            <a:off x="9955485" y="984678"/>
            <a:ext cx="429578" cy="1212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A15A5-38DF-4382-AA36-ADE3495CA41A}"/>
              </a:ext>
            </a:extLst>
          </p:cNvPr>
          <p:cNvSpPr txBox="1"/>
          <p:nvPr/>
        </p:nvSpPr>
        <p:spPr>
          <a:xfrm>
            <a:off x="6821903" y="2069432"/>
            <a:ext cx="33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ighlight>
                  <a:srgbClr val="FF00FF"/>
                </a:highlight>
              </a:rPr>
              <a:t>00000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ighlight>
                  <a:srgbClr val="FF00FF"/>
                </a:highlight>
                <a:sym typeface="Wingdings" panose="05000000000000000000" pitchFamily="2" charset="2"/>
              </a:rPr>
              <a:t>00001</a:t>
            </a:r>
            <a:r>
              <a:rPr lang="es-MX" dirty="0">
                <a:sym typeface="Wingdings" panose="05000000000000000000" pitchFamily="2" charset="2"/>
              </a:rPr>
              <a:t>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ighlight>
                  <a:srgbClr val="FF00FF"/>
                </a:highlight>
                <a:sym typeface="Wingdings" panose="05000000000000000000" pitchFamily="2" charset="2"/>
              </a:rPr>
              <a:t>11110</a:t>
            </a:r>
            <a:r>
              <a:rPr lang="es-MX" dirty="0">
                <a:sym typeface="Wingdings" panose="05000000000000000000" pitchFamily="2" charset="2"/>
              </a:rPr>
              <a:t>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ighlight>
                  <a:srgbClr val="FF00FF"/>
                </a:highlight>
                <a:sym typeface="Wingdings" panose="05000000000000000000" pitchFamily="2" charset="2"/>
              </a:rPr>
              <a:t>11111</a:t>
            </a:r>
            <a:r>
              <a:rPr lang="es-MX" dirty="0">
                <a:sym typeface="Wingdings" panose="05000000000000000000" pitchFamily="2" charset="2"/>
              </a:rPr>
              <a:t>  Broadcast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EA5B8F-025D-401D-9634-966D2A608D2C}"/>
              </a:ext>
            </a:extLst>
          </p:cNvPr>
          <p:cNvSpPr/>
          <p:nvPr/>
        </p:nvSpPr>
        <p:spPr>
          <a:xfrm>
            <a:off x="4598218" y="2147968"/>
            <a:ext cx="2223686" cy="103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Por cada </a:t>
            </a:r>
            <a:r>
              <a:rPr lang="es-MX" sz="1100" dirty="0" err="1"/>
              <a:t>SubRed</a:t>
            </a:r>
            <a:r>
              <a:rPr lang="es-MX" sz="1100" dirty="0"/>
              <a:t> pasa lo mismo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81EB-ABD7-4337-9F94-1518D9157B09}"/>
              </a:ext>
            </a:extLst>
          </p:cNvPr>
          <p:cNvSpPr txBox="1"/>
          <p:nvPr/>
        </p:nvSpPr>
        <p:spPr>
          <a:xfrm>
            <a:off x="542048" y="1870367"/>
            <a:ext cx="3677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#0: 00000000 00000000 000</a:t>
            </a:r>
          </a:p>
          <a:p>
            <a:pPr algn="r"/>
            <a:r>
              <a:rPr lang="es-MX" dirty="0"/>
              <a:t>#1: 00000000 00000000 001</a:t>
            </a:r>
          </a:p>
          <a:p>
            <a:pPr algn="r"/>
            <a:r>
              <a:rPr lang="es-MX" dirty="0"/>
              <a:t>#2: 00000000 00000000 010</a:t>
            </a:r>
          </a:p>
          <a:p>
            <a:pPr algn="r"/>
            <a:r>
              <a:rPr lang="es-MX" dirty="0"/>
              <a:t>#10003: 00000100 11100010 011</a:t>
            </a:r>
          </a:p>
          <a:p>
            <a:pPr algn="r"/>
            <a:r>
              <a:rPr lang="es-MX" dirty="0">
                <a:highlight>
                  <a:srgbClr val="00FF00"/>
                </a:highlight>
              </a:rPr>
              <a:t>#300256: 01001001 01001110 000</a:t>
            </a:r>
          </a:p>
          <a:p>
            <a:pPr algn="r"/>
            <a:endParaRPr lang="es-MX" dirty="0"/>
          </a:p>
          <a:p>
            <a:pPr algn="r"/>
            <a:endParaRPr lang="es-MX" dirty="0"/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646264C-EF4B-49A3-B53A-EF03A824F50E}"/>
              </a:ext>
            </a:extLst>
          </p:cNvPr>
          <p:cNvSpPr/>
          <p:nvPr/>
        </p:nvSpPr>
        <p:spPr>
          <a:xfrm rot="16200000">
            <a:off x="6325596" y="-1396655"/>
            <a:ext cx="429578" cy="5948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1E00E7-3420-43BE-B26D-ED3377337689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2380857" y="1792253"/>
            <a:ext cx="4159529" cy="7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14194A0-06E6-474B-B38C-24E44463F057}"/>
              </a:ext>
            </a:extLst>
          </p:cNvPr>
          <p:cNvGrpSpPr/>
          <p:nvPr/>
        </p:nvGrpSpPr>
        <p:grpSpPr>
          <a:xfrm rot="5400000">
            <a:off x="10323779" y="2162036"/>
            <a:ext cx="1617842" cy="1034504"/>
            <a:chOff x="541421" y="2147967"/>
            <a:chExt cx="1617842" cy="1034504"/>
          </a:xfrm>
        </p:grpSpPr>
        <p:sp>
          <p:nvSpPr>
            <p:cNvPr id="23" name="Flecha: curvada hacia la derecha 22">
              <a:extLst>
                <a:ext uri="{FF2B5EF4-FFF2-40B4-BE49-F238E27FC236}">
                  <a16:creationId xmlns:a16="http://schemas.microsoft.com/office/drawing/2014/main" id="{D32C6556-22D7-4AC8-9DC4-E7AF1B2EED56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Flecha: curvada hacia la derecha 23">
              <a:extLst>
                <a:ext uri="{FF2B5EF4-FFF2-40B4-BE49-F238E27FC236}">
                  <a16:creationId xmlns:a16="http://schemas.microsoft.com/office/drawing/2014/main" id="{A75DF6FB-36C9-49DD-8690-749FA78086B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89C086-C6A3-4055-812B-163D4220549A}"/>
              </a:ext>
            </a:extLst>
          </p:cNvPr>
          <p:cNvSpPr txBox="1"/>
          <p:nvPr/>
        </p:nvSpPr>
        <p:spPr>
          <a:xfrm>
            <a:off x="4379442" y="3306198"/>
            <a:ext cx="52978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Por cada Sub Red un giro completo del rango de HOST 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489872-F584-457E-B292-C97C27541C9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5400000" flipH="1" flipV="1">
            <a:off x="3174735" y="2696985"/>
            <a:ext cx="410828" cy="1998585"/>
          </a:xfrm>
          <a:prstGeom prst="bentConnector4">
            <a:avLst>
              <a:gd name="adj1" fmla="val -55644"/>
              <a:gd name="adj2" fmla="val 96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01599F-6D5A-42DD-8948-E1672F138CF3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V="1">
            <a:off x="9677303" y="3488209"/>
            <a:ext cx="1506336" cy="2655"/>
          </a:xfrm>
          <a:prstGeom prst="bentConnector4">
            <a:avLst>
              <a:gd name="adj1" fmla="val 34783"/>
              <a:gd name="adj2" fmla="val -6697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83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7.0.0.0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112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62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7.0.0.0  Generar un plan de subredes.</a:t>
            </a:r>
          </a:p>
          <a:p>
            <a:r>
              <a:rPr lang="es-MX" dirty="0">
                <a:sym typeface="Wingdings" panose="05000000000000000000" pitchFamily="2" charset="2"/>
              </a:rPr>
              <a:t>¿Cuántos Bits dispongo para hosts? ¿Con cuantos puedo “jugar”?</a:t>
            </a:r>
          </a:p>
          <a:p>
            <a:r>
              <a:rPr lang="es-MX" dirty="0">
                <a:sym typeface="Wingdings" panose="05000000000000000000" pitchFamily="2" charset="2"/>
              </a:rPr>
              <a:t>24 Bits para crear su propio plan de subredes.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11111100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>
            <a:cxnSpLocks/>
          </p:cNvCxnSpPr>
          <p:nvPr/>
        </p:nvCxnSpPr>
        <p:spPr>
          <a:xfrm>
            <a:off x="3405802" y="2529884"/>
            <a:ext cx="0" cy="181422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B573AF2F-A5AA-4BF3-B812-E0C648128E20}"/>
              </a:ext>
            </a:extLst>
          </p:cNvPr>
          <p:cNvSpPr/>
          <p:nvPr/>
        </p:nvSpPr>
        <p:spPr>
          <a:xfrm rot="5400000">
            <a:off x="6869758" y="-1297757"/>
            <a:ext cx="451316" cy="7193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3B462-7B54-4E68-8A04-FA5B7ECF03D9}"/>
              </a:ext>
            </a:extLst>
          </p:cNvPr>
          <p:cNvCxnSpPr>
            <a:endCxn id="8" idx="1"/>
          </p:cNvCxnSpPr>
          <p:nvPr/>
        </p:nvCxnSpPr>
        <p:spPr>
          <a:xfrm>
            <a:off x="5115339" y="1741027"/>
            <a:ext cx="1980077" cy="332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AAAAD1-973A-4D06-AD77-D46617F3DE52}"/>
              </a:ext>
            </a:extLst>
          </p:cNvPr>
          <p:cNvCxnSpPr>
            <a:cxnSpLocks/>
          </p:cNvCxnSpPr>
          <p:nvPr/>
        </p:nvCxnSpPr>
        <p:spPr>
          <a:xfrm>
            <a:off x="4829294" y="2500067"/>
            <a:ext cx="0" cy="20288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0134C16E-36E8-4B8B-B5AC-2E383A0FC43B}"/>
              </a:ext>
            </a:extLst>
          </p:cNvPr>
          <p:cNvSpPr/>
          <p:nvPr/>
        </p:nvSpPr>
        <p:spPr>
          <a:xfrm rot="16200000">
            <a:off x="3949144" y="4081670"/>
            <a:ext cx="429578" cy="1330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29015C37-0208-4880-8377-61367B60F269}"/>
              </a:ext>
            </a:extLst>
          </p:cNvPr>
          <p:cNvSpPr/>
          <p:nvPr/>
        </p:nvSpPr>
        <p:spPr>
          <a:xfrm rot="16200000">
            <a:off x="7545992" y="1834307"/>
            <a:ext cx="429579" cy="5862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816A576E-FDCE-4497-915B-C6EBB30EE1C0}"/>
              </a:ext>
            </a:extLst>
          </p:cNvPr>
          <p:cNvSpPr/>
          <p:nvPr/>
        </p:nvSpPr>
        <p:spPr>
          <a:xfrm>
            <a:off x="3193777" y="5353878"/>
            <a:ext cx="3020738" cy="1060174"/>
          </a:xfrm>
          <a:prstGeom prst="wedgeRoundRectCallout">
            <a:avLst>
              <a:gd name="adj1" fmla="val -17297"/>
              <a:gd name="adj2" fmla="val -80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6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6</a:t>
            </a:r>
            <a:r>
              <a:rPr lang="es-MX" dirty="0"/>
              <a:t> Subredes = 64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id="{6DE34B8B-49BD-4288-B574-9FF034C3C49A}"/>
              </a:ext>
            </a:extLst>
          </p:cNvPr>
          <p:cNvSpPr/>
          <p:nvPr/>
        </p:nvSpPr>
        <p:spPr>
          <a:xfrm>
            <a:off x="7871790" y="5227244"/>
            <a:ext cx="3257797" cy="1186808"/>
          </a:xfrm>
          <a:prstGeom prst="wedgeRoundRectCallout">
            <a:avLst>
              <a:gd name="adj1" fmla="val 17459"/>
              <a:gd name="adj2" fmla="val -63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18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18</a:t>
            </a:r>
            <a:r>
              <a:rPr lang="es-MX" dirty="0"/>
              <a:t> Host por Subred = 262144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CA9F3124-925E-46B2-AF77-7F4FA37EB342}"/>
              </a:ext>
            </a:extLst>
          </p:cNvPr>
          <p:cNvSpPr/>
          <p:nvPr/>
        </p:nvSpPr>
        <p:spPr>
          <a:xfrm>
            <a:off x="4829266" y="3372925"/>
            <a:ext cx="5862999" cy="201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Mucho % de host</a:t>
            </a:r>
          </a:p>
        </p:txBody>
      </p:sp>
      <p:sp>
        <p:nvSpPr>
          <p:cNvPr id="25" name="Flecha: pentágono 24">
            <a:extLst>
              <a:ext uri="{FF2B5EF4-FFF2-40B4-BE49-F238E27FC236}">
                <a16:creationId xmlns:a16="http://schemas.microsoft.com/office/drawing/2014/main" id="{CD40ADE6-5560-4858-8967-899A92B8E5D3}"/>
              </a:ext>
            </a:extLst>
          </p:cNvPr>
          <p:cNvSpPr/>
          <p:nvPr/>
        </p:nvSpPr>
        <p:spPr>
          <a:xfrm flipH="1">
            <a:off x="3498564" y="3372923"/>
            <a:ext cx="1330702" cy="2013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Poco % Subredes</a:t>
            </a:r>
          </a:p>
        </p:txBody>
      </p:sp>
      <p:sp>
        <p:nvSpPr>
          <p:cNvPr id="26" name="Doble onda 25">
            <a:extLst>
              <a:ext uri="{FF2B5EF4-FFF2-40B4-BE49-F238E27FC236}">
                <a16:creationId xmlns:a16="http://schemas.microsoft.com/office/drawing/2014/main" id="{75BAA22B-5F2B-48D4-A03E-0D5E4E4D2EE7}"/>
              </a:ext>
            </a:extLst>
          </p:cNvPr>
          <p:cNvSpPr/>
          <p:nvPr/>
        </p:nvSpPr>
        <p:spPr>
          <a:xfrm>
            <a:off x="8294367" y="108284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255.252.0.0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49BDB6-C19D-4F8A-944B-4961E2E31056}"/>
              </a:ext>
            </a:extLst>
          </p:cNvPr>
          <p:cNvCxnSpPr>
            <a:stCxn id="26" idx="2"/>
            <a:endCxn id="24" idx="1"/>
          </p:cNvCxnSpPr>
          <p:nvPr/>
        </p:nvCxnSpPr>
        <p:spPr>
          <a:xfrm flipH="1">
            <a:off x="4829266" y="1845083"/>
            <a:ext cx="4996823" cy="162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5C9085D-5FDB-4282-ABFF-E1DDF7A56DBD}"/>
              </a:ext>
            </a:extLst>
          </p:cNvPr>
          <p:cNvSpPr txBox="1"/>
          <p:nvPr/>
        </p:nvSpPr>
        <p:spPr>
          <a:xfrm>
            <a:off x="2694980" y="3820847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3E1C66-0B84-4E00-ABCF-9600D097F789}"/>
              </a:ext>
            </a:extLst>
          </p:cNvPr>
          <p:cNvSpPr txBox="1"/>
          <p:nvPr/>
        </p:nvSpPr>
        <p:spPr>
          <a:xfrm>
            <a:off x="5089643" y="382878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084953A-C26C-424F-8085-931BA895B364}"/>
              </a:ext>
            </a:extLst>
          </p:cNvPr>
          <p:cNvSpPr txBox="1"/>
          <p:nvPr/>
        </p:nvSpPr>
        <p:spPr>
          <a:xfrm>
            <a:off x="7688575" y="3861046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F12FBD-78C9-42F2-9A7C-2290A299D279}"/>
              </a:ext>
            </a:extLst>
          </p:cNvPr>
          <p:cNvSpPr txBox="1"/>
          <p:nvPr/>
        </p:nvSpPr>
        <p:spPr>
          <a:xfrm>
            <a:off x="10102578" y="3856700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264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8">
            <a:extLst>
              <a:ext uri="{FF2B5EF4-FFF2-40B4-BE49-F238E27FC236}">
                <a16:creationId xmlns:a16="http://schemas.microsoft.com/office/drawing/2014/main" id="{E7335C53-E0EF-4E82-91ED-1882E6D89D8E}"/>
              </a:ext>
            </a:extLst>
          </p:cNvPr>
          <p:cNvGraphicFramePr>
            <a:graphicFrameLocks noGrp="1"/>
          </p:cNvGraphicFramePr>
          <p:nvPr/>
        </p:nvGraphicFramePr>
        <p:xfrm>
          <a:off x="1576551" y="3836673"/>
          <a:ext cx="9038897" cy="21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549">
                  <a:extLst>
                    <a:ext uri="{9D8B030D-6E8A-4147-A177-3AD203B41FA5}">
                      <a16:colId xmlns:a16="http://schemas.microsoft.com/office/drawing/2014/main" val="1562847946"/>
                    </a:ext>
                  </a:extLst>
                </a:gridCol>
                <a:gridCol w="1883042">
                  <a:extLst>
                    <a:ext uri="{9D8B030D-6E8A-4147-A177-3AD203B41FA5}">
                      <a16:colId xmlns:a16="http://schemas.microsoft.com/office/drawing/2014/main" val="67653316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3281110189"/>
                    </a:ext>
                  </a:extLst>
                </a:gridCol>
                <a:gridCol w="2969153">
                  <a:extLst>
                    <a:ext uri="{9D8B030D-6E8A-4147-A177-3AD203B41FA5}">
                      <a16:colId xmlns:a16="http://schemas.microsoft.com/office/drawing/2014/main" val="403937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Numero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Rango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0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7.0.0.1 – 7.3.255.254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7.3.255.255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7.4.0.0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7.4.0.1 --- 7.7.255.254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7.7.255.255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5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7.8.0.0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7.8.0.1 --- 7.11.255.254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7.11.255.255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bg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7.68.0.0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7.68.0.1 – 7.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7.71.255.255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6814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4952861" y="1148879"/>
            <a:ext cx="5823625" cy="2245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5" y="1148878"/>
            <a:ext cx="1303995" cy="2272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Mimos % Subredes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4919820" y="590509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6CA2DFD-264C-4887-8E73-C929989506E5}"/>
              </a:ext>
            </a:extLst>
          </p:cNvPr>
          <p:cNvSpPr/>
          <p:nvPr/>
        </p:nvSpPr>
        <p:spPr>
          <a:xfrm rot="16200000">
            <a:off x="7633364" y="-1337443"/>
            <a:ext cx="429578" cy="5856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A15A5-38DF-4382-AA36-ADE3495CA41A}"/>
              </a:ext>
            </a:extLst>
          </p:cNvPr>
          <p:cNvSpPr txBox="1"/>
          <p:nvPr/>
        </p:nvSpPr>
        <p:spPr>
          <a:xfrm>
            <a:off x="5053263" y="2069432"/>
            <a:ext cx="511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ighlight>
                  <a:srgbClr val="00FFFF"/>
                </a:highlight>
              </a:rPr>
              <a:t>00</a:t>
            </a:r>
            <a:r>
              <a:rPr lang="es-MX" dirty="0"/>
              <a:t> 00000000 00000000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00 00000000 00000001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highlight>
                  <a:srgbClr val="C0C0C0"/>
                </a:highlight>
                <a:sym typeface="Wingdings" panose="05000000000000000000" pitchFamily="2" charset="2"/>
              </a:rPr>
              <a:t>11</a:t>
            </a:r>
            <a:r>
              <a:rPr lang="es-MX" dirty="0">
                <a:sym typeface="Wingdings" panose="05000000000000000000" pitchFamily="2" charset="2"/>
              </a:rPr>
              <a:t> 11111111 11111110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11111111 11111111  Broadcast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EA5B8F-025D-401D-9634-966D2A608D2C}"/>
              </a:ext>
            </a:extLst>
          </p:cNvPr>
          <p:cNvSpPr/>
          <p:nvPr/>
        </p:nvSpPr>
        <p:spPr>
          <a:xfrm>
            <a:off x="2380436" y="2048739"/>
            <a:ext cx="2223686" cy="103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Por cada </a:t>
            </a:r>
            <a:r>
              <a:rPr lang="es-MX" sz="1100" dirty="0" err="1"/>
              <a:t>SubRed</a:t>
            </a:r>
            <a:r>
              <a:rPr lang="es-MX" sz="1100" dirty="0"/>
              <a:t> pasa lo mismo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3D81EB-ABD7-4337-9F94-1518D9157B09}"/>
              </a:ext>
            </a:extLst>
          </p:cNvPr>
          <p:cNvSpPr txBox="1"/>
          <p:nvPr/>
        </p:nvSpPr>
        <p:spPr>
          <a:xfrm>
            <a:off x="417742" y="1870367"/>
            <a:ext cx="1681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dirty="0"/>
              <a:t>#0: </a:t>
            </a:r>
            <a:r>
              <a:rPr lang="es-MX" dirty="0">
                <a:highlight>
                  <a:srgbClr val="00FFFF"/>
                </a:highlight>
              </a:rPr>
              <a:t>010001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646264C-EF4B-49A3-B53A-EF03A824F50E}"/>
              </a:ext>
            </a:extLst>
          </p:cNvPr>
          <p:cNvSpPr/>
          <p:nvPr/>
        </p:nvSpPr>
        <p:spPr>
          <a:xfrm rot="16200000">
            <a:off x="4028256" y="900686"/>
            <a:ext cx="429578" cy="1353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1E00E7-3420-43BE-B26D-ED3377337689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1258243" y="1792252"/>
            <a:ext cx="2984803" cy="7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14194A0-06E6-474B-B38C-24E44463F057}"/>
              </a:ext>
            </a:extLst>
          </p:cNvPr>
          <p:cNvGrpSpPr/>
          <p:nvPr/>
        </p:nvGrpSpPr>
        <p:grpSpPr>
          <a:xfrm rot="5400000">
            <a:off x="10323779" y="2162036"/>
            <a:ext cx="1617842" cy="1034504"/>
            <a:chOff x="541421" y="2147967"/>
            <a:chExt cx="1617842" cy="1034504"/>
          </a:xfrm>
        </p:grpSpPr>
        <p:sp>
          <p:nvSpPr>
            <p:cNvPr id="23" name="Flecha: curvada hacia la derecha 22">
              <a:extLst>
                <a:ext uri="{FF2B5EF4-FFF2-40B4-BE49-F238E27FC236}">
                  <a16:creationId xmlns:a16="http://schemas.microsoft.com/office/drawing/2014/main" id="{D32C6556-22D7-4AC8-9DC4-E7AF1B2EED56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Flecha: curvada hacia la derecha 23">
              <a:extLst>
                <a:ext uri="{FF2B5EF4-FFF2-40B4-BE49-F238E27FC236}">
                  <a16:creationId xmlns:a16="http://schemas.microsoft.com/office/drawing/2014/main" id="{A75DF6FB-36C9-49DD-8690-749FA78086B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89C086-C6A3-4055-812B-163D4220549A}"/>
              </a:ext>
            </a:extLst>
          </p:cNvPr>
          <p:cNvSpPr txBox="1"/>
          <p:nvPr/>
        </p:nvSpPr>
        <p:spPr>
          <a:xfrm>
            <a:off x="4379442" y="3306198"/>
            <a:ext cx="52978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Por cada Sub Red un giro completo del rango de HOST 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4489872-F584-457E-B292-C97C27541C9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2193260" y="1304681"/>
            <a:ext cx="1251165" cy="3121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01599F-6D5A-42DD-8948-E1672F138CF3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V="1">
            <a:off x="9677303" y="3488209"/>
            <a:ext cx="1506336" cy="2655"/>
          </a:xfrm>
          <a:prstGeom prst="bentConnector4">
            <a:avLst>
              <a:gd name="adj1" fmla="val 34783"/>
              <a:gd name="adj2" fmla="val -6697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83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7.0.0.0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4A100113-6C28-4B7A-ABD5-9BE7487795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87213" y="2854004"/>
            <a:ext cx="3318391" cy="170786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558B841-F783-42D2-91CC-806E96645F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098744" y="2055033"/>
            <a:ext cx="7018752" cy="184664"/>
          </a:xfrm>
          <a:prstGeom prst="bentConnector3">
            <a:avLst>
              <a:gd name="adj1" fmla="val 4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77CEED8-7C2E-40CB-A4BB-93C42F2E74E8}"/>
              </a:ext>
            </a:extLst>
          </p:cNvPr>
          <p:cNvCxnSpPr/>
          <p:nvPr/>
        </p:nvCxnSpPr>
        <p:spPr>
          <a:xfrm flipH="1">
            <a:off x="4068417" y="2048738"/>
            <a:ext cx="818363" cy="321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96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49688E8-774E-4FA5-B5A1-B599DA0025C9}"/>
              </a:ext>
            </a:extLst>
          </p:cNvPr>
          <p:cNvSpPr/>
          <p:nvPr/>
        </p:nvSpPr>
        <p:spPr>
          <a:xfrm>
            <a:off x="6662618" y="2915478"/>
            <a:ext cx="4972791" cy="156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7ADAE94-F0F8-44C4-9530-434A904F6476}"/>
              </a:ext>
            </a:extLst>
          </p:cNvPr>
          <p:cNvSpPr/>
          <p:nvPr/>
        </p:nvSpPr>
        <p:spPr>
          <a:xfrm>
            <a:off x="212034" y="235806"/>
            <a:ext cx="1122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Sea la red IP: 192.168.10.0, Indique:</a:t>
            </a:r>
          </a:p>
          <a:p>
            <a:endParaRPr lang="es-MX" dirty="0"/>
          </a:p>
          <a:p>
            <a:r>
              <a:rPr lang="es-MX" dirty="0"/>
              <a:t>Id de Red: </a:t>
            </a:r>
            <a:r>
              <a:rPr lang="es-MX" dirty="0">
                <a:solidFill>
                  <a:srgbClr val="FF0000"/>
                </a:solidFill>
              </a:rPr>
              <a:t>192.168.10.0</a:t>
            </a:r>
          </a:p>
          <a:p>
            <a:r>
              <a:rPr lang="es-MX" dirty="0"/>
              <a:t>Rango de Hosts: </a:t>
            </a:r>
            <a:r>
              <a:rPr lang="es-MX" dirty="0">
                <a:solidFill>
                  <a:srgbClr val="FF0000"/>
                </a:solidFill>
              </a:rPr>
              <a:t>192.168.10.1 – 192.168.10.254</a:t>
            </a:r>
          </a:p>
          <a:p>
            <a:r>
              <a:rPr lang="es-MX" dirty="0"/>
              <a:t>Boradcast de Red: </a:t>
            </a:r>
            <a:r>
              <a:rPr lang="es-MX" dirty="0">
                <a:solidFill>
                  <a:srgbClr val="FF0000"/>
                </a:solidFill>
              </a:rPr>
              <a:t>192.168.10.255</a:t>
            </a:r>
          </a:p>
          <a:p>
            <a:r>
              <a:rPr lang="es-MX" dirty="0"/>
              <a:t>Mascara por defecto: </a:t>
            </a:r>
            <a:r>
              <a:rPr lang="es-MX" dirty="0">
                <a:solidFill>
                  <a:srgbClr val="FF0000"/>
                </a:solidFill>
              </a:rPr>
              <a:t>255.255.255.0</a:t>
            </a:r>
          </a:p>
          <a:p>
            <a:endParaRPr lang="es-MX" dirty="0"/>
          </a:p>
          <a:p>
            <a:r>
              <a:rPr lang="es-MX" dirty="0"/>
              <a:t>Ahora esta red es dividida en subredes usando mascara modificada: </a:t>
            </a:r>
            <a:r>
              <a:rPr lang="es-MX" b="1" dirty="0"/>
              <a:t>255.255.255.252</a:t>
            </a:r>
            <a:r>
              <a:rPr lang="es-MX" dirty="0"/>
              <a:t>, Responda:</a:t>
            </a:r>
          </a:p>
          <a:p>
            <a:endParaRPr lang="es-MX" dirty="0"/>
          </a:p>
          <a:p>
            <a:r>
              <a:rPr lang="es-MX" dirty="0"/>
              <a:t>Cuantas Subredes resultan: </a:t>
            </a:r>
            <a:r>
              <a:rPr lang="es-MX" dirty="0">
                <a:solidFill>
                  <a:srgbClr val="FF0000"/>
                </a:solidFill>
              </a:rPr>
              <a:t>2 </a:t>
            </a:r>
            <a:r>
              <a:rPr lang="es-MX" baseline="30000" dirty="0">
                <a:solidFill>
                  <a:srgbClr val="FF0000"/>
                </a:solidFill>
              </a:rPr>
              <a:t>6</a:t>
            </a:r>
            <a:r>
              <a:rPr lang="es-MX" dirty="0">
                <a:solidFill>
                  <a:srgbClr val="FF0000"/>
                </a:solidFill>
              </a:rPr>
              <a:t>  = 64 (Subredes)</a:t>
            </a:r>
          </a:p>
          <a:p>
            <a:r>
              <a:rPr lang="es-MX" dirty="0"/>
              <a:t>Cuantas Subredes </a:t>
            </a:r>
            <a:r>
              <a:rPr lang="es-MX" dirty="0">
                <a:solidFill>
                  <a:srgbClr val="FF0000"/>
                </a:solidFill>
              </a:rPr>
              <a:t>Útiles</a:t>
            </a:r>
            <a:r>
              <a:rPr lang="es-MX" dirty="0"/>
              <a:t> Resultan: </a:t>
            </a:r>
            <a:r>
              <a:rPr lang="es-MX" dirty="0">
                <a:solidFill>
                  <a:srgbClr val="FF0000"/>
                </a:solidFill>
              </a:rPr>
              <a:t>64 -2 = 62(Subredes)</a:t>
            </a:r>
          </a:p>
          <a:p>
            <a:r>
              <a:rPr lang="es-MX" dirty="0"/>
              <a:t>Cuantas IP por cada Subred: 2 </a:t>
            </a:r>
            <a:r>
              <a:rPr lang="es-MX" baseline="30000" dirty="0"/>
              <a:t>2</a:t>
            </a:r>
            <a:r>
              <a:rPr lang="es-MX" dirty="0"/>
              <a:t> = </a:t>
            </a:r>
            <a:r>
              <a:rPr lang="es-MX" dirty="0">
                <a:solidFill>
                  <a:srgbClr val="FF0000"/>
                </a:solidFill>
              </a:rPr>
              <a:t>4 (IP x Subred)</a:t>
            </a:r>
          </a:p>
          <a:p>
            <a:r>
              <a:rPr lang="es-MX" dirty="0"/>
              <a:t>Cuantos IP para Host por cada Subred: 4 – 2 = </a:t>
            </a:r>
            <a:r>
              <a:rPr lang="es-MX" dirty="0">
                <a:solidFill>
                  <a:srgbClr val="FF0000"/>
                </a:solidFill>
              </a:rPr>
              <a:t>2 (</a:t>
            </a:r>
            <a:r>
              <a:rPr lang="es-MX" dirty="0" err="1">
                <a:solidFill>
                  <a:srgbClr val="FF0000"/>
                </a:solidFill>
              </a:rPr>
              <a:t>IPHost</a:t>
            </a:r>
            <a:r>
              <a:rPr lang="es-MX" dirty="0">
                <a:solidFill>
                  <a:srgbClr val="FF0000"/>
                </a:solidFill>
              </a:rPr>
              <a:t> x Subred)</a:t>
            </a:r>
          </a:p>
          <a:p>
            <a:endParaRPr lang="es-MX" dirty="0"/>
          </a:p>
          <a:p>
            <a:r>
              <a:rPr lang="es-MX" dirty="0"/>
              <a:t>Calcule lo siguiente, por cada Subred 17:</a:t>
            </a:r>
          </a:p>
          <a:p>
            <a:r>
              <a:rPr lang="es-MX" dirty="0"/>
              <a:t>			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EC7B37E-EE8E-4CCC-A1D7-27DA8C9A676C}"/>
              </a:ext>
            </a:extLst>
          </p:cNvPr>
          <p:cNvCxnSpPr/>
          <p:nvPr/>
        </p:nvCxnSpPr>
        <p:spPr>
          <a:xfrm>
            <a:off x="3750365" y="1802296"/>
            <a:ext cx="3154018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3A58A8CE-C118-451B-8CBF-D50DB2D3B0E1}"/>
              </a:ext>
            </a:extLst>
          </p:cNvPr>
          <p:cNvSpPr txBox="1"/>
          <p:nvPr/>
        </p:nvSpPr>
        <p:spPr>
          <a:xfrm>
            <a:off x="7464793" y="14329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111111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00</a:t>
            </a: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4EC593EC-8254-43C4-9BC7-CC56003F818D}"/>
              </a:ext>
            </a:extLst>
          </p:cNvPr>
          <p:cNvSpPr/>
          <p:nvPr/>
        </p:nvSpPr>
        <p:spPr>
          <a:xfrm>
            <a:off x="7744998" y="1802296"/>
            <a:ext cx="560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1AF80D-118B-4756-B3DD-61DB9C8AEB1B}"/>
              </a:ext>
            </a:extLst>
          </p:cNvPr>
          <p:cNvSpPr txBox="1"/>
          <p:nvPr/>
        </p:nvSpPr>
        <p:spPr>
          <a:xfrm>
            <a:off x="6662618" y="834385"/>
            <a:ext cx="1604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SubNet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bist</a:t>
            </a:r>
            <a:r>
              <a:rPr lang="es-MX" dirty="0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F5BB22-5C74-482E-B085-7267EE36916F}"/>
              </a:ext>
            </a:extLst>
          </p:cNvPr>
          <p:cNvSpPr txBox="1"/>
          <p:nvPr/>
        </p:nvSpPr>
        <p:spPr>
          <a:xfrm>
            <a:off x="8609729" y="834385"/>
            <a:ext cx="1347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Host bits = 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606A8BD-6CB4-4EC3-933C-A2B65150EFED}"/>
              </a:ext>
            </a:extLst>
          </p:cNvPr>
          <p:cNvCxnSpPr>
            <a:stCxn id="7" idx="2"/>
          </p:cNvCxnSpPr>
          <p:nvPr/>
        </p:nvCxnSpPr>
        <p:spPr>
          <a:xfrm>
            <a:off x="7464793" y="1203717"/>
            <a:ext cx="406998" cy="22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40B04C8-168B-4972-A15F-EA09ACB94FEA}"/>
              </a:ext>
            </a:extLst>
          </p:cNvPr>
          <p:cNvCxnSpPr>
            <a:cxnSpLocks/>
          </p:cNvCxnSpPr>
          <p:nvPr/>
        </p:nvCxnSpPr>
        <p:spPr>
          <a:xfrm flipH="1">
            <a:off x="8428383" y="1203717"/>
            <a:ext cx="853806" cy="2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213D98DD-3365-4417-9A84-EAED0ADAF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11739"/>
              </p:ext>
            </p:extLst>
          </p:nvPr>
        </p:nvGraphicFramePr>
        <p:xfrm>
          <a:off x="424302" y="4839132"/>
          <a:ext cx="8487919" cy="84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333">
                  <a:extLst>
                    <a:ext uri="{9D8B030D-6E8A-4147-A177-3AD203B41FA5}">
                      <a16:colId xmlns:a16="http://schemas.microsoft.com/office/drawing/2014/main" val="1248393706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4271408967"/>
                    </a:ext>
                  </a:extLst>
                </a:gridCol>
                <a:gridCol w="3114993">
                  <a:extLst>
                    <a:ext uri="{9D8B030D-6E8A-4147-A177-3AD203B41FA5}">
                      <a16:colId xmlns:a16="http://schemas.microsoft.com/office/drawing/2014/main" val="360639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5068033"/>
                    </a:ext>
                  </a:extLst>
                </a:gridCol>
              </a:tblGrid>
              <a:tr h="47499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Numero </a:t>
                      </a:r>
                      <a:r>
                        <a:rPr lang="es-MX" dirty="0" err="1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4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192.168.10.68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192.168.10.69 – 192.168.10.70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192.168.10.71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30791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A47ED065-2724-4C5D-B2AF-CC51851E4E31}"/>
              </a:ext>
            </a:extLst>
          </p:cNvPr>
          <p:cNvSpPr txBox="1"/>
          <p:nvPr/>
        </p:nvSpPr>
        <p:spPr>
          <a:xfrm>
            <a:off x="6924934" y="342237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17 = 010001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C99BD2-364D-4811-AD71-A888151F5113}"/>
              </a:ext>
            </a:extLst>
          </p:cNvPr>
          <p:cNvSpPr txBox="1"/>
          <p:nvPr/>
        </p:nvSpPr>
        <p:spPr>
          <a:xfrm>
            <a:off x="8305408" y="3099891"/>
            <a:ext cx="350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00 </a:t>
            </a:r>
            <a:r>
              <a:rPr lang="es-MX" dirty="0">
                <a:solidFill>
                  <a:schemeClr val="bg1"/>
                </a:solidFill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sym typeface="Wingdings" panose="05000000000000000000" pitchFamily="2" charset="2"/>
              </a:rPr>
              <a:t>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sym typeface="Wingdings" panose="05000000000000000000" pitchFamily="2" charset="2"/>
              </a:rPr>
              <a:t>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sym typeface="Wingdings" panose="05000000000000000000" pitchFamily="2" charset="2"/>
              </a:rPr>
              <a:t>11  Broadcast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69D95EA-0211-47B2-B190-51D48D194E39}"/>
              </a:ext>
            </a:extLst>
          </p:cNvPr>
          <p:cNvGrpSpPr/>
          <p:nvPr/>
        </p:nvGrpSpPr>
        <p:grpSpPr>
          <a:xfrm rot="5400000">
            <a:off x="10571133" y="3181471"/>
            <a:ext cx="1617842" cy="1034504"/>
            <a:chOff x="541421" y="2147967"/>
            <a:chExt cx="1617842" cy="1034504"/>
          </a:xfrm>
        </p:grpSpPr>
        <p:sp>
          <p:nvSpPr>
            <p:cNvPr id="20" name="Flecha: curvada hacia la derecha 19">
              <a:extLst>
                <a:ext uri="{FF2B5EF4-FFF2-40B4-BE49-F238E27FC236}">
                  <a16:creationId xmlns:a16="http://schemas.microsoft.com/office/drawing/2014/main" id="{501F52D7-C95B-4A12-A523-8A4AE955E64C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Flecha: curvada hacia la derecha 20">
              <a:extLst>
                <a:ext uri="{FF2B5EF4-FFF2-40B4-BE49-F238E27FC236}">
                  <a16:creationId xmlns:a16="http://schemas.microsoft.com/office/drawing/2014/main" id="{10A1E04A-2009-46DB-9AB1-2ED8625F3987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5383B1-7FF7-4BBB-9F5E-63859B2BDE8E}"/>
              </a:ext>
            </a:extLst>
          </p:cNvPr>
          <p:cNvSpPr txBox="1"/>
          <p:nvPr/>
        </p:nvSpPr>
        <p:spPr>
          <a:xfrm>
            <a:off x="6924934" y="175343"/>
            <a:ext cx="50635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Resolución de Ejercicios de la prueba de diagnostico</a:t>
            </a:r>
          </a:p>
        </p:txBody>
      </p:sp>
    </p:spTree>
    <p:extLst>
      <p:ext uri="{BB962C8B-B14F-4D97-AF65-F5344CB8AC3E}">
        <p14:creationId xmlns:p14="http://schemas.microsoft.com/office/powerpoint/2010/main" val="984631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8B1AC0-1D08-41D2-B4C1-51C702419916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EAD7CF-6180-41A2-A253-EB60C27CA38A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11000000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6FB153-6C29-44FE-8479-3926723C5273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10101000</a:t>
            </a:r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154AB9-27A1-4725-A65C-7BD47053DA9C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00000001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0976DC-779B-4128-8197-A3A8B7DA9E28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highlight>
                  <a:srgbClr val="FF00FF"/>
                </a:highlight>
              </a:rPr>
              <a:t>00000000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8473075" y="1148879"/>
            <a:ext cx="2303411" cy="22543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E8961E-5955-4ACE-A1C6-F0EB7490431E}"/>
              </a:ext>
            </a:extLst>
          </p:cNvPr>
          <p:cNvCxnSpPr>
            <a:cxnSpLocks/>
          </p:cNvCxnSpPr>
          <p:nvPr/>
        </p:nvCxnSpPr>
        <p:spPr>
          <a:xfrm>
            <a:off x="8425831" y="303971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-1" y="18148"/>
            <a:ext cx="28557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192.168.1.0  sin Subredes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Doble onda 26">
            <a:extLst>
              <a:ext uri="{FF2B5EF4-FFF2-40B4-BE49-F238E27FC236}">
                <a16:creationId xmlns:a16="http://schemas.microsoft.com/office/drawing/2014/main" id="{D456B6D7-C6B3-4BA0-B19E-01925DC19E93}"/>
              </a:ext>
            </a:extLst>
          </p:cNvPr>
          <p:cNvSpPr/>
          <p:nvPr/>
        </p:nvSpPr>
        <p:spPr>
          <a:xfrm>
            <a:off x="8266231" y="181436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255.255.255.0</a:t>
            </a:r>
          </a:p>
        </p:txBody>
      </p:sp>
      <p:graphicFrame>
        <p:nvGraphicFramePr>
          <p:cNvPr id="2" name="Tabla 11">
            <a:extLst>
              <a:ext uri="{FF2B5EF4-FFF2-40B4-BE49-F238E27FC236}">
                <a16:creationId xmlns:a16="http://schemas.microsoft.com/office/drawing/2014/main" id="{BCD6C7AC-C07C-4056-823F-3D1C325F8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59850"/>
              </p:ext>
            </p:extLst>
          </p:nvPr>
        </p:nvGraphicFramePr>
        <p:xfrm>
          <a:off x="1184888" y="1814362"/>
          <a:ext cx="66001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974255497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3999636541"/>
                    </a:ext>
                  </a:extLst>
                </a:gridCol>
                <a:gridCol w="2883218">
                  <a:extLst>
                    <a:ext uri="{9D8B030D-6E8A-4147-A177-3AD203B41FA5}">
                      <a16:colId xmlns:a16="http://schemas.microsoft.com/office/drawing/2014/main" val="2594164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981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192.168.1.1 – 192.168.1.254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099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51C4B92-E300-4C75-B592-18D2E8B9394B}"/>
              </a:ext>
            </a:extLst>
          </p:cNvPr>
          <p:cNvSpPr txBox="1"/>
          <p:nvPr/>
        </p:nvSpPr>
        <p:spPr>
          <a:xfrm>
            <a:off x="2067951" y="3207434"/>
            <a:ext cx="490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Tengo </a:t>
            </a:r>
            <a:r>
              <a:rPr lang="es-MX" b="1" dirty="0"/>
              <a:t>600</a:t>
            </a:r>
            <a:r>
              <a:rPr lang="es-MX" dirty="0"/>
              <a:t> usuarios….pero tengo 254 IP que hago?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C1E9EEB-48F8-4898-A382-B9FEFF72DE0C}"/>
              </a:ext>
            </a:extLst>
          </p:cNvPr>
          <p:cNvSpPr/>
          <p:nvPr/>
        </p:nvSpPr>
        <p:spPr>
          <a:xfrm>
            <a:off x="279008" y="4043492"/>
            <a:ext cx="28557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192.168.1.0  sin Subredes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4E81A0C-3902-4D03-9A40-A906299EFE6E}"/>
              </a:ext>
            </a:extLst>
          </p:cNvPr>
          <p:cNvSpPr/>
          <p:nvPr/>
        </p:nvSpPr>
        <p:spPr>
          <a:xfrm>
            <a:off x="279008" y="4551323"/>
            <a:ext cx="28557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192.168.2.0  sin Subredes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4502EDA-3E77-4ED5-ABEF-C7525382CDEC}"/>
              </a:ext>
            </a:extLst>
          </p:cNvPr>
          <p:cNvSpPr/>
          <p:nvPr/>
        </p:nvSpPr>
        <p:spPr>
          <a:xfrm>
            <a:off x="279008" y="5053939"/>
            <a:ext cx="28557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192.168.3.0  sin Subredes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6B0123A9-2245-4B5B-B032-C1B38058435A}"/>
              </a:ext>
            </a:extLst>
          </p:cNvPr>
          <p:cNvSpPr/>
          <p:nvPr/>
        </p:nvSpPr>
        <p:spPr>
          <a:xfrm>
            <a:off x="3383255" y="3826412"/>
            <a:ext cx="330616" cy="19835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63F0AE-6458-407D-B9AC-469866991A35}"/>
              </a:ext>
            </a:extLst>
          </p:cNvPr>
          <p:cNvSpPr txBox="1"/>
          <p:nvPr/>
        </p:nvSpPr>
        <p:spPr>
          <a:xfrm>
            <a:off x="4178105" y="441282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254 * 3 = 762 IP</a:t>
            </a:r>
          </a:p>
        </p:txBody>
      </p:sp>
    </p:spTree>
    <p:extLst>
      <p:ext uri="{BB962C8B-B14F-4D97-AF65-F5344CB8AC3E}">
        <p14:creationId xmlns:p14="http://schemas.microsoft.com/office/powerpoint/2010/main" val="429179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36B86C9-0DA6-42DE-9A5B-4DFED48C2C0F}"/>
              </a:ext>
            </a:extLst>
          </p:cNvPr>
          <p:cNvSpPr/>
          <p:nvPr/>
        </p:nvSpPr>
        <p:spPr>
          <a:xfrm>
            <a:off x="9547541" y="1148879"/>
            <a:ext cx="1228945" cy="239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43C20581-DF24-4C77-837F-5B62A083AC13}"/>
              </a:ext>
            </a:extLst>
          </p:cNvPr>
          <p:cNvSpPr/>
          <p:nvPr/>
        </p:nvSpPr>
        <p:spPr>
          <a:xfrm flipH="1">
            <a:off x="3582785" y="1148878"/>
            <a:ext cx="3928641" cy="2254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Mimos % Subredes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5BEAD-CE21-4619-9DF9-328C290B205D}"/>
              </a:ext>
            </a:extLst>
          </p:cNvPr>
          <p:cNvSpPr/>
          <p:nvPr/>
        </p:nvSpPr>
        <p:spPr>
          <a:xfrm>
            <a:off x="0" y="18148"/>
            <a:ext cx="1576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192.168.1.0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EE2386C-7CA8-4167-839C-275E07996FBF}"/>
              </a:ext>
            </a:extLst>
          </p:cNvPr>
          <p:cNvSpPr/>
          <p:nvPr/>
        </p:nvSpPr>
        <p:spPr>
          <a:xfrm>
            <a:off x="1024375" y="387480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608914F-EBA0-4E30-A4B8-A5CB969AE369}"/>
              </a:ext>
            </a:extLst>
          </p:cNvPr>
          <p:cNvSpPr/>
          <p:nvPr/>
        </p:nvSpPr>
        <p:spPr>
          <a:xfrm>
            <a:off x="1184888" y="590510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11000000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93C9B00-7B95-44A3-989C-76378234F9FD}"/>
              </a:ext>
            </a:extLst>
          </p:cNvPr>
          <p:cNvSpPr/>
          <p:nvPr/>
        </p:nvSpPr>
        <p:spPr>
          <a:xfrm>
            <a:off x="3582787" y="590509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10101000</a:t>
            </a:r>
            <a:endParaRPr lang="es-MX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6AF8C66-DDE9-45AC-908A-92774B2C207A}"/>
              </a:ext>
            </a:extLst>
          </p:cNvPr>
          <p:cNvSpPr/>
          <p:nvPr/>
        </p:nvSpPr>
        <p:spPr>
          <a:xfrm>
            <a:off x="6180221" y="594751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</a:t>
            </a:r>
            <a:r>
              <a:rPr lang="es-MX" dirty="0">
                <a:highlight>
                  <a:srgbClr val="FF00FF"/>
                </a:highlight>
              </a:rPr>
              <a:t>00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11092F6-C9D6-4A88-91FD-02118903B3E5}"/>
              </a:ext>
            </a:extLst>
          </p:cNvPr>
          <p:cNvSpPr/>
          <p:nvPr/>
        </p:nvSpPr>
        <p:spPr>
          <a:xfrm>
            <a:off x="8578120" y="59475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highlight>
                  <a:srgbClr val="FF00FF"/>
                </a:highlight>
              </a:rPr>
              <a:t>00000000</a:t>
            </a:r>
          </a:p>
        </p:txBody>
      </p:sp>
      <p:sp>
        <p:nvSpPr>
          <p:cNvPr id="35" name="Flecha: pentágono 34">
            <a:extLst>
              <a:ext uri="{FF2B5EF4-FFF2-40B4-BE49-F238E27FC236}">
                <a16:creationId xmlns:a16="http://schemas.microsoft.com/office/drawing/2014/main" id="{C7AE0F52-9C04-481A-A000-862EA0AFC4C3}"/>
              </a:ext>
            </a:extLst>
          </p:cNvPr>
          <p:cNvSpPr/>
          <p:nvPr/>
        </p:nvSpPr>
        <p:spPr>
          <a:xfrm>
            <a:off x="7527945" y="1148879"/>
            <a:ext cx="3248541" cy="2137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Mismo % de host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6E294BF-F664-4637-94A0-95F9DF529C7D}"/>
              </a:ext>
            </a:extLst>
          </p:cNvPr>
          <p:cNvCxnSpPr>
            <a:cxnSpLocks/>
          </p:cNvCxnSpPr>
          <p:nvPr/>
        </p:nvCxnSpPr>
        <p:spPr>
          <a:xfrm>
            <a:off x="7511431" y="401000"/>
            <a:ext cx="0" cy="98862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7" name="Tabla 11">
            <a:extLst>
              <a:ext uri="{FF2B5EF4-FFF2-40B4-BE49-F238E27FC236}">
                <a16:creationId xmlns:a16="http://schemas.microsoft.com/office/drawing/2014/main" id="{4F15C1CC-5AA3-4324-8451-12EF03C6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00903"/>
              </p:ext>
            </p:extLst>
          </p:nvPr>
        </p:nvGraphicFramePr>
        <p:xfrm>
          <a:off x="282689" y="5521569"/>
          <a:ext cx="66001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974255497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3999636541"/>
                    </a:ext>
                  </a:extLst>
                </a:gridCol>
                <a:gridCol w="2883218">
                  <a:extLst>
                    <a:ext uri="{9D8B030D-6E8A-4147-A177-3AD203B41FA5}">
                      <a16:colId xmlns:a16="http://schemas.microsoft.com/office/drawing/2014/main" val="2594164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981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192.168.0.1 – 192.168.3.254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192.168.3.255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0995"/>
                  </a:ext>
                </a:extLst>
              </a:tr>
            </a:tbl>
          </a:graphicData>
        </a:graphic>
      </p:graphicFrame>
      <p:sp>
        <p:nvSpPr>
          <p:cNvPr id="38" name="CuadroTexto 37">
            <a:extLst>
              <a:ext uri="{FF2B5EF4-FFF2-40B4-BE49-F238E27FC236}">
                <a16:creationId xmlns:a16="http://schemas.microsoft.com/office/drawing/2014/main" id="{394DE2C2-06B8-4011-846F-8EE3E589397B}"/>
              </a:ext>
            </a:extLst>
          </p:cNvPr>
          <p:cNvSpPr txBox="1"/>
          <p:nvPr/>
        </p:nvSpPr>
        <p:spPr>
          <a:xfrm>
            <a:off x="2773163" y="4038630"/>
            <a:ext cx="511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00 00000000 </a:t>
            </a:r>
            <a:r>
              <a:rPr lang="es-MX" dirty="0"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00 00000001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ym typeface="Wingdings" panose="05000000000000000000" pitchFamily="2" charset="2"/>
              </a:rPr>
              <a:t>11 11111111  Broadcast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7B8C931-B7C8-447D-8CBF-B35896431EFB}"/>
              </a:ext>
            </a:extLst>
          </p:cNvPr>
          <p:cNvSpPr/>
          <p:nvPr/>
        </p:nvSpPr>
        <p:spPr>
          <a:xfrm>
            <a:off x="863860" y="1602181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76C944A-B0BC-4347-894F-51235D3531B4}"/>
              </a:ext>
            </a:extLst>
          </p:cNvPr>
          <p:cNvSpPr/>
          <p:nvPr/>
        </p:nvSpPr>
        <p:spPr>
          <a:xfrm>
            <a:off x="1024373" y="1805211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94D73B1-F2DA-4543-A0AC-6FD2A90E1617}"/>
              </a:ext>
            </a:extLst>
          </p:cNvPr>
          <p:cNvSpPr/>
          <p:nvPr/>
        </p:nvSpPr>
        <p:spPr>
          <a:xfrm>
            <a:off x="3422272" y="1805210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DA13BDA-6BE1-4529-A8A8-FE2A2AF1C3B9}"/>
              </a:ext>
            </a:extLst>
          </p:cNvPr>
          <p:cNvSpPr/>
          <p:nvPr/>
        </p:nvSpPr>
        <p:spPr>
          <a:xfrm>
            <a:off x="6019706" y="1809452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11111100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568C4F8-D6C9-4C82-BF3C-6679D9A867A8}"/>
              </a:ext>
            </a:extLst>
          </p:cNvPr>
          <p:cNvSpPr/>
          <p:nvPr/>
        </p:nvSpPr>
        <p:spPr>
          <a:xfrm>
            <a:off x="8417605" y="1809451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3878B2C-622B-42EC-BF55-A30466D659D7}"/>
              </a:ext>
            </a:extLst>
          </p:cNvPr>
          <p:cNvSpPr txBox="1"/>
          <p:nvPr/>
        </p:nvSpPr>
        <p:spPr>
          <a:xfrm>
            <a:off x="122951" y="176501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4BD581C-810B-43D2-B2A8-7AA58230E8E4}"/>
              </a:ext>
            </a:extLst>
          </p:cNvPr>
          <p:cNvSpPr txBox="1"/>
          <p:nvPr/>
        </p:nvSpPr>
        <p:spPr>
          <a:xfrm>
            <a:off x="2618686" y="1765011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47C1F27-EE0F-4BD2-9820-62A100959427}"/>
              </a:ext>
            </a:extLst>
          </p:cNvPr>
          <p:cNvSpPr txBox="1"/>
          <p:nvPr/>
        </p:nvSpPr>
        <p:spPr>
          <a:xfrm>
            <a:off x="5013349" y="1772944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8C98DEF-D698-451F-8370-BA12CB26D778}"/>
              </a:ext>
            </a:extLst>
          </p:cNvPr>
          <p:cNvSpPr txBox="1"/>
          <p:nvPr/>
        </p:nvSpPr>
        <p:spPr>
          <a:xfrm>
            <a:off x="7612281" y="180521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E692E6B-A6D4-4E3F-AEEB-732D1F115212}"/>
              </a:ext>
            </a:extLst>
          </p:cNvPr>
          <p:cNvSpPr txBox="1"/>
          <p:nvPr/>
        </p:nvSpPr>
        <p:spPr>
          <a:xfrm>
            <a:off x="10026284" y="1800864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49" name="Bocadillo: rectángulo con esquinas redondeadas 48">
            <a:extLst>
              <a:ext uri="{FF2B5EF4-FFF2-40B4-BE49-F238E27FC236}">
                <a16:creationId xmlns:a16="http://schemas.microsoft.com/office/drawing/2014/main" id="{3A4F6E14-FAF3-43B8-ADE0-A896E0BF4A90}"/>
              </a:ext>
            </a:extLst>
          </p:cNvPr>
          <p:cNvSpPr/>
          <p:nvPr/>
        </p:nvSpPr>
        <p:spPr>
          <a:xfrm>
            <a:off x="7620755" y="2579678"/>
            <a:ext cx="3257797" cy="1186808"/>
          </a:xfrm>
          <a:prstGeom prst="wedgeRoundRectCallout">
            <a:avLst>
              <a:gd name="adj1" fmla="val 17459"/>
              <a:gd name="adj2" fmla="val -63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10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10</a:t>
            </a:r>
            <a:r>
              <a:rPr lang="es-MX" dirty="0"/>
              <a:t> Host por Subred = 1024</a:t>
            </a:r>
          </a:p>
        </p:txBody>
      </p:sp>
      <p:sp>
        <p:nvSpPr>
          <p:cNvPr id="50" name="Doble onda 49">
            <a:extLst>
              <a:ext uri="{FF2B5EF4-FFF2-40B4-BE49-F238E27FC236}">
                <a16:creationId xmlns:a16="http://schemas.microsoft.com/office/drawing/2014/main" id="{5925F2C7-1DBB-400E-A7B1-4A023DCDD760}"/>
              </a:ext>
            </a:extLst>
          </p:cNvPr>
          <p:cNvSpPr/>
          <p:nvPr/>
        </p:nvSpPr>
        <p:spPr>
          <a:xfrm>
            <a:off x="7861773" y="4035943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255.255.252.0</a:t>
            </a:r>
          </a:p>
        </p:txBody>
      </p:sp>
    </p:spTree>
    <p:extLst>
      <p:ext uri="{BB962C8B-B14F-4D97-AF65-F5344CB8AC3E}">
        <p14:creationId xmlns:p14="http://schemas.microsoft.com/office/powerpoint/2010/main" val="25049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4A5977-D5FA-4B9C-AE63-E9A3A545DF9E}"/>
              </a:ext>
            </a:extLst>
          </p:cNvPr>
          <p:cNvSpPr txBox="1"/>
          <p:nvPr/>
        </p:nvSpPr>
        <p:spPr>
          <a:xfrm>
            <a:off x="913171" y="0"/>
            <a:ext cx="95678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600" dirty="0"/>
              <a:t>Layer 3: Capa de RED Protocolo IPv4 – IP ADDRESS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B52D490-7D70-43A1-BF1F-21016911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0" y="758479"/>
            <a:ext cx="11001062" cy="3561730"/>
          </a:xfrm>
          <a:prstGeom prst="rect">
            <a:avLst/>
          </a:prstGeom>
        </p:spPr>
      </p:pic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7F12AC2-DD8F-4EF2-8F33-2DF905760F15}"/>
              </a:ext>
            </a:extLst>
          </p:cNvPr>
          <p:cNvGraphicFramePr>
            <a:graphicFrameLocks noGrp="1"/>
          </p:cNvGraphicFramePr>
          <p:nvPr/>
        </p:nvGraphicFramePr>
        <p:xfrm>
          <a:off x="1900771" y="4320209"/>
          <a:ext cx="76553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1314708082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856775126"/>
                    </a:ext>
                  </a:extLst>
                </a:gridCol>
                <a:gridCol w="2883218">
                  <a:extLst>
                    <a:ext uri="{9D8B030D-6E8A-4147-A177-3AD203B41FA5}">
                      <a16:colId xmlns:a16="http://schemas.microsoft.com/office/drawing/2014/main" val="315838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500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de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 de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Broadcast de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s-MX" dirty="0"/>
                        <a:t>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1.0.0.1 – 1.255.255.254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130.5</a:t>
                      </a:r>
                      <a:r>
                        <a:rPr lang="es-MX" dirty="0"/>
                        <a:t>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130.5.0.1 – 130.5.255.254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130.5.255.255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193.7.200</a:t>
                      </a:r>
                      <a:r>
                        <a:rPr lang="es-MX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193.7.200.1 – 193.7.200.254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193.7.200.255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2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/>
                        <a:t>225.156.200.72 Ejemplo Dirección IP Multicast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7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/>
                        <a:t>241.250.236.7 Ejemplo de Dirección IP del segmento de pruebas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622852" y="804310"/>
            <a:ext cx="62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Red Clase A:</a:t>
            </a:r>
          </a:p>
          <a:p>
            <a:r>
              <a:rPr lang="es-MX" dirty="0">
                <a:sym typeface="Wingdings" panose="05000000000000000000" pitchFamily="2" charset="2"/>
              </a:rPr>
              <a:t>7.0.0.0  Generar un plan de subredes.</a:t>
            </a:r>
          </a:p>
          <a:p>
            <a:r>
              <a:rPr lang="es-MX" dirty="0">
                <a:sym typeface="Wingdings" panose="05000000000000000000" pitchFamily="2" charset="2"/>
              </a:rPr>
              <a:t>¿Cuántos Bits dispongo para hosts? ¿Con cuantos puedo “jugar”?</a:t>
            </a:r>
          </a:p>
          <a:p>
            <a:r>
              <a:rPr lang="es-MX" dirty="0">
                <a:sym typeface="Wingdings" panose="05000000000000000000" pitchFamily="2" charset="2"/>
              </a:rPr>
              <a:t>24 Bits para crear su propio plan de subredes.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718F83-E654-43FF-91C7-6CDBE3CC3BED}"/>
              </a:ext>
            </a:extLst>
          </p:cNvPr>
          <p:cNvSpPr/>
          <p:nvPr/>
        </p:nvSpPr>
        <p:spPr>
          <a:xfrm>
            <a:off x="940154" y="2611525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17B948-B6C2-4490-A224-C2808F00B0A7}"/>
              </a:ext>
            </a:extLst>
          </p:cNvPr>
          <p:cNvSpPr/>
          <p:nvPr/>
        </p:nvSpPr>
        <p:spPr>
          <a:xfrm>
            <a:off x="1100667" y="2814555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00000111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FBA1E7-3FD9-4DAF-B286-CB2A4AF04112}"/>
              </a:ext>
            </a:extLst>
          </p:cNvPr>
          <p:cNvSpPr/>
          <p:nvPr/>
        </p:nvSpPr>
        <p:spPr>
          <a:xfrm>
            <a:off x="3498566" y="2814554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914309-E90D-412D-942C-CB5A414F6DDB}"/>
              </a:ext>
            </a:extLst>
          </p:cNvPr>
          <p:cNvSpPr/>
          <p:nvPr/>
        </p:nvSpPr>
        <p:spPr>
          <a:xfrm>
            <a:off x="6096000" y="281879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00000000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8E73B4-3471-433E-BAA3-88D252E0F411}"/>
              </a:ext>
            </a:extLst>
          </p:cNvPr>
          <p:cNvSpPr/>
          <p:nvPr/>
        </p:nvSpPr>
        <p:spPr>
          <a:xfrm>
            <a:off x="8493899" y="2818795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1D91FB-ADA4-4251-A44E-F209F0FF9FF0}"/>
              </a:ext>
            </a:extLst>
          </p:cNvPr>
          <p:cNvSpPr/>
          <p:nvPr/>
        </p:nvSpPr>
        <p:spPr>
          <a:xfrm>
            <a:off x="940154" y="3658017"/>
            <a:ext cx="9912626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44E1329-F953-4A74-9A4A-D3713155E604}"/>
              </a:ext>
            </a:extLst>
          </p:cNvPr>
          <p:cNvSpPr/>
          <p:nvPr/>
        </p:nvSpPr>
        <p:spPr>
          <a:xfrm>
            <a:off x="1100667" y="3861047"/>
            <a:ext cx="2198367" cy="3048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11111111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269A58-F7FA-4158-AAF0-FB1844F39D15}"/>
              </a:ext>
            </a:extLst>
          </p:cNvPr>
          <p:cNvSpPr/>
          <p:nvPr/>
        </p:nvSpPr>
        <p:spPr>
          <a:xfrm>
            <a:off x="3498566" y="3861046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11111100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A755983-9E4F-4FB0-9617-C4E91295D71D}"/>
              </a:ext>
            </a:extLst>
          </p:cNvPr>
          <p:cNvSpPr/>
          <p:nvPr/>
        </p:nvSpPr>
        <p:spPr>
          <a:xfrm>
            <a:off x="6096000" y="3865288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FE7054A-5BE5-42D8-862D-8970285294EC}"/>
              </a:ext>
            </a:extLst>
          </p:cNvPr>
          <p:cNvSpPr/>
          <p:nvPr/>
        </p:nvSpPr>
        <p:spPr>
          <a:xfrm>
            <a:off x="8493899" y="3865287"/>
            <a:ext cx="2198367" cy="304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00000000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6C55D-4EF9-4026-AD34-E2DF1076A249}"/>
              </a:ext>
            </a:extLst>
          </p:cNvPr>
          <p:cNvSpPr txBox="1"/>
          <p:nvPr/>
        </p:nvSpPr>
        <p:spPr>
          <a:xfrm>
            <a:off x="379149" y="28145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1F4331-60D5-45F9-8870-A46AF2C00B3A}"/>
              </a:ext>
            </a:extLst>
          </p:cNvPr>
          <p:cNvSpPr txBox="1"/>
          <p:nvPr/>
        </p:nvSpPr>
        <p:spPr>
          <a:xfrm>
            <a:off x="199245" y="3820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848AF30-D295-4A5A-9A79-C168F6E2F49D}"/>
              </a:ext>
            </a:extLst>
          </p:cNvPr>
          <p:cNvCxnSpPr>
            <a:cxnSpLocks/>
          </p:cNvCxnSpPr>
          <p:nvPr/>
        </p:nvCxnSpPr>
        <p:spPr>
          <a:xfrm>
            <a:off x="3405802" y="2529884"/>
            <a:ext cx="0" cy="181422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B573AF2F-A5AA-4BF3-B812-E0C648128E20}"/>
              </a:ext>
            </a:extLst>
          </p:cNvPr>
          <p:cNvSpPr/>
          <p:nvPr/>
        </p:nvSpPr>
        <p:spPr>
          <a:xfrm rot="5400000">
            <a:off x="6869758" y="-1297757"/>
            <a:ext cx="451316" cy="7193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03B462-7B54-4E68-8A04-FA5B7ECF03D9}"/>
              </a:ext>
            </a:extLst>
          </p:cNvPr>
          <p:cNvCxnSpPr>
            <a:endCxn id="8" idx="1"/>
          </p:cNvCxnSpPr>
          <p:nvPr/>
        </p:nvCxnSpPr>
        <p:spPr>
          <a:xfrm>
            <a:off x="5115339" y="1741027"/>
            <a:ext cx="1980077" cy="332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AAAAD1-973A-4D06-AD77-D46617F3DE52}"/>
              </a:ext>
            </a:extLst>
          </p:cNvPr>
          <p:cNvCxnSpPr>
            <a:cxnSpLocks/>
          </p:cNvCxnSpPr>
          <p:nvPr/>
        </p:nvCxnSpPr>
        <p:spPr>
          <a:xfrm>
            <a:off x="4829294" y="2500067"/>
            <a:ext cx="0" cy="202886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0134C16E-36E8-4B8B-B5AC-2E383A0FC43B}"/>
              </a:ext>
            </a:extLst>
          </p:cNvPr>
          <p:cNvSpPr/>
          <p:nvPr/>
        </p:nvSpPr>
        <p:spPr>
          <a:xfrm rot="16200000">
            <a:off x="3949144" y="4081670"/>
            <a:ext cx="429578" cy="1330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29015C37-0208-4880-8377-61367B60F269}"/>
              </a:ext>
            </a:extLst>
          </p:cNvPr>
          <p:cNvSpPr/>
          <p:nvPr/>
        </p:nvSpPr>
        <p:spPr>
          <a:xfrm rot="16200000">
            <a:off x="7545992" y="1834307"/>
            <a:ext cx="429579" cy="5862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816A576E-FDCE-4497-915B-C6EBB30EE1C0}"/>
              </a:ext>
            </a:extLst>
          </p:cNvPr>
          <p:cNvSpPr/>
          <p:nvPr/>
        </p:nvSpPr>
        <p:spPr>
          <a:xfrm>
            <a:off x="3193777" y="5353878"/>
            <a:ext cx="3020738" cy="1060174"/>
          </a:xfrm>
          <a:prstGeom prst="wedgeRoundRectCallout">
            <a:avLst>
              <a:gd name="adj1" fmla="val -17297"/>
              <a:gd name="adj2" fmla="val -80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SubNet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6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6</a:t>
            </a:r>
            <a:r>
              <a:rPr lang="es-MX" dirty="0"/>
              <a:t> Subredes = 64</a:t>
            </a:r>
          </a:p>
        </p:txBody>
      </p:sp>
      <p:sp>
        <p:nvSpPr>
          <p:cNvPr id="46" name="Bocadillo: rectángulo con esquinas redondeadas 45">
            <a:extLst>
              <a:ext uri="{FF2B5EF4-FFF2-40B4-BE49-F238E27FC236}">
                <a16:creationId xmlns:a16="http://schemas.microsoft.com/office/drawing/2014/main" id="{6DE34B8B-49BD-4288-B574-9FF034C3C49A}"/>
              </a:ext>
            </a:extLst>
          </p:cNvPr>
          <p:cNvSpPr/>
          <p:nvPr/>
        </p:nvSpPr>
        <p:spPr>
          <a:xfrm>
            <a:off x="7871790" y="5227244"/>
            <a:ext cx="3257797" cy="1186808"/>
          </a:xfrm>
          <a:prstGeom prst="wedgeRoundRectCallout">
            <a:avLst>
              <a:gd name="adj1" fmla="val 17459"/>
              <a:gd name="adj2" fmla="val -63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HostBits</a:t>
            </a:r>
            <a:r>
              <a:rPr lang="es-MX" dirty="0"/>
              <a:t> bits</a:t>
            </a:r>
          </a:p>
          <a:p>
            <a:pPr algn="ctr"/>
            <a:r>
              <a:rPr lang="es-MX" dirty="0"/>
              <a:t>18</a:t>
            </a:r>
          </a:p>
          <a:p>
            <a:pPr algn="ctr"/>
            <a:r>
              <a:rPr lang="es-MX" dirty="0"/>
              <a:t>2 </a:t>
            </a:r>
            <a:r>
              <a:rPr lang="es-MX" baseline="30000" dirty="0"/>
              <a:t>18</a:t>
            </a:r>
            <a:r>
              <a:rPr lang="es-MX" dirty="0"/>
              <a:t> Host por Subred = 262144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CA9F3124-925E-46B2-AF77-7F4FA37EB342}"/>
              </a:ext>
            </a:extLst>
          </p:cNvPr>
          <p:cNvSpPr/>
          <p:nvPr/>
        </p:nvSpPr>
        <p:spPr>
          <a:xfrm>
            <a:off x="4829266" y="3372925"/>
            <a:ext cx="5862999" cy="201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Mucho % de host</a:t>
            </a:r>
          </a:p>
        </p:txBody>
      </p:sp>
      <p:sp>
        <p:nvSpPr>
          <p:cNvPr id="25" name="Flecha: pentágono 24">
            <a:extLst>
              <a:ext uri="{FF2B5EF4-FFF2-40B4-BE49-F238E27FC236}">
                <a16:creationId xmlns:a16="http://schemas.microsoft.com/office/drawing/2014/main" id="{CD40ADE6-5560-4858-8967-899A92B8E5D3}"/>
              </a:ext>
            </a:extLst>
          </p:cNvPr>
          <p:cNvSpPr/>
          <p:nvPr/>
        </p:nvSpPr>
        <p:spPr>
          <a:xfrm flipH="1">
            <a:off x="3498564" y="3372923"/>
            <a:ext cx="1330702" cy="2013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Poco % Subredes</a:t>
            </a:r>
          </a:p>
        </p:txBody>
      </p:sp>
      <p:sp>
        <p:nvSpPr>
          <p:cNvPr id="26" name="Doble onda 25">
            <a:extLst>
              <a:ext uri="{FF2B5EF4-FFF2-40B4-BE49-F238E27FC236}">
                <a16:creationId xmlns:a16="http://schemas.microsoft.com/office/drawing/2014/main" id="{75BAA22B-5F2B-48D4-A03E-0D5E4E4D2EE7}"/>
              </a:ext>
            </a:extLst>
          </p:cNvPr>
          <p:cNvSpPr/>
          <p:nvPr/>
        </p:nvSpPr>
        <p:spPr>
          <a:xfrm>
            <a:off x="8294367" y="108284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255.252.0.0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49BDB6-C19D-4F8A-944B-4961E2E31056}"/>
              </a:ext>
            </a:extLst>
          </p:cNvPr>
          <p:cNvCxnSpPr>
            <a:stCxn id="26" idx="2"/>
            <a:endCxn id="24" idx="1"/>
          </p:cNvCxnSpPr>
          <p:nvPr/>
        </p:nvCxnSpPr>
        <p:spPr>
          <a:xfrm flipH="1">
            <a:off x="4829266" y="1845083"/>
            <a:ext cx="4996823" cy="162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5C9085D-5FDB-4282-ABFF-E1DDF7A56DBD}"/>
              </a:ext>
            </a:extLst>
          </p:cNvPr>
          <p:cNvSpPr txBox="1"/>
          <p:nvPr/>
        </p:nvSpPr>
        <p:spPr>
          <a:xfrm>
            <a:off x="2694980" y="3820847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3E1C66-0B84-4E00-ABCF-9600D097F789}"/>
              </a:ext>
            </a:extLst>
          </p:cNvPr>
          <p:cNvSpPr txBox="1"/>
          <p:nvPr/>
        </p:nvSpPr>
        <p:spPr>
          <a:xfrm>
            <a:off x="5089643" y="3828780"/>
            <a:ext cx="53572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252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084953A-C26C-424F-8085-931BA895B364}"/>
              </a:ext>
            </a:extLst>
          </p:cNvPr>
          <p:cNvSpPr txBox="1"/>
          <p:nvPr/>
        </p:nvSpPr>
        <p:spPr>
          <a:xfrm>
            <a:off x="7688575" y="3861046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F12FBD-78C9-42F2-9A7C-2290A299D279}"/>
              </a:ext>
            </a:extLst>
          </p:cNvPr>
          <p:cNvSpPr txBox="1"/>
          <p:nvPr/>
        </p:nvSpPr>
        <p:spPr>
          <a:xfrm>
            <a:off x="10102578" y="3856700"/>
            <a:ext cx="30168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56236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BF30828-4958-4D0A-9744-9443AC6F1566}"/>
              </a:ext>
            </a:extLst>
          </p:cNvPr>
          <p:cNvSpPr/>
          <p:nvPr/>
        </p:nvSpPr>
        <p:spPr>
          <a:xfrm>
            <a:off x="556592" y="1247937"/>
            <a:ext cx="10217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 la dirección 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IP: 164.77.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72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142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 Mascara de subred 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255.255.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255.240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responda:</a:t>
            </a:r>
            <a:endParaRPr lang="es-C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CL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de (</a:t>
            </a:r>
            <a:r>
              <a:rPr lang="es-C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SubRed</a:t>
            </a:r>
            <a:r>
              <a:rPr lang="es-CL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s-CL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164.77.72.128</a:t>
            </a:r>
          </a:p>
          <a:p>
            <a:pPr algn="just"/>
            <a:r>
              <a:rPr lang="es-CL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Rango de Hosts (</a:t>
            </a:r>
            <a:r>
              <a:rPr lang="es-C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SubRed</a:t>
            </a:r>
            <a:r>
              <a:rPr lang="es-CL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s-CL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164.77.72.129 – 164.77.72.142</a:t>
            </a:r>
          </a:p>
          <a:p>
            <a:pPr algn="just">
              <a:spcAft>
                <a:spcPts val="0"/>
              </a:spcAft>
            </a:pPr>
            <a:r>
              <a:rPr lang="es-C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Boradcast de Red 8SubRed): </a:t>
            </a:r>
            <a:r>
              <a:rPr lang="es-CL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164.77.72.143</a:t>
            </a:r>
          </a:p>
          <a:p>
            <a:pPr algn="just">
              <a:spcAft>
                <a:spcPts val="0"/>
              </a:spcAft>
            </a:pPr>
            <a:r>
              <a:rPr lang="es-CL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Mascara por defecto: </a:t>
            </a:r>
            <a:r>
              <a:rPr lang="es-CL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255.255.0.0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9A97AE-19F1-4ABB-9787-A3F2ABDE0A50}"/>
              </a:ext>
            </a:extLst>
          </p:cNvPr>
          <p:cNvSpPr txBox="1"/>
          <p:nvPr/>
        </p:nvSpPr>
        <p:spPr>
          <a:xfrm>
            <a:off x="954157" y="3659833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164.77.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0100 1000</a:t>
            </a:r>
            <a:r>
              <a:rPr lang="es-MX" dirty="0"/>
              <a:t>.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1000 1110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94317E-6D8A-4ABD-86BE-5A4E4BCE60AD}"/>
              </a:ext>
            </a:extLst>
          </p:cNvPr>
          <p:cNvSpPr txBox="1"/>
          <p:nvPr/>
        </p:nvSpPr>
        <p:spPr>
          <a:xfrm>
            <a:off x="784238" y="4029165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255.255.</a:t>
            </a:r>
            <a:r>
              <a:rPr lang="es-MX" dirty="0"/>
              <a:t> 1111 1111.1111 0000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CBEC3EA-3170-4736-8D6D-667DA8E26E5E}"/>
              </a:ext>
            </a:extLst>
          </p:cNvPr>
          <p:cNvCxnSpPr/>
          <p:nvPr/>
        </p:nvCxnSpPr>
        <p:spPr>
          <a:xfrm>
            <a:off x="3260035" y="3659833"/>
            <a:ext cx="0" cy="84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67DCB25-AE03-4965-AFB2-C600EE60D9A2}"/>
              </a:ext>
            </a:extLst>
          </p:cNvPr>
          <p:cNvSpPr txBox="1"/>
          <p:nvPr/>
        </p:nvSpPr>
        <p:spPr>
          <a:xfrm>
            <a:off x="784238" y="4507972"/>
            <a:ext cx="423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SubNet</a:t>
            </a:r>
            <a:r>
              <a:rPr lang="es-MX" dirty="0"/>
              <a:t> </a:t>
            </a:r>
            <a:r>
              <a:rPr lang="es-MX" dirty="0" err="1"/>
              <a:t>bist</a:t>
            </a:r>
            <a:r>
              <a:rPr lang="es-MX" dirty="0"/>
              <a:t> = 12 </a:t>
            </a:r>
            <a:r>
              <a:rPr lang="es-MX" dirty="0">
                <a:sym typeface="Wingdings" panose="05000000000000000000" pitchFamily="2" charset="2"/>
              </a:rPr>
              <a:t> Subredes = 2 </a:t>
            </a:r>
            <a:r>
              <a:rPr lang="es-MX" baseline="30000" dirty="0">
                <a:sym typeface="Wingdings" panose="05000000000000000000" pitchFamily="2" charset="2"/>
              </a:rPr>
              <a:t>12</a:t>
            </a:r>
            <a:r>
              <a:rPr lang="es-MX" dirty="0">
                <a:sym typeface="Wingdings" panose="05000000000000000000" pitchFamily="2" charset="2"/>
              </a:rPr>
              <a:t> = 4096</a:t>
            </a:r>
            <a:endParaRPr lang="es-MX" dirty="0"/>
          </a:p>
          <a:p>
            <a:r>
              <a:rPr lang="es-MX" dirty="0"/>
              <a:t>Host bits = 4 </a:t>
            </a:r>
            <a:r>
              <a:rPr lang="es-MX" dirty="0">
                <a:sym typeface="Wingdings" panose="05000000000000000000" pitchFamily="2" charset="2"/>
              </a:rPr>
              <a:t> Host x </a:t>
            </a:r>
            <a:r>
              <a:rPr lang="es-MX" dirty="0" err="1">
                <a:sym typeface="Wingdings" panose="05000000000000000000" pitchFamily="2" charset="2"/>
              </a:rPr>
              <a:t>SubRed</a:t>
            </a:r>
            <a:r>
              <a:rPr lang="es-MX" dirty="0">
                <a:sym typeface="Wingdings" panose="05000000000000000000" pitchFamily="2" charset="2"/>
              </a:rPr>
              <a:t> = 2 </a:t>
            </a:r>
            <a:r>
              <a:rPr lang="es-MX" baseline="30000" dirty="0">
                <a:sym typeface="Wingdings" panose="05000000000000000000" pitchFamily="2" charset="2"/>
              </a:rPr>
              <a:t>4</a:t>
            </a:r>
            <a:r>
              <a:rPr lang="es-MX" dirty="0">
                <a:sym typeface="Wingdings" panose="05000000000000000000" pitchFamily="2" charset="2"/>
              </a:rPr>
              <a:t> = 16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43D047-9B41-4323-9983-9D4091FD398B}"/>
              </a:ext>
            </a:extLst>
          </p:cNvPr>
          <p:cNvSpPr txBox="1"/>
          <p:nvPr/>
        </p:nvSpPr>
        <p:spPr>
          <a:xfrm>
            <a:off x="7267013" y="3429000"/>
            <a:ext cx="350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0001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1110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1111  Broadcast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343867-0032-42E0-A05C-8A9C579CD6FF}"/>
              </a:ext>
            </a:extLst>
          </p:cNvPr>
          <p:cNvSpPr txBox="1"/>
          <p:nvPr/>
        </p:nvSpPr>
        <p:spPr>
          <a:xfrm>
            <a:off x="5886888" y="384449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8 = 1000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77B8E4-CE35-4BF3-8F7B-00466731BF6B}"/>
              </a:ext>
            </a:extLst>
          </p:cNvPr>
          <p:cNvGrpSpPr/>
          <p:nvPr/>
        </p:nvGrpSpPr>
        <p:grpSpPr>
          <a:xfrm rot="5400000">
            <a:off x="10075921" y="3398373"/>
            <a:ext cx="1617842" cy="1034504"/>
            <a:chOff x="541421" y="2147967"/>
            <a:chExt cx="1617842" cy="1034504"/>
          </a:xfrm>
        </p:grpSpPr>
        <p:sp>
          <p:nvSpPr>
            <p:cNvPr id="11" name="Flecha: curvada hacia la derecha 10">
              <a:extLst>
                <a:ext uri="{FF2B5EF4-FFF2-40B4-BE49-F238E27FC236}">
                  <a16:creationId xmlns:a16="http://schemas.microsoft.com/office/drawing/2014/main" id="{899A48F4-B110-4F05-8454-7E8B25954A8B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2" name="Flecha: curvada hacia la derecha 11">
              <a:extLst>
                <a:ext uri="{FF2B5EF4-FFF2-40B4-BE49-F238E27FC236}">
                  <a16:creationId xmlns:a16="http://schemas.microsoft.com/office/drawing/2014/main" id="{8D437A06-D94A-4DE9-A6AA-652606D5F6C6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5C11B0-BEA9-4543-81E6-58A565C2CBD9}"/>
              </a:ext>
            </a:extLst>
          </p:cNvPr>
          <p:cNvSpPr txBox="1"/>
          <p:nvPr/>
        </p:nvSpPr>
        <p:spPr>
          <a:xfrm>
            <a:off x="3355137" y="359536"/>
            <a:ext cx="50635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Resolución de Ejercicios de la prueba de diagnostico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D3625A-D843-4EC1-AF89-BB38CFD042E9}"/>
              </a:ext>
            </a:extLst>
          </p:cNvPr>
          <p:cNvSpPr txBox="1"/>
          <p:nvPr/>
        </p:nvSpPr>
        <p:spPr>
          <a:xfrm>
            <a:off x="9806608" y="0"/>
            <a:ext cx="2311851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Regla del primer Byte:</a:t>
            </a:r>
          </a:p>
          <a:p>
            <a:r>
              <a:rPr lang="es-MX" dirty="0"/>
              <a:t>0-126 </a:t>
            </a:r>
            <a:r>
              <a:rPr lang="es-MX" dirty="0">
                <a:sym typeface="Wingdings" panose="05000000000000000000" pitchFamily="2" charset="2"/>
              </a:rPr>
              <a:t> Clase A</a:t>
            </a:r>
          </a:p>
          <a:p>
            <a:r>
              <a:rPr lang="es-MX" dirty="0">
                <a:sym typeface="Wingdings" panose="05000000000000000000" pitchFamily="2" charset="2"/>
              </a:rPr>
              <a:t>127  loopback</a:t>
            </a:r>
          </a:p>
          <a:p>
            <a:r>
              <a:rPr lang="es-MX" dirty="0">
                <a:sym typeface="Wingdings" panose="05000000000000000000" pitchFamily="2" charset="2"/>
              </a:rPr>
              <a:t>128 – 191  Clase B</a:t>
            </a:r>
          </a:p>
          <a:p>
            <a:r>
              <a:rPr lang="es-MX" dirty="0">
                <a:sym typeface="Wingdings" panose="05000000000000000000" pitchFamily="2" charset="2"/>
              </a:rPr>
              <a:t>192 – 223  Clase C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 x Defecto</a:t>
            </a:r>
          </a:p>
          <a:p>
            <a:r>
              <a:rPr lang="es-MX" dirty="0">
                <a:sym typeface="Wingdings" panose="05000000000000000000" pitchFamily="2" charset="2"/>
              </a:rPr>
              <a:t>Clase A: 255.0.0.0</a:t>
            </a:r>
          </a:p>
          <a:p>
            <a:r>
              <a:rPr lang="es-MX" dirty="0">
                <a:sym typeface="Wingdings" panose="05000000000000000000" pitchFamily="2" charset="2"/>
              </a:rPr>
              <a:t>Clase B: 255.255.0.0</a:t>
            </a:r>
          </a:p>
          <a:p>
            <a:r>
              <a:rPr lang="es-MX" dirty="0">
                <a:sym typeface="Wingdings" panose="05000000000000000000" pitchFamily="2" charset="2"/>
              </a:rPr>
              <a:t>Clase C: 255.255.255.0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583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7EE3A9-C5CF-4A17-93A0-7B18D8648EF0}"/>
              </a:ext>
            </a:extLst>
          </p:cNvPr>
          <p:cNvSpPr/>
          <p:nvPr/>
        </p:nvSpPr>
        <p:spPr>
          <a:xfrm>
            <a:off x="227623" y="728868"/>
            <a:ext cx="9578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r>
              <a:rPr lang="es-MX" dirty="0"/>
              <a:t>Sea la dirección IP: </a:t>
            </a:r>
            <a:r>
              <a:rPr lang="es-MX" b="1" dirty="0"/>
              <a:t>192.168.26</a:t>
            </a:r>
            <a:r>
              <a:rPr lang="es-MX" dirty="0"/>
              <a:t>.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184</a:t>
            </a:r>
            <a:r>
              <a:rPr lang="es-MX" dirty="0"/>
              <a:t>, con Mascara de subred </a:t>
            </a:r>
            <a:r>
              <a:rPr lang="es-MX" b="1" dirty="0"/>
              <a:t>255.255.255</a:t>
            </a:r>
            <a:r>
              <a:rPr lang="es-MX" dirty="0"/>
              <a:t>.</a:t>
            </a:r>
            <a:r>
              <a:rPr lang="es-MX" dirty="0">
                <a:solidFill>
                  <a:srgbClr val="FF0000"/>
                </a:solidFill>
              </a:rPr>
              <a:t>248</a:t>
            </a:r>
            <a:r>
              <a:rPr lang="es-MX" dirty="0"/>
              <a:t>, responda:</a:t>
            </a:r>
          </a:p>
          <a:p>
            <a:r>
              <a:rPr lang="es-MX" dirty="0"/>
              <a:t>Id de Red: </a:t>
            </a:r>
            <a:r>
              <a:rPr lang="es-MX" dirty="0">
                <a:solidFill>
                  <a:srgbClr val="FF0000"/>
                </a:solidFill>
              </a:rPr>
              <a:t>192.168.26.184</a:t>
            </a:r>
          </a:p>
          <a:p>
            <a:r>
              <a:rPr lang="es-MX" dirty="0"/>
              <a:t>Rango de Hosts: </a:t>
            </a:r>
            <a:r>
              <a:rPr lang="es-MX" dirty="0">
                <a:solidFill>
                  <a:srgbClr val="FF0000"/>
                </a:solidFill>
              </a:rPr>
              <a:t>192.168.26.185 – 192.168.26.190</a:t>
            </a:r>
          </a:p>
          <a:p>
            <a:r>
              <a:rPr lang="es-MX" dirty="0"/>
              <a:t>Boradcast de Red: </a:t>
            </a:r>
            <a:r>
              <a:rPr lang="es-MX" dirty="0">
                <a:solidFill>
                  <a:srgbClr val="FF0000"/>
                </a:solidFill>
              </a:rPr>
              <a:t>192.168.26.191</a:t>
            </a:r>
          </a:p>
          <a:p>
            <a:r>
              <a:rPr lang="es-MX" dirty="0"/>
              <a:t>Mascara por defecto: </a:t>
            </a:r>
            <a:r>
              <a:rPr lang="es-MX" dirty="0">
                <a:solidFill>
                  <a:srgbClr val="FF0000"/>
                </a:solidFill>
              </a:rPr>
              <a:t>255.255.255.0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43F9AE-353C-4DA1-B83F-3B239EA4048A}"/>
              </a:ext>
            </a:extLst>
          </p:cNvPr>
          <p:cNvSpPr txBox="1"/>
          <p:nvPr/>
        </p:nvSpPr>
        <p:spPr>
          <a:xfrm>
            <a:off x="3355137" y="359536"/>
            <a:ext cx="50635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Resolución de Ejercicios de la prueba de diagnostico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504038-720E-443D-9E19-C8F089C554A3}"/>
              </a:ext>
            </a:extLst>
          </p:cNvPr>
          <p:cNvSpPr txBox="1"/>
          <p:nvPr/>
        </p:nvSpPr>
        <p:spPr>
          <a:xfrm>
            <a:off x="9806608" y="0"/>
            <a:ext cx="2311851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Regla del primer Byte:</a:t>
            </a:r>
          </a:p>
          <a:p>
            <a:r>
              <a:rPr lang="es-MX" dirty="0"/>
              <a:t>0-126 </a:t>
            </a:r>
            <a:r>
              <a:rPr lang="es-MX" dirty="0">
                <a:sym typeface="Wingdings" panose="05000000000000000000" pitchFamily="2" charset="2"/>
              </a:rPr>
              <a:t> Clase A</a:t>
            </a:r>
          </a:p>
          <a:p>
            <a:r>
              <a:rPr lang="es-MX" dirty="0">
                <a:sym typeface="Wingdings" panose="05000000000000000000" pitchFamily="2" charset="2"/>
              </a:rPr>
              <a:t>127  loopback</a:t>
            </a:r>
          </a:p>
          <a:p>
            <a:r>
              <a:rPr lang="es-MX" dirty="0">
                <a:sym typeface="Wingdings" panose="05000000000000000000" pitchFamily="2" charset="2"/>
              </a:rPr>
              <a:t>128 – 191  Clase B</a:t>
            </a:r>
          </a:p>
          <a:p>
            <a:r>
              <a:rPr lang="es-MX" dirty="0">
                <a:sym typeface="Wingdings" panose="05000000000000000000" pitchFamily="2" charset="2"/>
              </a:rPr>
              <a:t>192 – 223  Clase C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 x Defecto</a:t>
            </a:r>
          </a:p>
          <a:p>
            <a:r>
              <a:rPr lang="es-MX" dirty="0">
                <a:sym typeface="Wingdings" panose="05000000000000000000" pitchFamily="2" charset="2"/>
              </a:rPr>
              <a:t>Clase A: 255.0.0.0</a:t>
            </a:r>
          </a:p>
          <a:p>
            <a:r>
              <a:rPr lang="es-MX" dirty="0">
                <a:sym typeface="Wingdings" panose="05000000000000000000" pitchFamily="2" charset="2"/>
              </a:rPr>
              <a:t>Clase B: 255.255.0.0</a:t>
            </a:r>
          </a:p>
          <a:p>
            <a:r>
              <a:rPr lang="es-MX" dirty="0">
                <a:sym typeface="Wingdings" panose="05000000000000000000" pitchFamily="2" charset="2"/>
              </a:rPr>
              <a:t>Clase C: 255.255.255.0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3570FE-4CBF-4F36-A149-C86E32D5802A}"/>
              </a:ext>
            </a:extLst>
          </p:cNvPr>
          <p:cNvSpPr txBox="1"/>
          <p:nvPr/>
        </p:nvSpPr>
        <p:spPr>
          <a:xfrm>
            <a:off x="795131" y="3059668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192.168.26.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1011 1000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4070F5-5A5D-40DE-B022-2A12CD4C6361}"/>
              </a:ext>
            </a:extLst>
          </p:cNvPr>
          <p:cNvSpPr txBox="1"/>
          <p:nvPr/>
        </p:nvSpPr>
        <p:spPr>
          <a:xfrm>
            <a:off x="678112" y="3359143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255.255.255</a:t>
            </a:r>
            <a:r>
              <a:rPr lang="es-MX" dirty="0"/>
              <a:t>.1111 1000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EFC7A01-BDE9-47B8-856F-7F977BB17591}"/>
              </a:ext>
            </a:extLst>
          </p:cNvPr>
          <p:cNvCxnSpPr/>
          <p:nvPr/>
        </p:nvCxnSpPr>
        <p:spPr>
          <a:xfrm>
            <a:off x="2597426" y="2862322"/>
            <a:ext cx="0" cy="100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E787BF-375D-459D-9242-FAD79402CACC}"/>
              </a:ext>
            </a:extLst>
          </p:cNvPr>
          <p:cNvCxnSpPr/>
          <p:nvPr/>
        </p:nvCxnSpPr>
        <p:spPr>
          <a:xfrm>
            <a:off x="1983011" y="2862322"/>
            <a:ext cx="0" cy="100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0D0323-71BF-4713-9054-4BADEFEEB51D}"/>
              </a:ext>
            </a:extLst>
          </p:cNvPr>
          <p:cNvSpPr txBox="1"/>
          <p:nvPr/>
        </p:nvSpPr>
        <p:spPr>
          <a:xfrm>
            <a:off x="479089" y="3869635"/>
            <a:ext cx="383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SubNet</a:t>
            </a:r>
            <a:r>
              <a:rPr lang="es-MX" dirty="0"/>
              <a:t> </a:t>
            </a:r>
            <a:r>
              <a:rPr lang="es-MX" dirty="0" err="1"/>
              <a:t>bist</a:t>
            </a:r>
            <a:r>
              <a:rPr lang="es-MX" dirty="0"/>
              <a:t> = 5 </a:t>
            </a:r>
            <a:r>
              <a:rPr lang="es-MX" dirty="0">
                <a:sym typeface="Wingdings" panose="05000000000000000000" pitchFamily="2" charset="2"/>
              </a:rPr>
              <a:t> Subredes = 2 </a:t>
            </a:r>
            <a:r>
              <a:rPr lang="es-MX" baseline="30000" dirty="0">
                <a:sym typeface="Wingdings" panose="05000000000000000000" pitchFamily="2" charset="2"/>
              </a:rPr>
              <a:t>5</a:t>
            </a:r>
            <a:r>
              <a:rPr lang="es-MX" dirty="0">
                <a:sym typeface="Wingdings" panose="05000000000000000000" pitchFamily="2" charset="2"/>
              </a:rPr>
              <a:t> = 32</a:t>
            </a:r>
            <a:endParaRPr lang="es-MX" dirty="0"/>
          </a:p>
          <a:p>
            <a:r>
              <a:rPr lang="es-MX" dirty="0"/>
              <a:t>Host bits = 3 </a:t>
            </a:r>
            <a:r>
              <a:rPr lang="es-MX" dirty="0">
                <a:sym typeface="Wingdings" panose="05000000000000000000" pitchFamily="2" charset="2"/>
              </a:rPr>
              <a:t> Host x </a:t>
            </a:r>
            <a:r>
              <a:rPr lang="es-MX" dirty="0" err="1">
                <a:sym typeface="Wingdings" panose="05000000000000000000" pitchFamily="2" charset="2"/>
              </a:rPr>
              <a:t>SubRed</a:t>
            </a:r>
            <a:r>
              <a:rPr lang="es-MX" dirty="0">
                <a:sym typeface="Wingdings" panose="05000000000000000000" pitchFamily="2" charset="2"/>
              </a:rPr>
              <a:t> = 2 </a:t>
            </a:r>
            <a:r>
              <a:rPr lang="es-MX" baseline="30000" dirty="0">
                <a:sym typeface="Wingdings" panose="05000000000000000000" pitchFamily="2" charset="2"/>
              </a:rPr>
              <a:t>3</a:t>
            </a:r>
            <a:r>
              <a:rPr lang="es-MX" dirty="0">
                <a:sym typeface="Wingdings" panose="05000000000000000000" pitchFamily="2" charset="2"/>
              </a:rPr>
              <a:t> = 8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30587C-D530-498D-AADC-1D8ACBC2E207}"/>
              </a:ext>
            </a:extLst>
          </p:cNvPr>
          <p:cNvSpPr txBox="1"/>
          <p:nvPr/>
        </p:nvSpPr>
        <p:spPr>
          <a:xfrm>
            <a:off x="7193480" y="3913486"/>
            <a:ext cx="350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000 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ID Subred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001  Primera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110  Ultima IP del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111  Broadcast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25FF16-5316-45DC-BE78-B6330066DFD5}"/>
              </a:ext>
            </a:extLst>
          </p:cNvPr>
          <p:cNvSpPr txBox="1"/>
          <p:nvPr/>
        </p:nvSpPr>
        <p:spPr>
          <a:xfrm>
            <a:off x="5813355" y="432898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23 = 10111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FBC6A0C-0F86-4AEB-B9D2-8916D8E3113A}"/>
              </a:ext>
            </a:extLst>
          </p:cNvPr>
          <p:cNvGrpSpPr/>
          <p:nvPr/>
        </p:nvGrpSpPr>
        <p:grpSpPr>
          <a:xfrm rot="5400000">
            <a:off x="9891564" y="3998714"/>
            <a:ext cx="1617842" cy="1034504"/>
            <a:chOff x="541421" y="2147967"/>
            <a:chExt cx="1617842" cy="1034504"/>
          </a:xfrm>
        </p:grpSpPr>
        <p:sp>
          <p:nvSpPr>
            <p:cNvPr id="14" name="Flecha: curvada hacia la derecha 13">
              <a:extLst>
                <a:ext uri="{FF2B5EF4-FFF2-40B4-BE49-F238E27FC236}">
                  <a16:creationId xmlns:a16="http://schemas.microsoft.com/office/drawing/2014/main" id="{2B6630E0-F824-4233-8EA2-F9D360B24F75}"/>
                </a:ext>
              </a:extLst>
            </p:cNvPr>
            <p:cNvSpPr/>
            <p:nvPr/>
          </p:nvSpPr>
          <p:spPr>
            <a:xfrm>
              <a:off x="541421" y="2147968"/>
              <a:ext cx="815017" cy="103450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la derecha 14">
              <a:extLst>
                <a:ext uri="{FF2B5EF4-FFF2-40B4-BE49-F238E27FC236}">
                  <a16:creationId xmlns:a16="http://schemas.microsoft.com/office/drawing/2014/main" id="{62479A1B-3404-4B66-93B6-11E318DB2E2A}"/>
                </a:ext>
              </a:extLst>
            </p:cNvPr>
            <p:cNvSpPr/>
            <p:nvPr/>
          </p:nvSpPr>
          <p:spPr>
            <a:xfrm flipH="1">
              <a:off x="1344246" y="2147967"/>
              <a:ext cx="815017" cy="103450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42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7EE3A9-C5CF-4A17-93A0-7B18D8648EF0}"/>
              </a:ext>
            </a:extLst>
          </p:cNvPr>
          <p:cNvSpPr/>
          <p:nvPr/>
        </p:nvSpPr>
        <p:spPr>
          <a:xfrm>
            <a:off x="227623" y="728868"/>
            <a:ext cx="5868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255.255.255.254</a:t>
            </a:r>
          </a:p>
          <a:p>
            <a:r>
              <a:rPr lang="es-MX" dirty="0"/>
              <a:t>11111111.11111111.11111111.1111110</a:t>
            </a:r>
          </a:p>
          <a:p>
            <a:endParaRPr lang="es-MX" dirty="0"/>
          </a:p>
          <a:p>
            <a:r>
              <a:rPr lang="es-MX" dirty="0"/>
              <a:t>1 bits para Host </a:t>
            </a:r>
            <a:r>
              <a:rPr lang="es-MX" dirty="0">
                <a:sym typeface="Wingdings" panose="05000000000000000000" pitchFamily="2" charset="2"/>
              </a:rPr>
              <a:t> 2 </a:t>
            </a:r>
            <a:r>
              <a:rPr lang="es-MX" baseline="30000" dirty="0">
                <a:sym typeface="Wingdings" panose="05000000000000000000" pitchFamily="2" charset="2"/>
              </a:rPr>
              <a:t>1</a:t>
            </a:r>
            <a:r>
              <a:rPr lang="es-MX" dirty="0">
                <a:sym typeface="Wingdings" panose="05000000000000000000" pitchFamily="2" charset="2"/>
              </a:rPr>
              <a:t> = 2 como hay que restar el ID y el Broadcast, te quedas sin IP en el Rango.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255.255.254.0</a:t>
            </a:r>
          </a:p>
          <a:p>
            <a:r>
              <a:rPr lang="es-MX" dirty="0"/>
              <a:t>9 bits para Host </a:t>
            </a:r>
            <a:r>
              <a:rPr lang="es-MX" dirty="0">
                <a:sym typeface="Wingdings" panose="05000000000000000000" pitchFamily="2" charset="2"/>
              </a:rPr>
              <a:t> 512 = 2 </a:t>
            </a:r>
            <a:r>
              <a:rPr lang="es-MX" baseline="30000" dirty="0">
                <a:sym typeface="Wingdings" panose="05000000000000000000" pitchFamily="2" charset="2"/>
              </a:rPr>
              <a:t>9 </a:t>
            </a:r>
            <a:r>
              <a:rPr lang="es-MX" dirty="0">
                <a:sym typeface="Wingdings" panose="05000000000000000000" pitchFamily="2" charset="2"/>
              </a:rPr>
              <a:t> …totalmente valido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255.254.0.0 también es valida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43F9AE-353C-4DA1-B83F-3B239EA4048A}"/>
              </a:ext>
            </a:extLst>
          </p:cNvPr>
          <p:cNvSpPr txBox="1"/>
          <p:nvPr/>
        </p:nvSpPr>
        <p:spPr>
          <a:xfrm>
            <a:off x="3355137" y="359536"/>
            <a:ext cx="50635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Resolución de Ejercicios de la prueba de diagnostico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504038-720E-443D-9E19-C8F089C554A3}"/>
              </a:ext>
            </a:extLst>
          </p:cNvPr>
          <p:cNvSpPr txBox="1"/>
          <p:nvPr/>
        </p:nvSpPr>
        <p:spPr>
          <a:xfrm>
            <a:off x="9806608" y="0"/>
            <a:ext cx="2311851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Regla del primer Byte:</a:t>
            </a:r>
          </a:p>
          <a:p>
            <a:r>
              <a:rPr lang="es-MX" dirty="0"/>
              <a:t>0-126 </a:t>
            </a:r>
            <a:r>
              <a:rPr lang="es-MX" dirty="0">
                <a:sym typeface="Wingdings" panose="05000000000000000000" pitchFamily="2" charset="2"/>
              </a:rPr>
              <a:t> Clase A</a:t>
            </a:r>
          </a:p>
          <a:p>
            <a:r>
              <a:rPr lang="es-MX" dirty="0">
                <a:sym typeface="Wingdings" panose="05000000000000000000" pitchFamily="2" charset="2"/>
              </a:rPr>
              <a:t>127  loopback</a:t>
            </a:r>
          </a:p>
          <a:p>
            <a:r>
              <a:rPr lang="es-MX" dirty="0">
                <a:sym typeface="Wingdings" panose="05000000000000000000" pitchFamily="2" charset="2"/>
              </a:rPr>
              <a:t>128 – 191  Clase B</a:t>
            </a:r>
          </a:p>
          <a:p>
            <a:r>
              <a:rPr lang="es-MX" dirty="0">
                <a:sym typeface="Wingdings" panose="05000000000000000000" pitchFamily="2" charset="2"/>
              </a:rPr>
              <a:t>192 – 223  Clase C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MASK x Defecto</a:t>
            </a:r>
          </a:p>
          <a:p>
            <a:r>
              <a:rPr lang="es-MX" dirty="0">
                <a:sym typeface="Wingdings" panose="05000000000000000000" pitchFamily="2" charset="2"/>
              </a:rPr>
              <a:t>Clase A: 255.0.0.0</a:t>
            </a:r>
          </a:p>
          <a:p>
            <a:r>
              <a:rPr lang="es-MX" dirty="0">
                <a:sym typeface="Wingdings" panose="05000000000000000000" pitchFamily="2" charset="2"/>
              </a:rPr>
              <a:t>Clase B: 255.255.0.0</a:t>
            </a:r>
          </a:p>
          <a:p>
            <a:r>
              <a:rPr lang="es-MX" dirty="0">
                <a:sym typeface="Wingdings" panose="05000000000000000000" pitchFamily="2" charset="2"/>
              </a:rPr>
              <a:t>Clase C: 255.255.255.0</a:t>
            </a:r>
            <a:endParaRPr lang="es-MX" dirty="0"/>
          </a:p>
        </p:txBody>
      </p:sp>
      <p:sp>
        <p:nvSpPr>
          <p:cNvPr id="16" name="Doble onda 15">
            <a:extLst>
              <a:ext uri="{FF2B5EF4-FFF2-40B4-BE49-F238E27FC236}">
                <a16:creationId xmlns:a16="http://schemas.microsoft.com/office/drawing/2014/main" id="{B81E2164-5621-4C09-9968-667EDBBD4355}"/>
              </a:ext>
            </a:extLst>
          </p:cNvPr>
          <p:cNvSpPr/>
          <p:nvPr/>
        </p:nvSpPr>
        <p:spPr>
          <a:xfrm>
            <a:off x="291693" y="3960522"/>
            <a:ext cx="3063444" cy="813057"/>
          </a:xfrm>
          <a:prstGeom prst="doubleWav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255.255.255.255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ED57D4D-61EF-4669-9D5A-1B12E14B8DBE}"/>
              </a:ext>
            </a:extLst>
          </p:cNvPr>
          <p:cNvSpPr/>
          <p:nvPr/>
        </p:nvSpPr>
        <p:spPr>
          <a:xfrm>
            <a:off x="3790122" y="3883346"/>
            <a:ext cx="2517913" cy="96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Este HOST….aislado, solitario y sin red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E516A50-3300-4978-9514-A23D7223BBD7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3355137" y="4367050"/>
            <a:ext cx="434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F7BFDB4-8B2D-4E6D-9056-F258A6161FC8}"/>
              </a:ext>
            </a:extLst>
          </p:cNvPr>
          <p:cNvSpPr/>
          <p:nvPr/>
        </p:nvSpPr>
        <p:spPr>
          <a:xfrm>
            <a:off x="6853566" y="3467483"/>
            <a:ext cx="3531705" cy="18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192.168.10.10/255.255.255.255</a:t>
            </a:r>
          </a:p>
          <a:p>
            <a:pPr algn="ctr"/>
            <a:r>
              <a:rPr lang="es-MX" dirty="0">
                <a:solidFill>
                  <a:srgbClr val="FF0000"/>
                </a:solidFill>
              </a:rPr>
              <a:t>192.168.10.10/255.255.255.0</a:t>
            </a:r>
          </a:p>
          <a:p>
            <a:pPr algn="ctr"/>
            <a:r>
              <a:rPr lang="es-MX" dirty="0"/>
              <a:t>192.168.10.11/255.255.255.255</a:t>
            </a:r>
          </a:p>
          <a:p>
            <a:pPr algn="ctr"/>
            <a:r>
              <a:rPr lang="es-MX" dirty="0">
                <a:solidFill>
                  <a:srgbClr val="FF0000"/>
                </a:solidFill>
              </a:rPr>
              <a:t>192.168.10.11/255.255.255.0</a:t>
            </a:r>
          </a:p>
          <a:p>
            <a:pPr algn="ctr"/>
            <a:endParaRPr lang="es-MX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6DBF19-86D2-4985-9FD0-C71755B0A8C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6308035" y="4367050"/>
            <a:ext cx="545531" cy="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3205A49-82F2-4A42-A5F0-396967EB6122}"/>
              </a:ext>
            </a:extLst>
          </p:cNvPr>
          <p:cNvCxnSpPr/>
          <p:nvPr/>
        </p:nvCxnSpPr>
        <p:spPr>
          <a:xfrm flipV="1">
            <a:off x="3507537" y="4519450"/>
            <a:ext cx="434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0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8FB304-AD3D-4BB9-9FDD-F77FA19372FE}"/>
              </a:ext>
            </a:extLst>
          </p:cNvPr>
          <p:cNvSpPr/>
          <p:nvPr/>
        </p:nvSpPr>
        <p:spPr>
          <a:xfrm>
            <a:off x="642730" y="605530"/>
            <a:ext cx="4651513" cy="496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Internet</a:t>
            </a:r>
          </a:p>
          <a:p>
            <a:pPr algn="ctr"/>
            <a:r>
              <a:rPr lang="es-MX" dirty="0"/>
              <a:t>IP Publica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64D36A-A918-4F07-8742-E6C6AE228D5D}"/>
              </a:ext>
            </a:extLst>
          </p:cNvPr>
          <p:cNvSpPr/>
          <p:nvPr/>
        </p:nvSpPr>
        <p:spPr>
          <a:xfrm>
            <a:off x="6818937" y="278298"/>
            <a:ext cx="2404576" cy="159026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PRIVADAS</a:t>
            </a:r>
          </a:p>
          <a:p>
            <a:pPr algn="ctr"/>
            <a:r>
              <a:rPr lang="es-MX" dirty="0"/>
              <a:t>IP</a:t>
            </a:r>
          </a:p>
          <a:p>
            <a:pPr algn="ctr"/>
            <a:r>
              <a:rPr lang="es-MX" dirty="0"/>
              <a:t>192.168.10.0/255.255.255.0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F5EB63C-1DFF-4D57-B7A0-F1A7DFF63D4E}"/>
              </a:ext>
            </a:extLst>
          </p:cNvPr>
          <p:cNvSpPr/>
          <p:nvPr/>
        </p:nvSpPr>
        <p:spPr>
          <a:xfrm>
            <a:off x="7752521" y="2239617"/>
            <a:ext cx="1795670" cy="132521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PRIVADAS</a:t>
            </a:r>
          </a:p>
          <a:p>
            <a:pPr algn="ctr"/>
            <a:r>
              <a:rPr lang="es-MX" dirty="0"/>
              <a:t>IP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A1D6A22-2591-45C2-A9B1-018ED7455B8F}"/>
              </a:ext>
            </a:extLst>
          </p:cNvPr>
          <p:cNvSpPr/>
          <p:nvPr/>
        </p:nvSpPr>
        <p:spPr>
          <a:xfrm>
            <a:off x="7752521" y="3823251"/>
            <a:ext cx="1795670" cy="132521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PRIVADAS</a:t>
            </a:r>
          </a:p>
          <a:p>
            <a:pPr algn="ctr"/>
            <a:r>
              <a:rPr lang="es-MX" dirty="0"/>
              <a:t>IP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4DA79E1-DBEF-4863-A3B8-B315A52BD69D}"/>
              </a:ext>
            </a:extLst>
          </p:cNvPr>
          <p:cNvSpPr/>
          <p:nvPr/>
        </p:nvSpPr>
        <p:spPr>
          <a:xfrm>
            <a:off x="6930886" y="5254484"/>
            <a:ext cx="1795670" cy="132521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PRIVADAS</a:t>
            </a:r>
          </a:p>
          <a:p>
            <a:pPr algn="ctr"/>
            <a:r>
              <a:rPr lang="es-MX" dirty="0"/>
              <a:t>IP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8A7C0B9-9853-4B4F-8F22-0FEF42E9967D}"/>
              </a:ext>
            </a:extLst>
          </p:cNvPr>
          <p:cNvCxnSpPr/>
          <p:nvPr/>
        </p:nvCxnSpPr>
        <p:spPr>
          <a:xfrm>
            <a:off x="6096000" y="424070"/>
            <a:ext cx="0" cy="583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D4F910-A65E-40E8-8D8D-B3043A49F9CB}"/>
              </a:ext>
            </a:extLst>
          </p:cNvPr>
          <p:cNvSpPr txBox="1"/>
          <p:nvPr/>
        </p:nvSpPr>
        <p:spPr>
          <a:xfrm>
            <a:off x="9548191" y="3278400"/>
            <a:ext cx="2475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RFC 1918</a:t>
            </a:r>
          </a:p>
          <a:p>
            <a:pPr algn="ctr"/>
            <a:r>
              <a:rPr lang="es-MX" dirty="0"/>
              <a:t>CLASS A: 10.0.0/8</a:t>
            </a:r>
          </a:p>
          <a:p>
            <a:pPr algn="ctr"/>
            <a:r>
              <a:rPr lang="es-MX" dirty="0"/>
              <a:t>CLASS B: 172.16.0.0/12</a:t>
            </a:r>
          </a:p>
          <a:p>
            <a:pPr algn="ctr"/>
            <a:r>
              <a:rPr lang="es-MX" dirty="0"/>
              <a:t>CLASS C: 192.168.0.0/16</a:t>
            </a:r>
          </a:p>
          <a:p>
            <a:pPr algn="ctr"/>
            <a:r>
              <a:rPr lang="es-MX" dirty="0"/>
              <a:t>PRIVADAS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F57799D-D6E4-4969-9505-5AB9AA94F25D}"/>
              </a:ext>
            </a:extLst>
          </p:cNvPr>
          <p:cNvCxnSpPr>
            <a:cxnSpLocks/>
            <a:stCxn id="5" idx="6"/>
            <a:endCxn id="11" idx="0"/>
          </p:cNvCxnSpPr>
          <p:nvPr/>
        </p:nvCxnSpPr>
        <p:spPr>
          <a:xfrm>
            <a:off x="9223513" y="1073428"/>
            <a:ext cx="1562357" cy="220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921725C-9D0F-48AF-97E4-E1E202B7B403}"/>
              </a:ext>
            </a:extLst>
          </p:cNvPr>
          <p:cNvCxnSpPr>
            <a:stCxn id="6" idx="6"/>
            <a:endCxn id="11" idx="0"/>
          </p:cNvCxnSpPr>
          <p:nvPr/>
        </p:nvCxnSpPr>
        <p:spPr>
          <a:xfrm>
            <a:off x="9548191" y="2902226"/>
            <a:ext cx="1237679" cy="37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4D8D92-E45A-4CC4-8386-56105F66517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9548191" y="4485860"/>
            <a:ext cx="1237679" cy="26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9F41996-2737-440C-982E-FBE08B05DB28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8726556" y="4755728"/>
            <a:ext cx="2059314" cy="11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o de bloque 19">
            <a:extLst>
              <a:ext uri="{FF2B5EF4-FFF2-40B4-BE49-F238E27FC236}">
                <a16:creationId xmlns:a16="http://schemas.microsoft.com/office/drawing/2014/main" id="{E02DF980-4435-4598-A7A8-46766B84E605}"/>
              </a:ext>
            </a:extLst>
          </p:cNvPr>
          <p:cNvSpPr/>
          <p:nvPr/>
        </p:nvSpPr>
        <p:spPr>
          <a:xfrm>
            <a:off x="5256590" y="1738594"/>
            <a:ext cx="1562347" cy="184205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highlight>
                  <a:srgbClr val="FFFF00"/>
                </a:highlight>
              </a:rPr>
              <a:t>NAT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A338DE9-009F-4DF8-A5C6-2B25D3AD6B6A}"/>
              </a:ext>
            </a:extLst>
          </p:cNvPr>
          <p:cNvSpPr/>
          <p:nvPr/>
        </p:nvSpPr>
        <p:spPr>
          <a:xfrm>
            <a:off x="9756213" y="505766"/>
            <a:ext cx="1968654" cy="838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Smartphone</a:t>
            </a:r>
          </a:p>
          <a:p>
            <a:pPr algn="ctr"/>
            <a:r>
              <a:rPr lang="es-MX" dirty="0" err="1"/>
              <a:t>HotSpot</a:t>
            </a:r>
            <a:endParaRPr lang="es-MX" dirty="0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12D19A6-0C51-4A93-9124-1359716C6575}"/>
              </a:ext>
            </a:extLst>
          </p:cNvPr>
          <p:cNvSpPr/>
          <p:nvPr/>
        </p:nvSpPr>
        <p:spPr>
          <a:xfrm>
            <a:off x="10999304" y="1738594"/>
            <a:ext cx="953463" cy="6600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SP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A70306-DCC5-40DE-B112-31E336A77A6C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H="1" flipV="1">
            <a:off x="10740540" y="1344723"/>
            <a:ext cx="735496" cy="3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E8D9054-D1C2-465A-9390-3C87BEEFFE13}"/>
              </a:ext>
            </a:extLst>
          </p:cNvPr>
          <p:cNvCxnSpPr>
            <a:stCxn id="22" idx="2"/>
            <a:endCxn id="5" idx="6"/>
          </p:cNvCxnSpPr>
          <p:nvPr/>
        </p:nvCxnSpPr>
        <p:spPr>
          <a:xfrm flipH="1">
            <a:off x="9223513" y="925245"/>
            <a:ext cx="532700" cy="14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B86C64F-698B-4EAE-B714-DC8DE8A4C715}"/>
              </a:ext>
            </a:extLst>
          </p:cNvPr>
          <p:cNvCxnSpPr>
            <a:cxnSpLocks/>
            <a:stCxn id="5" idx="2"/>
            <a:endCxn id="31" idx="6"/>
          </p:cNvCxnSpPr>
          <p:nvPr/>
        </p:nvCxnSpPr>
        <p:spPr>
          <a:xfrm flipH="1">
            <a:off x="5426065" y="1073428"/>
            <a:ext cx="1392872" cy="46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A9207A04-F690-4E69-B92E-B372C08AA598}"/>
              </a:ext>
            </a:extLst>
          </p:cNvPr>
          <p:cNvSpPr/>
          <p:nvPr/>
        </p:nvSpPr>
        <p:spPr>
          <a:xfrm>
            <a:off x="4473831" y="1070001"/>
            <a:ext cx="952234" cy="9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7447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6">
            <a:extLst>
              <a:ext uri="{FF2B5EF4-FFF2-40B4-BE49-F238E27FC236}">
                <a16:creationId xmlns:a16="http://schemas.microsoft.com/office/drawing/2014/main" id="{4ED58CFC-516A-42DB-B2B5-471CDF364133}"/>
              </a:ext>
            </a:extLst>
          </p:cNvPr>
          <p:cNvGraphicFramePr>
            <a:graphicFrameLocks noGrp="1"/>
          </p:cNvGraphicFramePr>
          <p:nvPr/>
        </p:nvGraphicFramePr>
        <p:xfrm>
          <a:off x="503583" y="282343"/>
          <a:ext cx="10827010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29">
                  <a:extLst>
                    <a:ext uri="{9D8B030D-6E8A-4147-A177-3AD203B41FA5}">
                      <a16:colId xmlns:a16="http://schemas.microsoft.com/office/drawing/2014/main" val="16846100"/>
                    </a:ext>
                  </a:extLst>
                </a:gridCol>
                <a:gridCol w="4897279">
                  <a:extLst>
                    <a:ext uri="{9D8B030D-6E8A-4147-A177-3AD203B41FA5}">
                      <a16:colId xmlns:a16="http://schemas.microsoft.com/office/drawing/2014/main" val="3225696501"/>
                    </a:ext>
                  </a:extLst>
                </a:gridCol>
                <a:gridCol w="3809402">
                  <a:extLst>
                    <a:ext uri="{9D8B030D-6E8A-4147-A177-3AD203B41FA5}">
                      <a16:colId xmlns:a16="http://schemas.microsoft.com/office/drawing/2014/main" val="363912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Contenidos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 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91397"/>
                  </a:ext>
                </a:extLst>
              </a:tr>
              <a:tr h="469054">
                <a:tc>
                  <a:txBody>
                    <a:bodyPr/>
                    <a:lstStyle/>
                    <a:p>
                      <a:r>
                        <a:rPr lang="es-MX" dirty="0"/>
                        <a:t>Modelos OSI,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Comunicaciones_y_Redes_6ta_ed_William_Stallings, CAP 1.3 &amp; 1.4, CAP 2 (FULL)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Modelos OSI, TCP/IP</a:t>
                      </a:r>
                    </a:p>
                    <a:p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1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 13, CAP 14.1, 14.4 y 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Transmisión digital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MODEM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CSMA/CD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Colisiones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Dominios de Colisión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HUB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Segmentación de Dominios de Colisión</a:t>
                      </a:r>
                    </a:p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DUPLEX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Frames</a:t>
                      </a:r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MAC ADD, VLAN, TABLAS MAC, Conmutación de </a:t>
                      </a:r>
                      <a:r>
                        <a:rPr lang="es-MX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frames</a:t>
                      </a:r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Segmentación de Dominios de Colisión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Pirámide de asignación e BW por usuario,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8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 15 (todos menos el 1,4 IPv6)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Protocolo IP, Direcciones IPv4, Subredes IPv4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Protocolo ARP, Protocolo ICMP, </a:t>
                      </a:r>
                      <a:r>
                        <a:rPr lang="es-MX" dirty="0" err="1">
                          <a:solidFill>
                            <a:srgbClr val="FF0000"/>
                          </a:solidFill>
                        </a:rPr>
                        <a:t>Routing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 (Tablas de rutas), concepto de Puerta de enlace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9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8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4A5977-D5FA-4B9C-AE63-E9A3A545DF9E}"/>
              </a:ext>
            </a:extLst>
          </p:cNvPr>
          <p:cNvSpPr txBox="1"/>
          <p:nvPr/>
        </p:nvSpPr>
        <p:spPr>
          <a:xfrm>
            <a:off x="3936435" y="0"/>
            <a:ext cx="352128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600" dirty="0"/>
              <a:t>Layer 3: Localhost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5E8DD2-D432-4A1A-8C84-00E45E87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71" y="1786596"/>
            <a:ext cx="1542985" cy="1113039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8E3B3C29-81DF-4AB9-8ED0-567D03D6CEBE}"/>
              </a:ext>
            </a:extLst>
          </p:cNvPr>
          <p:cNvSpPr/>
          <p:nvPr/>
        </p:nvSpPr>
        <p:spPr>
          <a:xfrm>
            <a:off x="2711856" y="1041449"/>
            <a:ext cx="940012" cy="745147"/>
          </a:xfrm>
          <a:prstGeom prst="wedgeEllipseCallout">
            <a:avLst>
              <a:gd name="adj1" fmla="val -94623"/>
              <a:gd name="adj2" fmla="val 8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WIFI</a:t>
            </a: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E803E58A-2EF7-4B35-91E5-28EFA86DDB36}"/>
              </a:ext>
            </a:extLst>
          </p:cNvPr>
          <p:cNvSpPr/>
          <p:nvPr/>
        </p:nvSpPr>
        <p:spPr>
          <a:xfrm>
            <a:off x="2711856" y="2154488"/>
            <a:ext cx="1542984" cy="745147"/>
          </a:xfrm>
          <a:prstGeom prst="wedgeEllipseCallout">
            <a:avLst>
              <a:gd name="adj1" fmla="val -71332"/>
              <a:gd name="adj2" fmla="val -4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Ethernet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A24010-D86A-4AA2-B329-E7886510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919" y="1041449"/>
            <a:ext cx="3009900" cy="144780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BB38004-E471-46A9-A688-70FDDDECA9B0}"/>
              </a:ext>
            </a:extLst>
          </p:cNvPr>
          <p:cNvSpPr/>
          <p:nvPr/>
        </p:nvSpPr>
        <p:spPr>
          <a:xfrm>
            <a:off x="4757530" y="1444847"/>
            <a:ext cx="1736035" cy="745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Server WWW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57DDB6-B375-4AA2-BB99-7C79920B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19" y="2673195"/>
            <a:ext cx="3038475" cy="1495425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76D05AC-8D01-4B5E-A8A2-6AA6770B0485}"/>
              </a:ext>
            </a:extLst>
          </p:cNvPr>
          <p:cNvSpPr/>
          <p:nvPr/>
        </p:nvSpPr>
        <p:spPr>
          <a:xfrm>
            <a:off x="4757530" y="3048333"/>
            <a:ext cx="1736035" cy="745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Idioma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28E13B1-1D5F-400C-906D-F5E28CEF6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268" y="4352566"/>
            <a:ext cx="2771775" cy="1724025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ABD75D0-F80A-448D-AD91-593C23A7B4FF}"/>
              </a:ext>
            </a:extLst>
          </p:cNvPr>
          <p:cNvSpPr/>
          <p:nvPr/>
        </p:nvSpPr>
        <p:spPr>
          <a:xfrm>
            <a:off x="4757530" y="4651819"/>
            <a:ext cx="1736035" cy="745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Motor DB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82A582B-D7E0-40DF-941E-33CFD3FF2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9152" y="3048333"/>
            <a:ext cx="1247775" cy="9906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8F6909D-E4BB-4236-8517-5D20DF7641DD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9853819" y="1765349"/>
            <a:ext cx="1299221" cy="128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E716D01-7FE3-498E-A30B-E68EEE21029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882394" y="3420908"/>
            <a:ext cx="646758" cy="1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BFC6799-D705-464A-BA21-D7FFB74D1EB6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9749043" y="4038933"/>
            <a:ext cx="1403997" cy="11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68BB7AA-CDDB-4306-AE26-488F1229A883}"/>
              </a:ext>
            </a:extLst>
          </p:cNvPr>
          <p:cNvSpPr/>
          <p:nvPr/>
        </p:nvSpPr>
        <p:spPr>
          <a:xfrm>
            <a:off x="5670790" y="1675402"/>
            <a:ext cx="5434532" cy="29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26B383E-68A1-4769-9B36-DFF53F5EC5AC}"/>
              </a:ext>
            </a:extLst>
          </p:cNvPr>
          <p:cNvSpPr/>
          <p:nvPr/>
        </p:nvSpPr>
        <p:spPr>
          <a:xfrm>
            <a:off x="462686" y="1168013"/>
            <a:ext cx="4227443" cy="420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4A5977-D5FA-4B9C-AE63-E9A3A545DF9E}"/>
              </a:ext>
            </a:extLst>
          </p:cNvPr>
          <p:cNvSpPr txBox="1"/>
          <p:nvPr/>
        </p:nvSpPr>
        <p:spPr>
          <a:xfrm>
            <a:off x="3936435" y="0"/>
            <a:ext cx="352128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600" dirty="0"/>
              <a:t>Layer 3: Localhost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4CE476-FA55-4F69-8FC7-0D6B339B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7" y="2985450"/>
            <a:ext cx="1542985" cy="11130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5FD90A-EB0C-496D-A90A-F8F4F8956115}"/>
              </a:ext>
            </a:extLst>
          </p:cNvPr>
          <p:cNvSpPr txBox="1"/>
          <p:nvPr/>
        </p:nvSpPr>
        <p:spPr>
          <a:xfrm>
            <a:off x="741299" y="4098489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Usuario Pruebas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2A2444-D7D7-49D7-AEC6-C22752AB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51" y="2985450"/>
            <a:ext cx="1542985" cy="111303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B717873-60E2-48D9-A94D-1F58D00C7833}"/>
              </a:ext>
            </a:extLst>
          </p:cNvPr>
          <p:cNvSpPr txBox="1"/>
          <p:nvPr/>
        </p:nvSpPr>
        <p:spPr>
          <a:xfrm>
            <a:off x="2946620" y="4085254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Server WWW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7A35EA0-671C-44F1-AFDA-78B03C92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60" y="1488215"/>
            <a:ext cx="1542985" cy="111303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5F0BF89-A38F-401F-B483-318462A32B98}"/>
              </a:ext>
            </a:extLst>
          </p:cNvPr>
          <p:cNvSpPr txBox="1"/>
          <p:nvPr/>
        </p:nvSpPr>
        <p:spPr>
          <a:xfrm>
            <a:off x="1932829" y="2588019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Server DB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A986E8-DEF1-44A5-AF46-39A6D0ACE0A2}"/>
              </a:ext>
            </a:extLst>
          </p:cNvPr>
          <p:cNvSpPr txBox="1"/>
          <p:nvPr/>
        </p:nvSpPr>
        <p:spPr>
          <a:xfrm>
            <a:off x="2015832" y="4620171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Red TCP/IP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31EE90-5B24-42BD-BCAD-9AA9AA6A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71" y="2231922"/>
            <a:ext cx="1542985" cy="11130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5B0D9B-B4E0-47B7-80B5-4102555C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345" y="1965102"/>
            <a:ext cx="1054377" cy="50716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80D36C1-0920-4EE1-9568-F1A6D51A05AD}"/>
              </a:ext>
            </a:extLst>
          </p:cNvPr>
          <p:cNvSpPr txBox="1"/>
          <p:nvPr/>
        </p:nvSpPr>
        <p:spPr>
          <a:xfrm>
            <a:off x="9141511" y="196510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127.0.0.100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C7420E4-8FD0-4424-BC71-DFAEE4A58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60" y="2588019"/>
            <a:ext cx="661346" cy="32549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E454BE5-1D8F-4019-92A3-9A3B76CA5BF6}"/>
              </a:ext>
            </a:extLst>
          </p:cNvPr>
          <p:cNvSpPr txBox="1"/>
          <p:nvPr/>
        </p:nvSpPr>
        <p:spPr>
          <a:xfrm>
            <a:off x="9141511" y="252551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127.0.0.101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45BD550-171A-414A-8B57-9A845DDA1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929" y="3017857"/>
            <a:ext cx="1051793" cy="65420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4E57647-ED4B-4C72-AE0C-4A1595CC77D6}"/>
              </a:ext>
            </a:extLst>
          </p:cNvPr>
          <p:cNvSpPr txBox="1"/>
          <p:nvPr/>
        </p:nvSpPr>
        <p:spPr>
          <a:xfrm>
            <a:off x="9141511" y="317263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127.0.0.102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6BBBD4A-A3B5-4F49-A071-D79C6ACEB1B4}"/>
              </a:ext>
            </a:extLst>
          </p:cNvPr>
          <p:cNvSpPr txBox="1"/>
          <p:nvPr/>
        </p:nvSpPr>
        <p:spPr>
          <a:xfrm>
            <a:off x="6228054" y="4026500"/>
            <a:ext cx="439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Aislado de red TCP/IP, trabajando 100% Local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E1CB6D6-4BD2-4A1D-B824-8964BA6FD91E}"/>
              </a:ext>
            </a:extLst>
          </p:cNvPr>
          <p:cNvCxnSpPr/>
          <p:nvPr/>
        </p:nvCxnSpPr>
        <p:spPr>
          <a:xfrm flipH="1">
            <a:off x="740109" y="1196008"/>
            <a:ext cx="3632325" cy="4465983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F5DFF7B-C079-4EBB-BF45-3A8178E05D86}"/>
              </a:ext>
            </a:extLst>
          </p:cNvPr>
          <p:cNvCxnSpPr>
            <a:cxnSpLocks/>
          </p:cNvCxnSpPr>
          <p:nvPr/>
        </p:nvCxnSpPr>
        <p:spPr>
          <a:xfrm>
            <a:off x="968998" y="1311965"/>
            <a:ext cx="3497787" cy="423407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C60F57F6-235C-4D4F-99BB-B971499DF2D9}"/>
              </a:ext>
            </a:extLst>
          </p:cNvPr>
          <p:cNvSpPr/>
          <p:nvPr/>
        </p:nvSpPr>
        <p:spPr>
          <a:xfrm>
            <a:off x="9541565" y="1130862"/>
            <a:ext cx="448818" cy="83424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D40092-DC7D-49A5-869E-47A7A667618B}"/>
              </a:ext>
            </a:extLst>
          </p:cNvPr>
          <p:cNvSpPr txBox="1"/>
          <p:nvPr/>
        </p:nvSpPr>
        <p:spPr>
          <a:xfrm>
            <a:off x="9241538" y="663300"/>
            <a:ext cx="10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LocalHost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111A132-2334-47C0-BA41-13CAF9BFAE36}"/>
              </a:ext>
            </a:extLst>
          </p:cNvPr>
          <p:cNvSpPr/>
          <p:nvPr/>
        </p:nvSpPr>
        <p:spPr>
          <a:xfrm>
            <a:off x="7498080" y="3644491"/>
            <a:ext cx="3770142" cy="142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4A5977-D5FA-4B9C-AE63-E9A3A545DF9E}"/>
              </a:ext>
            </a:extLst>
          </p:cNvPr>
          <p:cNvSpPr txBox="1"/>
          <p:nvPr/>
        </p:nvSpPr>
        <p:spPr>
          <a:xfrm>
            <a:off x="913171" y="0"/>
            <a:ext cx="95678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600" dirty="0"/>
              <a:t>Layer 3: Capa de RED Protocolo IPv4 – IP ADDRESS</a:t>
            </a:r>
          </a:p>
        </p:txBody>
      </p:sp>
      <p:sp>
        <p:nvSpPr>
          <p:cNvPr id="2" name="Rectángulo: una sola esquina cortada 1">
            <a:extLst>
              <a:ext uri="{FF2B5EF4-FFF2-40B4-BE49-F238E27FC236}">
                <a16:creationId xmlns:a16="http://schemas.microsoft.com/office/drawing/2014/main" id="{49329C9E-002B-4680-B1E4-7B92D27CDD6C}"/>
              </a:ext>
            </a:extLst>
          </p:cNvPr>
          <p:cNvSpPr/>
          <p:nvPr/>
        </p:nvSpPr>
        <p:spPr>
          <a:xfrm>
            <a:off x="913171" y="1139687"/>
            <a:ext cx="1697507" cy="64633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Unicast</a:t>
            </a:r>
          </a:p>
        </p:txBody>
      </p:sp>
      <p:sp>
        <p:nvSpPr>
          <p:cNvPr id="6" name="Rectángulo: una sola esquina cortada 5">
            <a:extLst>
              <a:ext uri="{FF2B5EF4-FFF2-40B4-BE49-F238E27FC236}">
                <a16:creationId xmlns:a16="http://schemas.microsoft.com/office/drawing/2014/main" id="{30548037-95EE-41EE-B727-CB4525B4123C}"/>
              </a:ext>
            </a:extLst>
          </p:cNvPr>
          <p:cNvSpPr/>
          <p:nvPr/>
        </p:nvSpPr>
        <p:spPr>
          <a:xfrm>
            <a:off x="8783476" y="1139686"/>
            <a:ext cx="1697507" cy="64633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Broadcast</a:t>
            </a:r>
          </a:p>
        </p:txBody>
      </p:sp>
      <p:sp>
        <p:nvSpPr>
          <p:cNvPr id="7" name="Rectángulo: una sola esquina cortada 6">
            <a:extLst>
              <a:ext uri="{FF2B5EF4-FFF2-40B4-BE49-F238E27FC236}">
                <a16:creationId xmlns:a16="http://schemas.microsoft.com/office/drawing/2014/main" id="{DA9F217A-1D90-4BAB-A1DE-3497DDF59393}"/>
              </a:ext>
            </a:extLst>
          </p:cNvPr>
          <p:cNvSpPr/>
          <p:nvPr/>
        </p:nvSpPr>
        <p:spPr>
          <a:xfrm>
            <a:off x="4848323" y="1139686"/>
            <a:ext cx="1697507" cy="64633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Multicast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4CE476-FA55-4F69-8FC7-0D6B339B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24" y="3644491"/>
            <a:ext cx="608834" cy="4391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A35EA0-671C-44F1-AFDA-78B03C92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5" y="2411896"/>
            <a:ext cx="737632" cy="532094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9BE90BF-6FCE-4C27-98C5-27817D28BB37}"/>
              </a:ext>
            </a:extLst>
          </p:cNvPr>
          <p:cNvCxnSpPr>
            <a:stCxn id="12" idx="3"/>
            <a:endCxn id="8" idx="0"/>
          </p:cNvCxnSpPr>
          <p:nvPr/>
        </p:nvCxnSpPr>
        <p:spPr>
          <a:xfrm>
            <a:off x="1281987" y="2677943"/>
            <a:ext cx="784354" cy="966548"/>
          </a:xfrm>
          <a:prstGeom prst="straightConnector1">
            <a:avLst/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709C52E-3D3D-4357-8C57-BCF5E46D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413" y="2278963"/>
            <a:ext cx="737632" cy="5320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4C9F17C-4D87-4F6B-B7A4-631400C9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54" y="3817629"/>
            <a:ext cx="737632" cy="5320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A940545-0BDD-414E-BC82-7A1615B9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781" y="3817629"/>
            <a:ext cx="737632" cy="5320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308E70-B31E-4B12-9F32-509B92D3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008" y="3817629"/>
            <a:ext cx="737632" cy="53209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133701D-943B-432F-8E42-E5A3F8F1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235" y="3817629"/>
            <a:ext cx="737632" cy="5320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5EEBA6C-E110-41AD-A441-5E9A34AE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781" y="4425221"/>
            <a:ext cx="737632" cy="53209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3B97327-D174-4B98-AB9B-DA3E07DA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008" y="4428604"/>
            <a:ext cx="737632" cy="53209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7707C30-2597-4510-87B8-094FF2D9357A}"/>
              </a:ext>
            </a:extLst>
          </p:cNvPr>
          <p:cNvSpPr txBox="1"/>
          <p:nvPr/>
        </p:nvSpPr>
        <p:spPr>
          <a:xfrm>
            <a:off x="7754403" y="5245122"/>
            <a:ext cx="391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Broadcast: </a:t>
            </a:r>
          </a:p>
          <a:p>
            <a:r>
              <a:rPr lang="es-MX" dirty="0"/>
              <a:t>Broadcast de la red: 10.5.5.255</a:t>
            </a:r>
          </a:p>
          <a:p>
            <a:r>
              <a:rPr lang="es-MX" dirty="0" err="1"/>
              <a:t>HardBroadcast</a:t>
            </a:r>
            <a:r>
              <a:rPr lang="es-MX" dirty="0"/>
              <a:t>: 255.255.255.255</a:t>
            </a:r>
          </a:p>
          <a:p>
            <a:r>
              <a:rPr lang="es-MX" dirty="0"/>
              <a:t>Pregunto a todos, espero una respuesta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6683017-2C45-4343-A671-E7062388BED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632229" y="2811057"/>
            <a:ext cx="271426" cy="278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: a la derecha con bandas 24">
            <a:extLst>
              <a:ext uri="{FF2B5EF4-FFF2-40B4-BE49-F238E27FC236}">
                <a16:creationId xmlns:a16="http://schemas.microsoft.com/office/drawing/2014/main" id="{28B441B4-1F6F-458B-8476-CE6628C7CA93}"/>
              </a:ext>
            </a:extLst>
          </p:cNvPr>
          <p:cNvSpPr/>
          <p:nvPr/>
        </p:nvSpPr>
        <p:spPr>
          <a:xfrm rot="18841286">
            <a:off x="7972146" y="3026743"/>
            <a:ext cx="1569112" cy="276786"/>
          </a:xfrm>
          <a:prstGeom prst="stripedRightArrow">
            <a:avLst>
              <a:gd name="adj1" fmla="val 100000"/>
              <a:gd name="adj2" fmla="val 18478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4BC3C91-CBEF-410C-B30C-720BECA7671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632229" y="2811057"/>
            <a:ext cx="914822" cy="1006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7ED1C06-887D-4F56-92BB-D62D114C08F3}"/>
              </a:ext>
            </a:extLst>
          </p:cNvPr>
          <p:cNvCxnSpPr>
            <a:cxnSpLocks/>
          </p:cNvCxnSpPr>
          <p:nvPr/>
        </p:nvCxnSpPr>
        <p:spPr>
          <a:xfrm flipH="1">
            <a:off x="9585835" y="2897626"/>
            <a:ext cx="109160" cy="908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54CD815-1C78-4A9E-86BD-11701A41139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8894597" y="2811057"/>
            <a:ext cx="737632" cy="1006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CC62F720-4502-4F48-A75C-CE95BD9B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60" y="2013853"/>
            <a:ext cx="737632" cy="532094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5439296-A08E-4ADA-991D-FC921257B25D}"/>
              </a:ext>
            </a:extLst>
          </p:cNvPr>
          <p:cNvSpPr/>
          <p:nvPr/>
        </p:nvSpPr>
        <p:spPr>
          <a:xfrm>
            <a:off x="3197442" y="3527941"/>
            <a:ext cx="3770142" cy="142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D2909854-5F4C-47AB-9830-0A31BF8B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16" y="3701079"/>
            <a:ext cx="737632" cy="53209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25299E2-9120-456C-BA52-2CC1C141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701079"/>
            <a:ext cx="737632" cy="532094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13D9F4E-931A-4827-A1D5-B3F77A65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70" y="3701079"/>
            <a:ext cx="737632" cy="53209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1DEC7674-27E0-432B-B3F7-6558604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97" y="3701079"/>
            <a:ext cx="737632" cy="53209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621D2D8-8A33-478F-A5B5-5906F7A0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4308671"/>
            <a:ext cx="737632" cy="532094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EE9329F-F2CE-4CD2-8CE2-BE50B450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70" y="4312054"/>
            <a:ext cx="737632" cy="532094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EEFE8EC-A818-4FDF-8EFC-602FE2EBAD4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5082513" y="2545947"/>
            <a:ext cx="614563" cy="98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echa: a la derecha con bandas 46">
            <a:extLst>
              <a:ext uri="{FF2B5EF4-FFF2-40B4-BE49-F238E27FC236}">
                <a16:creationId xmlns:a16="http://schemas.microsoft.com/office/drawing/2014/main" id="{45B51C52-F16A-4F74-A0EF-711ACFD72E1F}"/>
              </a:ext>
            </a:extLst>
          </p:cNvPr>
          <p:cNvSpPr/>
          <p:nvPr/>
        </p:nvSpPr>
        <p:spPr>
          <a:xfrm rot="18841286">
            <a:off x="3461009" y="2825480"/>
            <a:ext cx="1811914" cy="280687"/>
          </a:xfrm>
          <a:prstGeom prst="stripedRightArrow">
            <a:avLst>
              <a:gd name="adj1" fmla="val 100000"/>
              <a:gd name="adj2" fmla="val 18478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Nadie responde</a:t>
            </a:r>
            <a:endParaRPr lang="es-MX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F4EA862-C31E-4EF9-B2CC-6B7C7B94D4EF}"/>
              </a:ext>
            </a:extLst>
          </p:cNvPr>
          <p:cNvCxnSpPr/>
          <p:nvPr/>
        </p:nvCxnSpPr>
        <p:spPr>
          <a:xfrm>
            <a:off x="3636473" y="2411896"/>
            <a:ext cx="1211850" cy="1116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DFCD071-45CE-4637-9036-BF5BCD5CF4EC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3636473" y="2314368"/>
            <a:ext cx="1360068" cy="1037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F2603D7-26B8-439C-AAB0-23F4E8DEC906}"/>
              </a:ext>
            </a:extLst>
          </p:cNvPr>
          <p:cNvSpPr txBox="1"/>
          <p:nvPr/>
        </p:nvSpPr>
        <p:spPr>
          <a:xfrm>
            <a:off x="3163772" y="5093654"/>
            <a:ext cx="3859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 Multicast:</a:t>
            </a:r>
          </a:p>
          <a:p>
            <a:r>
              <a:rPr lang="es-MX" dirty="0"/>
              <a:t>Como destino IP: 225.100.100.100</a:t>
            </a:r>
          </a:p>
          <a:p>
            <a:r>
              <a:rPr lang="es-MX" dirty="0"/>
              <a:t>Conecto con servicio en esta IP, pero se</a:t>
            </a:r>
          </a:p>
          <a:p>
            <a:r>
              <a:rPr lang="es-MX" dirty="0"/>
              <a:t>Produce trafico en un solo sentido, no</a:t>
            </a:r>
          </a:p>
          <a:p>
            <a:r>
              <a:rPr lang="es-MX" dirty="0"/>
              <a:t>Hay respuesta. </a:t>
            </a:r>
          </a:p>
        </p:txBody>
      </p:sp>
    </p:spTree>
    <p:extLst>
      <p:ext uri="{BB962C8B-B14F-4D97-AF65-F5344CB8AC3E}">
        <p14:creationId xmlns:p14="http://schemas.microsoft.com/office/powerpoint/2010/main" val="272739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316628-EEFD-42B6-9E8E-9B8B2C82603B}"/>
              </a:ext>
            </a:extLst>
          </p:cNvPr>
          <p:cNvSpPr txBox="1"/>
          <p:nvPr/>
        </p:nvSpPr>
        <p:spPr>
          <a:xfrm>
            <a:off x="622852" y="1033670"/>
            <a:ext cx="5864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highlight>
                  <a:srgbClr val="FFFF00"/>
                </a:highlight>
              </a:rPr>
              <a:t>Crisstian</a:t>
            </a:r>
            <a:r>
              <a:rPr lang="es-MX" dirty="0">
                <a:highlight>
                  <a:srgbClr val="FFFF00"/>
                </a:highlight>
              </a:rPr>
              <a:t>:  </a:t>
            </a:r>
            <a:r>
              <a:rPr lang="es-MX" dirty="0"/>
              <a:t>5.0.0.0 </a:t>
            </a:r>
            <a:r>
              <a:rPr lang="es-MX" dirty="0">
                <a:sym typeface="Wingdings" panose="05000000000000000000" pitchFamily="2" charset="2"/>
              </a:rPr>
              <a:t> 5.0.0.1 – 5.255.255.254 (</a:t>
            </a:r>
            <a:r>
              <a:rPr lang="es-MX" dirty="0">
                <a:highlight>
                  <a:srgbClr val="FF0000"/>
                </a:highlight>
                <a:sym typeface="Wingdings" panose="05000000000000000000" pitchFamily="2" charset="2"/>
              </a:rPr>
              <a:t>5.255.255.255</a:t>
            </a:r>
            <a:r>
              <a:rPr lang="es-MX" dirty="0">
                <a:sym typeface="Wingdings" panose="05000000000000000000" pitchFamily="2" charset="2"/>
              </a:rPr>
              <a:t>)</a:t>
            </a:r>
            <a:endParaRPr lang="es-MX" dirty="0"/>
          </a:p>
          <a:p>
            <a:r>
              <a:rPr lang="es-MX" dirty="0"/>
              <a:t>Red CLASS A</a:t>
            </a:r>
          </a:p>
          <a:p>
            <a:r>
              <a:rPr lang="es-MX" dirty="0"/>
              <a:t>ISP </a:t>
            </a:r>
            <a:r>
              <a:rPr lang="es-MX" dirty="0">
                <a:sym typeface="Wingdings" panose="05000000000000000000" pitchFamily="2" charset="2"/>
              </a:rPr>
              <a:t> Vender accesos a internet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/>
              <a:t>Santiago: 5.0.0.1 – 5.0.0.100 – </a:t>
            </a:r>
            <a:r>
              <a:rPr lang="es-MX" dirty="0">
                <a:highlight>
                  <a:srgbClr val="FFFF00"/>
                </a:highlight>
              </a:rPr>
              <a:t>(5.0.0.98)</a:t>
            </a:r>
          </a:p>
          <a:p>
            <a:r>
              <a:rPr lang="es-MX" dirty="0"/>
              <a:t>Hector: 5.0.0.101 – 5.0.1.100 – </a:t>
            </a:r>
            <a:r>
              <a:rPr lang="es-MX" dirty="0">
                <a:highlight>
                  <a:srgbClr val="FFFF00"/>
                </a:highlight>
              </a:rPr>
              <a:t>(5.0.0.115)</a:t>
            </a:r>
          </a:p>
          <a:p>
            <a:r>
              <a:rPr lang="es-MX" dirty="0"/>
              <a:t>Carlos</a:t>
            </a:r>
          </a:p>
          <a:p>
            <a:r>
              <a:rPr lang="es-MX" dirty="0"/>
              <a:t>Nicolas</a:t>
            </a:r>
          </a:p>
          <a:p>
            <a:r>
              <a:rPr lang="es-MX" dirty="0"/>
              <a:t>Etc.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E04BCE0-C754-450D-8004-2C63F277EC19}"/>
              </a:ext>
            </a:extLst>
          </p:cNvPr>
          <p:cNvSpPr/>
          <p:nvPr/>
        </p:nvSpPr>
        <p:spPr>
          <a:xfrm>
            <a:off x="7792278" y="1616765"/>
            <a:ext cx="2637183" cy="246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5.0.0.0</a:t>
            </a:r>
          </a:p>
          <a:p>
            <a:pPr algn="ctr"/>
            <a:r>
              <a:rPr lang="es-MX" dirty="0"/>
              <a:t>BR:5.255.255.255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C29FB3-1FA4-4A76-9537-EBFC99C7EE0D}"/>
              </a:ext>
            </a:extLst>
          </p:cNvPr>
          <p:cNvSpPr txBox="1"/>
          <p:nvPr/>
        </p:nvSpPr>
        <p:spPr>
          <a:xfrm>
            <a:off x="622852" y="3897004"/>
            <a:ext cx="27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MASK: Mascaras de Subred</a:t>
            </a:r>
          </a:p>
        </p:txBody>
      </p:sp>
    </p:spTree>
    <p:extLst>
      <p:ext uri="{BB962C8B-B14F-4D97-AF65-F5344CB8AC3E}">
        <p14:creationId xmlns:p14="http://schemas.microsoft.com/office/powerpoint/2010/main" val="365311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9221CB-6151-4342-A87B-87902782F0C3}"/>
              </a:ext>
            </a:extLst>
          </p:cNvPr>
          <p:cNvSpPr txBox="1"/>
          <p:nvPr/>
        </p:nvSpPr>
        <p:spPr>
          <a:xfrm>
            <a:off x="1113183" y="842673"/>
            <a:ext cx="956210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Mascaras en IPv4: Filtro que tiene por objetivo identifica la red y el host dentro de la red, deben ser:</a:t>
            </a:r>
          </a:p>
          <a:p>
            <a:r>
              <a:rPr lang="es-MX" dirty="0"/>
              <a:t>Unos a la izquierda (concatenados) y ceros a la derecha (concatenados)</a:t>
            </a:r>
          </a:p>
          <a:p>
            <a:endParaRPr lang="es-MX" dirty="0"/>
          </a:p>
          <a:p>
            <a:r>
              <a:rPr lang="es-MX" dirty="0"/>
              <a:t>MAKS: 1 1 1 1 1 1 1 1 . 1111  0 0 0 0 . 0 0 0 0 0 0 0 0 . 0 0 0 0 0 0 0 0 = 255.240.0.0</a:t>
            </a:r>
          </a:p>
          <a:p>
            <a:endParaRPr lang="es-MX" dirty="0"/>
          </a:p>
          <a:p>
            <a:r>
              <a:rPr lang="es-MX" dirty="0"/>
              <a:t>1 0 0 0 0 0 0 0 = 128</a:t>
            </a:r>
          </a:p>
          <a:p>
            <a:r>
              <a:rPr lang="es-MX" dirty="0"/>
              <a:t>1 1 0 0 0 0 0 0 = 192</a:t>
            </a:r>
          </a:p>
          <a:p>
            <a:r>
              <a:rPr lang="es-MX" dirty="0"/>
              <a:t>1 1 1 0 0 0 0 0 = 224</a:t>
            </a:r>
          </a:p>
          <a:p>
            <a:r>
              <a:rPr lang="es-MX" dirty="0"/>
              <a:t>1 1 1 1 0 0 0 0 = 240</a:t>
            </a:r>
          </a:p>
          <a:p>
            <a:r>
              <a:rPr lang="es-MX" dirty="0"/>
              <a:t>1 1 1 1 1 0 0 0 = 248</a:t>
            </a:r>
          </a:p>
          <a:p>
            <a:r>
              <a:rPr lang="es-MX" dirty="0"/>
              <a:t>1 1 1 1 1 1 0 0 = 252</a:t>
            </a:r>
          </a:p>
          <a:p>
            <a:r>
              <a:rPr lang="es-MX" dirty="0"/>
              <a:t>1 1 1 1 1 1 1 0 = 254</a:t>
            </a:r>
          </a:p>
          <a:p>
            <a:r>
              <a:rPr lang="es-MX" dirty="0"/>
              <a:t>1 1 1 1 1 1 1 1 = 255</a:t>
            </a:r>
          </a:p>
          <a:p>
            <a:endParaRPr lang="es-MX" dirty="0"/>
          </a:p>
          <a:p>
            <a:r>
              <a:rPr lang="es-MX" dirty="0"/>
              <a:t>255.0.0.0 </a:t>
            </a:r>
            <a:r>
              <a:rPr lang="es-MX" dirty="0">
                <a:sym typeface="Wingdings" panose="05000000000000000000" pitchFamily="2" charset="2"/>
              </a:rPr>
              <a:t> 255.128.0.0 255.192.0.0  255.255.128.0  255.255.240.0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MASK por Defecto por clase: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A = 255.0.0.0</a:t>
            </a:r>
          </a:p>
          <a:p>
            <a:r>
              <a:rPr lang="es-MX" dirty="0">
                <a:sym typeface="Wingdings" panose="05000000000000000000" pitchFamily="2" charset="2"/>
              </a:rPr>
              <a:t>B = 255.255.0.0</a:t>
            </a:r>
          </a:p>
          <a:p>
            <a:r>
              <a:rPr lang="es-MX" dirty="0">
                <a:sym typeface="Wingdings" panose="05000000000000000000" pitchFamily="2" charset="2"/>
              </a:rPr>
              <a:t>C = 255.255.255.0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74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632238-79A3-4AD3-839C-5DF8D37A8F31}"/>
              </a:ext>
            </a:extLst>
          </p:cNvPr>
          <p:cNvSpPr/>
          <p:nvPr/>
        </p:nvSpPr>
        <p:spPr>
          <a:xfrm>
            <a:off x="622852" y="251791"/>
            <a:ext cx="10972800" cy="4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Cálculos de Direcciones/Redes IPv4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FBAAC7-7301-4A8A-8BC7-961EC98CFFD7}"/>
              </a:ext>
            </a:extLst>
          </p:cNvPr>
          <p:cNvSpPr txBox="1"/>
          <p:nvPr/>
        </p:nvSpPr>
        <p:spPr>
          <a:xfrm>
            <a:off x="1073426" y="1245704"/>
            <a:ext cx="2975495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192.168.10.0 – 255.255.255.0</a:t>
            </a:r>
          </a:p>
          <a:p>
            <a:r>
              <a:rPr lang="es-MX" dirty="0"/>
              <a:t>PC1: 192.168.10.2</a:t>
            </a:r>
          </a:p>
          <a:p>
            <a:r>
              <a:rPr lang="es-MX" dirty="0"/>
              <a:t>MASK: 255.255.255.0</a:t>
            </a:r>
          </a:p>
          <a:p>
            <a:endParaRPr lang="es-MX" dirty="0"/>
          </a:p>
          <a:p>
            <a:r>
              <a:rPr lang="es-MX" dirty="0"/>
              <a:t>PC2: 192.168.10.3</a:t>
            </a:r>
          </a:p>
          <a:p>
            <a:r>
              <a:rPr lang="es-MX" dirty="0"/>
              <a:t>MASK: 255.255.255.0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BR: 192.168.10.255</a:t>
            </a:r>
          </a:p>
          <a:p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C7724C4-1C94-47F8-B689-0174E490A533}"/>
              </a:ext>
            </a:extLst>
          </p:cNvPr>
          <p:cNvSpPr/>
          <p:nvPr/>
        </p:nvSpPr>
        <p:spPr>
          <a:xfrm>
            <a:off x="7182678" y="1245704"/>
            <a:ext cx="3074505" cy="186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Subred de la red mama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8FEBE1C-61E5-451C-8304-72521BAB9A54}"/>
              </a:ext>
            </a:extLst>
          </p:cNvPr>
          <p:cNvSpPr/>
          <p:nvPr/>
        </p:nvSpPr>
        <p:spPr>
          <a:xfrm>
            <a:off x="7182678" y="3260035"/>
            <a:ext cx="3074505" cy="18619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Otra subred de la misma red mama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3CBF9A7-4EFB-48D1-87BF-8421E8DF40C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048921" y="2179983"/>
            <a:ext cx="3133757" cy="35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E10F78-2839-4493-93DE-FDBDEF562228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048921" y="2538366"/>
            <a:ext cx="3133757" cy="165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37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8B222-D2C5-4472-A33C-58217725D139}"/>
</file>

<file path=customXml/itemProps2.xml><?xml version="1.0" encoding="utf-8"?>
<ds:datastoreItem xmlns:ds="http://schemas.openxmlformats.org/officeDocument/2006/customXml" ds:itemID="{26E71947-ADD6-4C71-99C3-9CD341365F8F}"/>
</file>

<file path=customXml/itemProps3.xml><?xml version="1.0" encoding="utf-8"?>
<ds:datastoreItem xmlns:ds="http://schemas.openxmlformats.org/officeDocument/2006/customXml" ds:itemID="{058A8C30-9D1A-4A46-B5BD-F87CAD533304}"/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3318</Words>
  <Application>Microsoft Office PowerPoint</Application>
  <PresentationFormat>Panorámica</PresentationFormat>
  <Paragraphs>953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35</cp:revision>
  <dcterms:created xsi:type="dcterms:W3CDTF">2020-06-22T21:18:00Z</dcterms:created>
  <dcterms:modified xsi:type="dcterms:W3CDTF">2021-03-30T21:07:42Z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