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3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DDFE7-D6E2-46D6-B8CF-44089CF71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4DBC21-656C-4914-970D-13D8D5114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502BB-6532-4F62-97C3-17A7BECF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463FDB-B70C-4D7A-BA08-D1CA4946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CDBE4-9A06-4280-B8DC-1503DF2E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383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74AD2-D008-41A4-AACD-31C20ED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6270CC-ECB6-44CD-9296-3D6F24948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74F90-4451-4B7D-831D-4DFC1E8E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BD895F-97A6-4C3E-B2D2-574B0BBE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1BAE83-0730-4E7B-A755-608511CD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77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18A02A-3308-46A3-90CB-382F5976B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559765-C1E9-4E14-8692-2C1D075E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7D6F67-CE50-4745-9E15-9AE7AA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3E6257-5D55-437A-9298-887E074A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CD287-6ABE-4742-82D3-2850FBA2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60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6C8B4-96B5-4480-A9ED-3652FBE1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7E513-A858-49DD-B1FE-84B6DCE4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C4B4F5-A90F-4175-9A4D-13FC31DC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5DA7A7-6954-4B01-A162-F56827C8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D62564-F357-439C-8E78-2D3DBB6F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097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D48C2-CAF6-4D72-898B-38049BE7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DFB2AE-D7ED-4A8A-AFBD-CA8AA1D25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9276EB-6AC6-4916-91FD-CCB631F3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787268-EE8B-4B3B-A613-1920020B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F64CF6-E8CC-4A19-8E77-E2BAB192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311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E2231-A47C-4650-8579-A8A05F3B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79BC1D-C3AF-46D3-9C4E-75E2A6660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297609-D874-48E5-87AA-D4585C08F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C3F076-8D31-475B-B88C-7073D66A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714017-8C1E-4573-8DDC-D67C6495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92FA2D-E87E-4404-8B3C-09CAFD37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18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716F5-7EFC-4163-A667-1F6016B4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DEA3B-B22F-4EB4-BB52-BD611E729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2FF167-FC2B-4C75-A68E-619AD3F12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27AFCA-C09D-4699-BE0A-105A60392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81644F-A2B5-4330-8C5C-8E6A473C5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2528D7-32CD-439D-A36D-9293B88A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B5FCD5-343B-438C-8D0B-866DC96B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3C0E40-162A-46D9-B9C4-B93814CE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99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1A470-0405-4DEB-9CBA-85B93309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9B0F53-6587-4F41-B1C7-CEF18037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3222D2-AAFC-4400-AC12-DD6DD570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3BED7F-6D1A-4473-9E8A-359A6C6A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99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E2FD6A-B435-474E-81C2-1AA54CD8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4EC73C-12B2-4E2C-8873-899F18CF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624970-29A7-4BB3-BD08-1B0E39C7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20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B4171-21BC-4987-87AE-0B443F3D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360407-AE47-40F8-8C6F-3F2EC765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57DF24-A0D1-4B95-AE55-C8E2E358E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668034-CD02-4D55-9ABA-7F09DC7C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B29B9C-AF01-4F9B-BF8B-6EB49347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7340B4-3A06-4AF3-B44D-A31CCC91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869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DD6B6-F428-4ACC-898B-7DDC208F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97E794-C370-4615-8746-993A0DA21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E79B78-74D8-4E2F-8FE3-95741BD0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7D9B73-883F-4917-B332-CBFAC1CE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682-79E2-4D77-AD74-5B66949A0044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86A55D-3E8B-4B13-9766-A3545107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852051-0C90-42BD-88E4-E70D774F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426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0BBD86-5DD6-4E62-A9B1-F126AC63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EFE29F-5D38-4300-9B4C-68013FC74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F50F66-80A5-499D-8D2C-1344CACB6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AB682-79E2-4D77-AD74-5B66949A0044}" type="datetimeFigureOut">
              <a:rPr lang="es-MX" smtClean="0"/>
              <a:t>08/10/2020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3D8ABE-970B-4715-8F19-8C49D9AD2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60C243-41E2-4310-85F8-79F11396D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5CA14-10E6-4B5C-984F-7D0A0C208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486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787BB2-E76E-4567-B7EF-3F29D5CD74D0}"/>
              </a:ext>
            </a:extLst>
          </p:cNvPr>
          <p:cNvSpPr txBox="1"/>
          <p:nvPr/>
        </p:nvSpPr>
        <p:spPr>
          <a:xfrm>
            <a:off x="596128" y="1388545"/>
            <a:ext cx="118761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tiene un canal de 64 Kb/s = 64 * 10</a:t>
            </a:r>
            <a:r>
              <a:rPr lang="es-MX" baseline="30000" dirty="0"/>
              <a:t>3</a:t>
            </a:r>
            <a:r>
              <a:rPr lang="es-MX" dirty="0"/>
              <a:t> b/s, al cual esta conectada una puerta serial estilo UART (un teclado PC por ejemplo),</a:t>
            </a:r>
          </a:p>
          <a:p>
            <a:r>
              <a:rPr lang="es-MX" dirty="0"/>
              <a:t> el que trasmite Caracteres de ASCII 7 bits,  agregándole 1 bit de inicio y 1 bit de parada, a cada carácter.</a:t>
            </a:r>
          </a:p>
          <a:p>
            <a:endParaRPr lang="es-MX" dirty="0"/>
          </a:p>
          <a:p>
            <a:r>
              <a:rPr lang="es-MX" dirty="0"/>
              <a:t>Si el </a:t>
            </a:r>
            <a:r>
              <a:rPr lang="es-MX" dirty="0" err="1"/>
              <a:t>string</a:t>
            </a:r>
            <a:r>
              <a:rPr lang="es-MX" dirty="0"/>
              <a:t> de transmisión es: “</a:t>
            </a:r>
            <a:r>
              <a:rPr lang="en-US" dirty="0">
                <a:highlight>
                  <a:srgbClr val="FFFF00"/>
                </a:highlight>
              </a:rPr>
              <a:t>but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 can't go for that (no can do)</a:t>
            </a:r>
            <a:r>
              <a:rPr lang="en-US" dirty="0"/>
              <a:t>”, sin las </a:t>
            </a:r>
            <a:r>
              <a:rPr lang="es-MX" dirty="0"/>
              <a:t>comillas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s-MX" dirty="0"/>
              <a:t>¿cuanto tiempo se demora en transmitir este </a:t>
            </a:r>
            <a:r>
              <a:rPr lang="es-MX" dirty="0" err="1"/>
              <a:t>string</a:t>
            </a:r>
            <a:r>
              <a:rPr lang="es-MX" dirty="0"/>
              <a:t>?</a:t>
            </a:r>
          </a:p>
          <a:p>
            <a:r>
              <a:rPr lang="es-MX" dirty="0"/>
              <a:t>El </a:t>
            </a:r>
            <a:r>
              <a:rPr lang="es-MX" dirty="0" err="1"/>
              <a:t>string</a:t>
            </a:r>
            <a:r>
              <a:rPr lang="es-MX" dirty="0"/>
              <a:t> de caracteres son </a:t>
            </a:r>
            <a:r>
              <a:rPr lang="es-MX" dirty="0">
                <a:highlight>
                  <a:srgbClr val="00FF00"/>
                </a:highlight>
              </a:rPr>
              <a:t>35 CHARS </a:t>
            </a:r>
            <a:r>
              <a:rPr lang="es-MX" dirty="0">
                <a:sym typeface="Wingdings" panose="05000000000000000000" pitchFamily="2" charset="2"/>
              </a:rPr>
              <a:t> Cada CHAR = 7 +1 +1 = 9 bits</a:t>
            </a:r>
            <a:endParaRPr lang="es-MX" dirty="0"/>
          </a:p>
          <a:p>
            <a:endParaRPr lang="es-MX" dirty="0"/>
          </a:p>
          <a:p>
            <a:r>
              <a:rPr lang="es-MX" dirty="0"/>
              <a:t>64 Kb </a:t>
            </a:r>
            <a:r>
              <a:rPr lang="es-MX" dirty="0">
                <a:sym typeface="Wingdings" panose="05000000000000000000" pitchFamily="2" charset="2"/>
              </a:rPr>
              <a:t> 1 Segundos</a:t>
            </a:r>
          </a:p>
          <a:p>
            <a:r>
              <a:rPr lang="es-MX" dirty="0"/>
              <a:t>9b * 35 </a:t>
            </a:r>
            <a:r>
              <a:rPr lang="es-MX" dirty="0">
                <a:sym typeface="Wingdings" panose="05000000000000000000" pitchFamily="2" charset="2"/>
              </a:rPr>
              <a:t> t segundos 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53C76F-FC24-4A14-9E13-40339CCE0A17}"/>
              </a:ext>
            </a:extLst>
          </p:cNvPr>
          <p:cNvSpPr txBox="1"/>
          <p:nvPr/>
        </p:nvSpPr>
        <p:spPr>
          <a:xfrm>
            <a:off x="3454315" y="491320"/>
            <a:ext cx="5283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Ejercicios </a:t>
            </a:r>
            <a:r>
              <a:rPr lang="es-MX" dirty="0" err="1"/>
              <a:t>Tx</a:t>
            </a:r>
            <a:r>
              <a:rPr lang="es-MX" dirty="0"/>
              <a:t> Datos – P1: Redes y Transmisión de datos.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47FDB6BC-355F-4221-AF79-0C8DC1D30E86}"/>
              </a:ext>
            </a:extLst>
          </p:cNvPr>
          <p:cNvSpPr/>
          <p:nvPr/>
        </p:nvSpPr>
        <p:spPr>
          <a:xfrm>
            <a:off x="3114261" y="3644348"/>
            <a:ext cx="662609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E4A83FF-55B7-4607-96B8-D714528ED679}"/>
              </a:ext>
            </a:extLst>
          </p:cNvPr>
          <p:cNvSpPr txBox="1"/>
          <p:nvPr/>
        </p:nvSpPr>
        <p:spPr>
          <a:xfrm>
            <a:off x="3785687" y="3661033"/>
            <a:ext cx="5497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T (segundos) = (9*35</a:t>
            </a:r>
            <a:r>
              <a:rPr lang="es-MX" sz="2800" strike="sngStrike" dirty="0"/>
              <a:t>b</a:t>
            </a:r>
            <a:r>
              <a:rPr lang="es-MX" sz="2800" dirty="0"/>
              <a:t> * 1 </a:t>
            </a:r>
            <a:r>
              <a:rPr lang="es-MX" sz="2800" dirty="0" err="1"/>
              <a:t>seg</a:t>
            </a:r>
            <a:r>
              <a:rPr lang="es-MX" sz="2800" dirty="0"/>
              <a:t>)/64K</a:t>
            </a:r>
            <a:r>
              <a:rPr lang="es-MX" sz="2800" strike="sngStrike" dirty="0"/>
              <a:t>b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DD1C44-8103-48EA-B920-1EE881A21F48}"/>
              </a:ext>
            </a:extLst>
          </p:cNvPr>
          <p:cNvSpPr txBox="1"/>
          <p:nvPr/>
        </p:nvSpPr>
        <p:spPr>
          <a:xfrm>
            <a:off x="3785687" y="4250867"/>
            <a:ext cx="6713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T (segundos) = (315 </a:t>
            </a:r>
            <a:r>
              <a:rPr lang="es-MX" sz="2800" dirty="0" err="1"/>
              <a:t>seg</a:t>
            </a:r>
            <a:r>
              <a:rPr lang="es-MX" sz="2800" dirty="0"/>
              <a:t>)/64K = 315/64 * 10</a:t>
            </a:r>
            <a:r>
              <a:rPr lang="es-MX" sz="2800" baseline="30000" dirty="0"/>
              <a:t>-3</a:t>
            </a:r>
            <a:endParaRPr lang="es-MX" sz="2800" strike="sngStrike" baseline="30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1B6AD5F-BF1C-4ED0-99DB-023B9EDBA72E}"/>
              </a:ext>
            </a:extLst>
          </p:cNvPr>
          <p:cNvSpPr txBox="1"/>
          <p:nvPr/>
        </p:nvSpPr>
        <p:spPr>
          <a:xfrm>
            <a:off x="3759181" y="4774087"/>
            <a:ext cx="3929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T (segundos) = 4,92 * 10</a:t>
            </a:r>
            <a:r>
              <a:rPr lang="es-MX" sz="2800" baseline="30000" dirty="0"/>
              <a:t>-3</a:t>
            </a:r>
            <a:endParaRPr lang="es-MX" sz="2800" strike="sngStrike" baseline="30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C9CE7A1-4FE9-4105-9BD8-954C97ED7CD9}"/>
              </a:ext>
            </a:extLst>
          </p:cNvPr>
          <p:cNvSpPr txBox="1"/>
          <p:nvPr/>
        </p:nvSpPr>
        <p:spPr>
          <a:xfrm>
            <a:off x="3759181" y="5466324"/>
            <a:ext cx="333937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T = 4,92 milisegundos</a:t>
            </a:r>
            <a:endParaRPr lang="es-MX" sz="2800" strike="sngStrike" baseline="30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751F69-CB0B-4AE2-81F4-A1033CD9C142}"/>
              </a:ext>
            </a:extLst>
          </p:cNvPr>
          <p:cNvSpPr txBox="1"/>
          <p:nvPr/>
        </p:nvSpPr>
        <p:spPr>
          <a:xfrm>
            <a:off x="846614" y="6268944"/>
            <a:ext cx="677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 = </a:t>
            </a:r>
            <a:r>
              <a:rPr lang="es-MX" dirty="0" err="1"/>
              <a:t>ascii</a:t>
            </a:r>
            <a:r>
              <a:rPr lang="es-MX" dirty="0"/>
              <a:t> = 98 = HEXADECIMAL = 62 = Binario = 1100010 + 1 + 1 = 9 bits</a:t>
            </a:r>
          </a:p>
        </p:txBody>
      </p:sp>
    </p:spTree>
    <p:extLst>
      <p:ext uri="{BB962C8B-B14F-4D97-AF65-F5344CB8AC3E}">
        <p14:creationId xmlns:p14="http://schemas.microsoft.com/office/powerpoint/2010/main" val="386237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787BB2-E76E-4567-B7EF-3F29D5CD74D0}"/>
              </a:ext>
            </a:extLst>
          </p:cNvPr>
          <p:cNvSpPr txBox="1"/>
          <p:nvPr/>
        </p:nvSpPr>
        <p:spPr>
          <a:xfrm>
            <a:off x="767100" y="1272407"/>
            <a:ext cx="111857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tiene un canal de </a:t>
            </a:r>
            <a:r>
              <a:rPr lang="es-MX" dirty="0">
                <a:highlight>
                  <a:srgbClr val="00FF00"/>
                </a:highlight>
              </a:rPr>
              <a:t>X</a:t>
            </a:r>
            <a:r>
              <a:rPr lang="es-MX" dirty="0"/>
              <a:t> Kb/s, que es compartido por n señales equivalentes, al cual esta conectada una puerta</a:t>
            </a:r>
          </a:p>
          <a:p>
            <a:r>
              <a:rPr lang="es-MX" dirty="0"/>
              <a:t> serial estilo UART (un teclado PC por ejemplo), el que trasmite Caracteres de ASCII </a:t>
            </a:r>
            <a:r>
              <a:rPr lang="es-MX" dirty="0">
                <a:highlight>
                  <a:srgbClr val="00FF00"/>
                </a:highlight>
              </a:rPr>
              <a:t>n</a:t>
            </a:r>
            <a:r>
              <a:rPr lang="es-MX" dirty="0"/>
              <a:t> bits,  agregándole </a:t>
            </a:r>
            <a:r>
              <a:rPr lang="es-MX" dirty="0">
                <a:highlight>
                  <a:srgbClr val="00FF00"/>
                </a:highlight>
              </a:rPr>
              <a:t>a</a:t>
            </a:r>
            <a:r>
              <a:rPr lang="es-MX" dirty="0"/>
              <a:t> bit de inicio </a:t>
            </a:r>
          </a:p>
          <a:p>
            <a:r>
              <a:rPr lang="es-MX" dirty="0"/>
              <a:t>y </a:t>
            </a:r>
            <a:r>
              <a:rPr lang="es-MX" dirty="0">
                <a:highlight>
                  <a:srgbClr val="00FF00"/>
                </a:highlight>
              </a:rPr>
              <a:t>b</a:t>
            </a:r>
            <a:r>
              <a:rPr lang="es-MX" dirty="0"/>
              <a:t> bit de parada, a cada carácter.</a:t>
            </a:r>
          </a:p>
          <a:p>
            <a:endParaRPr lang="es-MX" dirty="0"/>
          </a:p>
          <a:p>
            <a:r>
              <a:rPr lang="es-MX" dirty="0"/>
              <a:t>Si el </a:t>
            </a:r>
            <a:r>
              <a:rPr lang="es-MX" dirty="0" err="1"/>
              <a:t>string</a:t>
            </a:r>
            <a:r>
              <a:rPr lang="es-MX" dirty="0"/>
              <a:t> de transmisión es: </a:t>
            </a:r>
            <a:r>
              <a:rPr lang="es-MX" dirty="0">
                <a:highlight>
                  <a:srgbClr val="00FF00"/>
                </a:highlight>
              </a:rPr>
              <a:t>Y</a:t>
            </a:r>
            <a:r>
              <a:rPr lang="es-MX" dirty="0"/>
              <a:t> caracteres</a:t>
            </a:r>
            <a:endParaRPr lang="en-US" dirty="0"/>
          </a:p>
          <a:p>
            <a:endParaRPr lang="en-US" dirty="0"/>
          </a:p>
          <a:p>
            <a:r>
              <a:rPr lang="es-MX" dirty="0"/>
              <a:t>¿cuanto tiempo se demora en transmitir este </a:t>
            </a:r>
            <a:r>
              <a:rPr lang="es-MX" dirty="0" err="1"/>
              <a:t>string</a:t>
            </a:r>
            <a:r>
              <a:rPr lang="es-MX" dirty="0"/>
              <a:t>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53C76F-FC24-4A14-9E13-40339CCE0A17}"/>
              </a:ext>
            </a:extLst>
          </p:cNvPr>
          <p:cNvSpPr txBox="1"/>
          <p:nvPr/>
        </p:nvSpPr>
        <p:spPr>
          <a:xfrm>
            <a:off x="3454315" y="491320"/>
            <a:ext cx="5283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Ejercicios </a:t>
            </a:r>
            <a:r>
              <a:rPr lang="es-MX" dirty="0" err="1"/>
              <a:t>Tx</a:t>
            </a:r>
            <a:r>
              <a:rPr lang="es-MX" dirty="0"/>
              <a:t> Datos – P1: Redes y Transmisión de datos.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19D92DA-4AA0-4D54-B5BF-B8A33F30F7D3}"/>
              </a:ext>
            </a:extLst>
          </p:cNvPr>
          <p:cNvSpPr/>
          <p:nvPr/>
        </p:nvSpPr>
        <p:spPr>
          <a:xfrm>
            <a:off x="767100" y="35542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X Kb </a:t>
            </a:r>
            <a:r>
              <a:rPr lang="es-MX" dirty="0">
                <a:sym typeface="Wingdings" panose="05000000000000000000" pitchFamily="2" charset="2"/>
              </a:rPr>
              <a:t> 1 Segundos</a:t>
            </a:r>
          </a:p>
          <a:p>
            <a:r>
              <a:rPr lang="es-MX" dirty="0"/>
              <a:t>(</a:t>
            </a:r>
            <a:r>
              <a:rPr lang="es-MX" dirty="0" err="1"/>
              <a:t>n+a+b</a:t>
            </a:r>
            <a:r>
              <a:rPr lang="es-MX" dirty="0"/>
              <a:t>)b * Y </a:t>
            </a:r>
            <a:r>
              <a:rPr lang="es-MX" dirty="0">
                <a:sym typeface="Wingdings" panose="05000000000000000000" pitchFamily="2" charset="2"/>
              </a:rPr>
              <a:t> t segundos 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D18F0BC-7008-45E1-80C2-7493CDC5AEBA}"/>
              </a:ext>
            </a:extLst>
          </p:cNvPr>
          <p:cNvSpPr txBox="1"/>
          <p:nvPr/>
        </p:nvSpPr>
        <p:spPr>
          <a:xfrm>
            <a:off x="3785687" y="3661033"/>
            <a:ext cx="6234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T (segundos) = ((n+a+b * Y)</a:t>
            </a:r>
            <a:r>
              <a:rPr lang="es-MX" sz="2800" strike="sngStrike" dirty="0"/>
              <a:t>b</a:t>
            </a:r>
            <a:r>
              <a:rPr lang="es-MX" sz="2800" dirty="0"/>
              <a:t> * 1 </a:t>
            </a:r>
            <a:r>
              <a:rPr lang="es-MX" sz="2800" dirty="0" err="1"/>
              <a:t>seg</a:t>
            </a:r>
            <a:r>
              <a:rPr lang="es-MX" sz="2800" dirty="0"/>
              <a:t>)/</a:t>
            </a:r>
            <a:r>
              <a:rPr lang="es-MX" sz="2800" dirty="0" err="1"/>
              <a:t>XK</a:t>
            </a:r>
            <a:r>
              <a:rPr lang="es-MX" sz="2800" strike="sngStrike" dirty="0" err="1"/>
              <a:t>b</a:t>
            </a:r>
            <a:endParaRPr lang="es-MX" sz="2800" strike="sngStrik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09B4C9E-3E44-45C9-9816-F0D1C342D95E}"/>
              </a:ext>
            </a:extLst>
          </p:cNvPr>
          <p:cNvSpPr txBox="1"/>
          <p:nvPr/>
        </p:nvSpPr>
        <p:spPr>
          <a:xfrm>
            <a:off x="3847911" y="4451137"/>
            <a:ext cx="497123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/>
              <a:t>T =  (</a:t>
            </a:r>
            <a:r>
              <a:rPr lang="es-MX" sz="2800" dirty="0" err="1"/>
              <a:t>n+a+b</a:t>
            </a:r>
            <a:r>
              <a:rPr lang="es-MX" sz="2800" dirty="0"/>
              <a:t> * Y)/X (milisegundos)</a:t>
            </a:r>
            <a:endParaRPr lang="es-MX" sz="2800" strike="sngStrike" baseline="30000" dirty="0"/>
          </a:p>
        </p:txBody>
      </p:sp>
    </p:spTree>
    <p:extLst>
      <p:ext uri="{BB962C8B-B14F-4D97-AF65-F5344CB8AC3E}">
        <p14:creationId xmlns:p14="http://schemas.microsoft.com/office/powerpoint/2010/main" val="374442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AB5C43E-A12E-4C7B-B9B9-5E774CCC681C}"/>
              </a:ext>
            </a:extLst>
          </p:cNvPr>
          <p:cNvSpPr txBox="1"/>
          <p:nvPr/>
        </p:nvSpPr>
        <p:spPr>
          <a:xfrm>
            <a:off x="1391478" y="689113"/>
            <a:ext cx="57558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1kilo = 10^3 = 1000 </a:t>
            </a:r>
            <a:r>
              <a:rPr lang="es-MX" dirty="0">
                <a:sym typeface="Wingdings" panose="05000000000000000000" pitchFamily="2" charset="2"/>
              </a:rPr>
              <a:t> 1 kilo metro = 10^3 metros</a:t>
            </a:r>
          </a:p>
          <a:p>
            <a:r>
              <a:rPr lang="es-MX" dirty="0">
                <a:sym typeface="Wingdings" panose="05000000000000000000" pitchFamily="2" charset="2"/>
              </a:rPr>
              <a:t>1 mega = 10^6 = 1000000  1 mega metro  10^6 metros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1 </a:t>
            </a:r>
            <a:r>
              <a:rPr lang="es-MX" dirty="0" err="1">
                <a:sym typeface="Wingdings" panose="05000000000000000000" pitchFamily="2" charset="2"/>
              </a:rPr>
              <a:t>miliesima</a:t>
            </a:r>
            <a:r>
              <a:rPr lang="es-MX" dirty="0">
                <a:sym typeface="Wingdings" panose="05000000000000000000" pitchFamily="2" charset="2"/>
              </a:rPr>
              <a:t> = 10^-3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1 milisegundo  1 </a:t>
            </a:r>
            <a:r>
              <a:rPr lang="es-MX" dirty="0" err="1">
                <a:sym typeface="Wingdings" panose="05000000000000000000" pitchFamily="2" charset="2"/>
              </a:rPr>
              <a:t>segundi</a:t>
            </a:r>
            <a:r>
              <a:rPr lang="es-MX" dirty="0">
                <a:sym typeface="Wingdings" panose="05000000000000000000" pitchFamily="2" charset="2"/>
              </a:rPr>
              <a:t> 10^-3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C746F89-9A7A-4157-855B-9C2E20933908}"/>
              </a:ext>
            </a:extLst>
          </p:cNvPr>
          <p:cNvSpPr/>
          <p:nvPr/>
        </p:nvSpPr>
        <p:spPr>
          <a:xfrm>
            <a:off x="2263924" y="3429000"/>
            <a:ext cx="1192695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1490AB1-241E-40B9-AB6F-F273FB61DF45}"/>
              </a:ext>
            </a:extLst>
          </p:cNvPr>
          <p:cNvCxnSpPr/>
          <p:nvPr/>
        </p:nvCxnSpPr>
        <p:spPr>
          <a:xfrm>
            <a:off x="1548306" y="4356652"/>
            <a:ext cx="2491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0EC0C368-11FE-407F-8973-58973E2D97F4}"/>
              </a:ext>
            </a:extLst>
          </p:cNvPr>
          <p:cNvSpPr/>
          <p:nvPr/>
        </p:nvSpPr>
        <p:spPr>
          <a:xfrm>
            <a:off x="2263924" y="4555435"/>
            <a:ext cx="1192695" cy="60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3221BCA-A6F5-45A4-A5CF-4304113853BD}"/>
              </a:ext>
            </a:extLst>
          </p:cNvPr>
          <p:cNvSpPr/>
          <p:nvPr/>
        </p:nvSpPr>
        <p:spPr>
          <a:xfrm>
            <a:off x="4549924" y="3429000"/>
            <a:ext cx="1192695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C63B53C-294C-45AB-81DA-B1ECC4BA1361}"/>
              </a:ext>
            </a:extLst>
          </p:cNvPr>
          <p:cNvCxnSpPr/>
          <p:nvPr/>
        </p:nvCxnSpPr>
        <p:spPr>
          <a:xfrm>
            <a:off x="4324637" y="4356652"/>
            <a:ext cx="2491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9971ADD-2DAE-4230-9031-76AFE1ABF69C}"/>
              </a:ext>
            </a:extLst>
          </p:cNvPr>
          <p:cNvSpPr/>
          <p:nvPr/>
        </p:nvSpPr>
        <p:spPr>
          <a:xfrm>
            <a:off x="5954654" y="3429000"/>
            <a:ext cx="1192695" cy="60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7BBDF80-2943-4355-B305-3C653D5A8A30}"/>
              </a:ext>
            </a:extLst>
          </p:cNvPr>
          <p:cNvSpPr/>
          <p:nvPr/>
        </p:nvSpPr>
        <p:spPr>
          <a:xfrm>
            <a:off x="6917635" y="3260035"/>
            <a:ext cx="543339" cy="4373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95989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6787BB2-E76E-4567-B7EF-3F29D5CD74D0}"/>
              </a:ext>
            </a:extLst>
          </p:cNvPr>
          <p:cNvSpPr txBox="1"/>
          <p:nvPr/>
        </p:nvSpPr>
        <p:spPr>
          <a:xfrm>
            <a:off x="767100" y="1272407"/>
            <a:ext cx="10921836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Suponga que el espectro del canal por donde se esta haciendo la transmisión de los ejemplos anteriores esta entre</a:t>
            </a:r>
          </a:p>
          <a:p>
            <a:r>
              <a:rPr lang="es-MX" dirty="0"/>
              <a:t>F</a:t>
            </a:r>
            <a:r>
              <a:rPr lang="es-MX" baseline="-25000" dirty="0"/>
              <a:t>0</a:t>
            </a:r>
            <a:r>
              <a:rPr lang="es-MX" dirty="0"/>
              <a:t> y F</a:t>
            </a:r>
            <a:r>
              <a:rPr lang="es-MX" baseline="-25000" dirty="0"/>
              <a:t>1</a:t>
            </a:r>
            <a:r>
              <a:rPr lang="es-MX" dirty="0"/>
              <a:t> </a:t>
            </a:r>
            <a:r>
              <a:rPr lang="es-MX" dirty="0" err="1"/>
              <a:t>Mhz</a:t>
            </a:r>
            <a:r>
              <a:rPr lang="es-MX" dirty="0"/>
              <a:t>. Y que para este canal el SNR</a:t>
            </a:r>
            <a:r>
              <a:rPr lang="es-MX" baseline="-25000" dirty="0"/>
              <a:t>db</a:t>
            </a:r>
            <a:r>
              <a:rPr lang="es-MX" dirty="0"/>
              <a:t> = X</a:t>
            </a:r>
            <a:r>
              <a:rPr lang="es-MX" baseline="-25000" dirty="0"/>
              <a:t>db</a:t>
            </a:r>
          </a:p>
          <a:p>
            <a:endParaRPr lang="es-MX" dirty="0"/>
          </a:p>
          <a:p>
            <a:r>
              <a:rPr lang="es-MX" dirty="0"/>
              <a:t>Calcule la capacidad de este canal según Shannon</a:t>
            </a:r>
          </a:p>
          <a:p>
            <a:endParaRPr lang="es-MX" dirty="0"/>
          </a:p>
          <a:p>
            <a:r>
              <a:rPr lang="es-MX" dirty="0"/>
              <a:t>1 </a:t>
            </a:r>
            <a:r>
              <a:rPr lang="es-MX" dirty="0" err="1"/>
              <a:t>db</a:t>
            </a:r>
            <a:r>
              <a:rPr lang="es-MX" dirty="0"/>
              <a:t> = 10 Log</a:t>
            </a:r>
            <a:r>
              <a:rPr lang="es-MX" baseline="-25000" dirty="0"/>
              <a:t>2</a:t>
            </a:r>
            <a:r>
              <a:rPr lang="es-MX" dirty="0"/>
              <a:t> (</a:t>
            </a:r>
            <a:r>
              <a:rPr lang="es-MX" dirty="0">
                <a:highlight>
                  <a:srgbClr val="00FF00"/>
                </a:highlight>
              </a:rPr>
              <a:t>S/N</a:t>
            </a:r>
            <a:r>
              <a:rPr lang="es-MX" dirty="0"/>
              <a:t>) </a:t>
            </a:r>
            <a:r>
              <a:rPr lang="es-MX" dirty="0">
                <a:sym typeface="Wingdings" panose="05000000000000000000" pitchFamily="2" charset="2"/>
              </a:rPr>
              <a:t> X </a:t>
            </a:r>
            <a:r>
              <a:rPr lang="es-MX" dirty="0" err="1">
                <a:sym typeface="Wingdings" panose="05000000000000000000" pitchFamily="2" charset="2"/>
              </a:rPr>
              <a:t>db</a:t>
            </a:r>
            <a:r>
              <a:rPr lang="es-MX" dirty="0">
                <a:sym typeface="Wingdings" panose="05000000000000000000" pitchFamily="2" charset="2"/>
              </a:rPr>
              <a:t> = 10 Log2 (S/N)  X/10 = Log2 (S/N) / ()</a:t>
            </a:r>
            <a:r>
              <a:rPr lang="es-MX" baseline="30000" dirty="0">
                <a:sym typeface="Wingdings" panose="05000000000000000000" pitchFamily="2" charset="2"/>
              </a:rPr>
              <a:t>2</a:t>
            </a:r>
            <a:endParaRPr lang="es-MX" baseline="30000" dirty="0"/>
          </a:p>
          <a:p>
            <a:endParaRPr lang="es-MX" dirty="0"/>
          </a:p>
          <a:p>
            <a:r>
              <a:rPr lang="es-MX" dirty="0"/>
              <a:t>2 </a:t>
            </a:r>
            <a:r>
              <a:rPr lang="es-MX" baseline="30000" dirty="0"/>
              <a:t>X/10 </a:t>
            </a:r>
            <a:r>
              <a:rPr lang="es-MX" dirty="0"/>
              <a:t>= 2 </a:t>
            </a:r>
            <a:r>
              <a:rPr lang="es-MX" baseline="30000" dirty="0"/>
              <a:t>Log2 (S/N)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S/N = 2 </a:t>
            </a:r>
            <a:r>
              <a:rPr lang="es-MX" baseline="30000" dirty="0">
                <a:sym typeface="Wingdings" panose="05000000000000000000" pitchFamily="2" charset="2"/>
              </a:rPr>
              <a:t>X/10</a:t>
            </a:r>
            <a:endParaRPr lang="es-MX" baseline="30000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Cuantos niveles o caracteres debieran ser transmitidos para equiparar el calculo de canal según Shannon,</a:t>
            </a:r>
          </a:p>
          <a:p>
            <a:r>
              <a:rPr lang="es-MX" dirty="0"/>
              <a:t> de acuerdo al calculo según Nyquist.</a:t>
            </a:r>
          </a:p>
          <a:p>
            <a:r>
              <a:rPr lang="es-MX" b="1" dirty="0">
                <a:highlight>
                  <a:srgbClr val="FFFF00"/>
                </a:highlight>
              </a:rPr>
              <a:t>M =</a:t>
            </a:r>
            <a:r>
              <a:rPr lang="es-MX" b="1" baseline="30000" dirty="0">
                <a:highlight>
                  <a:srgbClr val="FFFF00"/>
                </a:highlight>
              </a:rPr>
              <a:t> </a:t>
            </a:r>
            <a:r>
              <a:rPr lang="es-MX" b="1" dirty="0">
                <a:highlight>
                  <a:srgbClr val="FFFF00"/>
                </a:highlight>
              </a:rPr>
              <a:t>2 </a:t>
            </a:r>
            <a:r>
              <a:rPr lang="es-MX" b="1" baseline="30000" dirty="0">
                <a:highlight>
                  <a:srgbClr val="FFFF00"/>
                </a:highlight>
              </a:rPr>
              <a:t>[log2 (1+S/N)]/2 </a:t>
            </a:r>
          </a:p>
          <a:p>
            <a:endParaRPr lang="es-MX" dirty="0"/>
          </a:p>
          <a:p>
            <a:endParaRPr lang="es-MX" baseline="-25000" dirty="0"/>
          </a:p>
          <a:p>
            <a:endParaRPr lang="es-MX" baseline="-25000" dirty="0"/>
          </a:p>
          <a:p>
            <a:endParaRPr lang="es-MX" baseline="-25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53C76F-FC24-4A14-9E13-40339CCE0A17}"/>
              </a:ext>
            </a:extLst>
          </p:cNvPr>
          <p:cNvSpPr txBox="1"/>
          <p:nvPr/>
        </p:nvSpPr>
        <p:spPr>
          <a:xfrm>
            <a:off x="3454315" y="491320"/>
            <a:ext cx="5283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Ejercicios </a:t>
            </a:r>
            <a:r>
              <a:rPr lang="es-MX" dirty="0" err="1"/>
              <a:t>Tx</a:t>
            </a:r>
            <a:r>
              <a:rPr lang="es-MX" dirty="0"/>
              <a:t> Datos – P1: Redes y Transmisión de datos.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F0AC616-8356-42D8-90B8-1B705808C58E}"/>
              </a:ext>
            </a:extLst>
          </p:cNvPr>
          <p:cNvSpPr/>
          <p:nvPr/>
        </p:nvSpPr>
        <p:spPr>
          <a:xfrm>
            <a:off x="8065573" y="5839146"/>
            <a:ext cx="362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2B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(M)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03BE0F-A1B1-4BDB-8CF8-856948E4EA56}"/>
              </a:ext>
            </a:extLst>
          </p:cNvPr>
          <p:cNvSpPr txBox="1"/>
          <p:nvPr/>
        </p:nvSpPr>
        <p:spPr>
          <a:xfrm>
            <a:off x="1709530" y="546981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Shannon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33EA70-9A86-4659-9B41-F54FA156CE09}"/>
              </a:ext>
            </a:extLst>
          </p:cNvPr>
          <p:cNvSpPr txBox="1"/>
          <p:nvPr/>
        </p:nvSpPr>
        <p:spPr>
          <a:xfrm>
            <a:off x="9372147" y="5469814"/>
            <a:ext cx="89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Nyquist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695FD8C-ED06-4488-B48D-A4FE868DD129}"/>
              </a:ext>
            </a:extLst>
          </p:cNvPr>
          <p:cNvSpPr/>
          <p:nvPr/>
        </p:nvSpPr>
        <p:spPr>
          <a:xfrm>
            <a:off x="503064" y="5839146"/>
            <a:ext cx="389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(1+S/N)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42EB8CC-1F5E-482D-8AC2-E291045E6D87}"/>
              </a:ext>
            </a:extLst>
          </p:cNvPr>
          <p:cNvCxnSpPr/>
          <p:nvPr/>
        </p:nvCxnSpPr>
        <p:spPr>
          <a:xfrm>
            <a:off x="2451802" y="2915478"/>
            <a:ext cx="1510598" cy="292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B4CE55F-7B31-4AA0-8256-B1DF055AEFDB}"/>
              </a:ext>
            </a:extLst>
          </p:cNvPr>
          <p:cNvSpPr/>
          <p:nvPr/>
        </p:nvSpPr>
        <p:spPr>
          <a:xfrm>
            <a:off x="5310298" y="3396065"/>
            <a:ext cx="450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(F</a:t>
            </a:r>
            <a:r>
              <a:rPr lang="es-MX" b="1" baseline="-25000" dirty="0">
                <a:highlight>
                  <a:srgbClr val="FFFF00"/>
                </a:highlight>
              </a:rPr>
              <a:t>1</a:t>
            </a:r>
            <a:r>
              <a:rPr lang="es-MX" b="1" dirty="0">
                <a:highlight>
                  <a:srgbClr val="FFFF00"/>
                </a:highlight>
              </a:rPr>
              <a:t>-F</a:t>
            </a:r>
            <a:r>
              <a:rPr lang="es-MX" b="1" baseline="-25000" dirty="0">
                <a:highlight>
                  <a:srgbClr val="FFFF00"/>
                </a:highlight>
              </a:rPr>
              <a:t>0</a:t>
            </a:r>
            <a:r>
              <a:rPr lang="es-MX" b="1" dirty="0">
                <a:highlight>
                  <a:srgbClr val="FFFF00"/>
                </a:highlight>
              </a:rPr>
              <a:t>)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(1+</a:t>
            </a:r>
            <a:r>
              <a:rPr lang="es-MX" b="1" dirty="0">
                <a:highlight>
                  <a:srgbClr val="FFFF00"/>
                </a:highlight>
                <a:sym typeface="Wingdings" panose="05000000000000000000" pitchFamily="2" charset="2"/>
              </a:rPr>
              <a:t> 2 </a:t>
            </a:r>
            <a:r>
              <a:rPr lang="es-MX" b="1" baseline="30000" dirty="0">
                <a:highlight>
                  <a:srgbClr val="FFFF00"/>
                </a:highlight>
                <a:sym typeface="Wingdings" panose="05000000000000000000" pitchFamily="2" charset="2"/>
              </a:rPr>
              <a:t>X/10</a:t>
            </a:r>
            <a:r>
              <a:rPr lang="es-MX" b="1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F829C7-851D-4331-8479-AD402A740BF7}"/>
              </a:ext>
            </a:extLst>
          </p:cNvPr>
          <p:cNvSpPr txBox="1"/>
          <p:nvPr/>
        </p:nvSpPr>
        <p:spPr>
          <a:xfrm>
            <a:off x="6095999" y="3076643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Shannon</a:t>
            </a:r>
          </a:p>
        </p:txBody>
      </p:sp>
    </p:spTree>
    <p:extLst>
      <p:ext uri="{BB962C8B-B14F-4D97-AF65-F5344CB8AC3E}">
        <p14:creationId xmlns:p14="http://schemas.microsoft.com/office/powerpoint/2010/main" val="39559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1B40311-18EC-4CAE-954F-B252045338B4}"/>
              </a:ext>
            </a:extLst>
          </p:cNvPr>
          <p:cNvSpPr/>
          <p:nvPr/>
        </p:nvSpPr>
        <p:spPr>
          <a:xfrm>
            <a:off x="8065573" y="5839146"/>
            <a:ext cx="362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2B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(M)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56B320-A533-4A9D-A349-4DC87F216D50}"/>
              </a:ext>
            </a:extLst>
          </p:cNvPr>
          <p:cNvSpPr/>
          <p:nvPr/>
        </p:nvSpPr>
        <p:spPr>
          <a:xfrm>
            <a:off x="503064" y="5839146"/>
            <a:ext cx="389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(1+S/N)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A165092-12A8-4BE4-9B4F-12A0DEE411B3}"/>
              </a:ext>
            </a:extLst>
          </p:cNvPr>
          <p:cNvSpPr/>
          <p:nvPr/>
        </p:nvSpPr>
        <p:spPr>
          <a:xfrm>
            <a:off x="2007317" y="1283013"/>
            <a:ext cx="6343403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highlight>
                  <a:srgbClr val="FFFF00"/>
                </a:highlight>
              </a:rPr>
              <a:t>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(1+S/N) = 2B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(M) </a:t>
            </a:r>
            <a:r>
              <a:rPr lang="es-MX" b="1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s-MX" b="1" dirty="0">
                <a:highlight>
                  <a:srgbClr val="FFFF00"/>
                </a:highlight>
              </a:rPr>
              <a:t>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(M) = [B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(1+S/N)]/2B /()</a:t>
            </a:r>
            <a:r>
              <a:rPr lang="es-MX" b="1" baseline="30000" dirty="0">
                <a:highlight>
                  <a:srgbClr val="FFFF00"/>
                </a:highlight>
              </a:rPr>
              <a:t>2</a:t>
            </a:r>
          </a:p>
          <a:p>
            <a:endParaRPr lang="es-MX" b="1" baseline="30000" dirty="0">
              <a:highlight>
                <a:srgbClr val="FFFF00"/>
              </a:highlight>
            </a:endParaRPr>
          </a:p>
          <a:p>
            <a:r>
              <a:rPr lang="es-MX" sz="2800" b="1" dirty="0">
                <a:highlight>
                  <a:srgbClr val="FFFF00"/>
                </a:highlight>
              </a:rPr>
              <a:t>  </a:t>
            </a:r>
            <a:r>
              <a:rPr lang="es-MX" sz="2800" b="1" dirty="0">
                <a:highlight>
                  <a:srgbClr val="FFFF00"/>
                </a:highlight>
                <a:sym typeface="Wingdings" panose="05000000000000000000" pitchFamily="2" charset="2"/>
              </a:rPr>
              <a:t>2 </a:t>
            </a:r>
            <a:r>
              <a:rPr lang="es-MX" sz="2800" b="1" baseline="30000" dirty="0">
                <a:highlight>
                  <a:srgbClr val="FFFF00"/>
                </a:highlight>
              </a:rPr>
              <a:t>log2 (M)</a:t>
            </a:r>
            <a:r>
              <a:rPr lang="es-MX" sz="2800" b="1" dirty="0">
                <a:highlight>
                  <a:srgbClr val="FFFF00"/>
                </a:highlight>
              </a:rPr>
              <a:t> = 2 </a:t>
            </a:r>
            <a:r>
              <a:rPr lang="es-MX" sz="2800" b="1" baseline="30000" dirty="0">
                <a:highlight>
                  <a:srgbClr val="FFFF00"/>
                </a:highlight>
              </a:rPr>
              <a:t>[B log2 (1+S/N)]/2B </a:t>
            </a:r>
          </a:p>
          <a:p>
            <a:endParaRPr lang="es-MX" sz="2800" b="1" baseline="30000" dirty="0">
              <a:highlight>
                <a:srgbClr val="FFFF00"/>
              </a:highlight>
            </a:endParaRPr>
          </a:p>
          <a:p>
            <a:r>
              <a:rPr lang="es-MX" sz="2800" b="1" dirty="0">
                <a:highlight>
                  <a:srgbClr val="FFFF00"/>
                </a:highlight>
              </a:rPr>
              <a:t>M =</a:t>
            </a:r>
            <a:r>
              <a:rPr lang="es-MX" sz="2800" b="1" baseline="30000" dirty="0">
                <a:highlight>
                  <a:srgbClr val="FFFF00"/>
                </a:highlight>
              </a:rPr>
              <a:t> </a:t>
            </a:r>
            <a:r>
              <a:rPr lang="es-MX" sz="2800" b="1" dirty="0">
                <a:highlight>
                  <a:srgbClr val="FFFF00"/>
                </a:highlight>
              </a:rPr>
              <a:t>2 </a:t>
            </a:r>
            <a:r>
              <a:rPr lang="es-MX" sz="2800" b="1" baseline="30000" dirty="0">
                <a:highlight>
                  <a:srgbClr val="FFFF00"/>
                </a:highlight>
              </a:rPr>
              <a:t>[</a:t>
            </a:r>
            <a:r>
              <a:rPr lang="es-MX" sz="2800" b="1" strike="sngStrike" baseline="30000" dirty="0">
                <a:highlight>
                  <a:srgbClr val="FFFF00"/>
                </a:highlight>
              </a:rPr>
              <a:t>B</a:t>
            </a:r>
            <a:r>
              <a:rPr lang="es-MX" sz="2800" b="1" baseline="30000" dirty="0">
                <a:highlight>
                  <a:srgbClr val="FFFF00"/>
                </a:highlight>
              </a:rPr>
              <a:t> log2 (1+S/N)]/2</a:t>
            </a:r>
            <a:r>
              <a:rPr lang="es-MX" sz="2800" b="1" strike="sngStrike" baseline="30000" dirty="0">
                <a:highlight>
                  <a:srgbClr val="FFFF00"/>
                </a:highlight>
              </a:rPr>
              <a:t>B</a:t>
            </a:r>
            <a:r>
              <a:rPr lang="es-MX" sz="2800" b="1" baseline="30000" dirty="0">
                <a:highlight>
                  <a:srgbClr val="FFFF00"/>
                </a:highlight>
              </a:rPr>
              <a:t> </a:t>
            </a:r>
          </a:p>
          <a:p>
            <a:endParaRPr lang="es-MX" sz="2800" b="1" baseline="30000" dirty="0">
              <a:highlight>
                <a:srgbClr val="FFFF00"/>
              </a:highlight>
            </a:endParaRPr>
          </a:p>
          <a:p>
            <a:r>
              <a:rPr lang="es-MX" sz="2800" b="1" dirty="0">
                <a:highlight>
                  <a:srgbClr val="FFFF00"/>
                </a:highlight>
              </a:rPr>
              <a:t>M =</a:t>
            </a:r>
            <a:r>
              <a:rPr lang="es-MX" sz="2800" b="1" baseline="30000" dirty="0">
                <a:highlight>
                  <a:srgbClr val="FFFF00"/>
                </a:highlight>
              </a:rPr>
              <a:t> </a:t>
            </a:r>
            <a:r>
              <a:rPr lang="es-MX" sz="2800" b="1" dirty="0">
                <a:highlight>
                  <a:srgbClr val="FFFF00"/>
                </a:highlight>
              </a:rPr>
              <a:t>2 </a:t>
            </a:r>
            <a:r>
              <a:rPr lang="es-MX" sz="2800" b="1" baseline="30000" dirty="0">
                <a:highlight>
                  <a:srgbClr val="FFFF00"/>
                </a:highlight>
              </a:rPr>
              <a:t>[log2 (1+S/N)]/2 </a:t>
            </a:r>
          </a:p>
          <a:p>
            <a:endParaRPr lang="es-MX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125731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453C76F-FC24-4A14-9E13-40339CCE0A17}"/>
              </a:ext>
            </a:extLst>
          </p:cNvPr>
          <p:cNvSpPr txBox="1"/>
          <p:nvPr/>
        </p:nvSpPr>
        <p:spPr>
          <a:xfrm>
            <a:off x="3454315" y="491320"/>
            <a:ext cx="5283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Ejercicios </a:t>
            </a:r>
            <a:r>
              <a:rPr lang="es-MX" dirty="0" err="1"/>
              <a:t>Tx</a:t>
            </a:r>
            <a:r>
              <a:rPr lang="es-MX" dirty="0"/>
              <a:t> Datos – P1: Redes y Transmisión de datos.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D2CC40F-70F7-4DC5-85BD-EFC05A4C87C4}"/>
              </a:ext>
            </a:extLst>
          </p:cNvPr>
          <p:cNvSpPr txBox="1"/>
          <p:nvPr/>
        </p:nvSpPr>
        <p:spPr>
          <a:xfrm>
            <a:off x="397564" y="5324603"/>
            <a:ext cx="5092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Calcule para cada Norma WiFi la capacidad de canal </a:t>
            </a:r>
          </a:p>
          <a:p>
            <a:r>
              <a:rPr lang="es-MX" dirty="0"/>
              <a:t>Según Nyquist, con la información entregada: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5EF0A05-0239-40B0-9DBD-947351141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" t="2323" r="2379" b="329"/>
          <a:stretch/>
        </p:blipFill>
        <p:spPr>
          <a:xfrm>
            <a:off x="195678" y="980661"/>
            <a:ext cx="7832133" cy="392264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EDCD067-5B8C-4EC0-982A-3ED4CDECD6D3}"/>
              </a:ext>
            </a:extLst>
          </p:cNvPr>
          <p:cNvSpPr/>
          <p:nvPr/>
        </p:nvSpPr>
        <p:spPr>
          <a:xfrm>
            <a:off x="8372958" y="1097627"/>
            <a:ext cx="362336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2B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(M)</a:t>
            </a:r>
          </a:p>
          <a:p>
            <a:pPr algn="ctr"/>
            <a:r>
              <a:rPr lang="es-MX" b="1" dirty="0">
                <a:highlight>
                  <a:srgbClr val="FFFF00"/>
                </a:highlight>
              </a:rPr>
              <a:t>=2 * 40MHz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(2</a:t>
            </a:r>
            <a:r>
              <a:rPr lang="es-MX" b="1" baseline="30000" dirty="0">
                <a:highlight>
                  <a:srgbClr val="FFFF00"/>
                </a:highlight>
              </a:rPr>
              <a:t>6</a:t>
            </a:r>
            <a:r>
              <a:rPr lang="es-MX" b="1" dirty="0">
                <a:highlight>
                  <a:srgbClr val="FFFF00"/>
                </a:highlight>
              </a:rPr>
              <a:t>)</a:t>
            </a:r>
          </a:p>
          <a:p>
            <a:pPr algn="ctr"/>
            <a:r>
              <a:rPr lang="es-MX" b="1" dirty="0">
                <a:highlight>
                  <a:srgbClr val="FFFF00"/>
                </a:highlight>
              </a:rPr>
              <a:t>=2 * 40MHz * 6 </a:t>
            </a:r>
            <a:r>
              <a:rPr lang="es-MX" b="1" strike="sngStrike" dirty="0">
                <a:highlight>
                  <a:srgbClr val="FFFF00"/>
                </a:highlight>
              </a:rPr>
              <a:t>log</a:t>
            </a:r>
            <a:r>
              <a:rPr lang="es-MX" b="1" strike="sngStrike" baseline="-25000" dirty="0">
                <a:highlight>
                  <a:srgbClr val="FFFF00"/>
                </a:highlight>
              </a:rPr>
              <a:t>2</a:t>
            </a:r>
            <a:r>
              <a:rPr lang="es-MX" b="1" strike="sngStrike" dirty="0">
                <a:highlight>
                  <a:srgbClr val="FFFF00"/>
                </a:highlight>
              </a:rPr>
              <a:t> (2)</a:t>
            </a:r>
          </a:p>
          <a:p>
            <a:pPr algn="ctr"/>
            <a:r>
              <a:rPr lang="es-MX" b="1" dirty="0">
                <a:highlight>
                  <a:srgbClr val="FFFF00"/>
                </a:highlight>
              </a:rPr>
              <a:t>= 2 * 6 *40 MHz * bits</a:t>
            </a:r>
          </a:p>
          <a:p>
            <a:pPr algn="ctr"/>
            <a:r>
              <a:rPr lang="es-MX" b="1" dirty="0">
                <a:highlight>
                  <a:srgbClr val="FFFF00"/>
                </a:highlight>
              </a:rPr>
              <a:t>C = 480 Mb/s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895F46E-D32A-4054-8E72-79D8C9E232B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142699" y="1836291"/>
            <a:ext cx="6230259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FCE9F6C-A3FF-445C-BE34-7E503C942A47}"/>
              </a:ext>
            </a:extLst>
          </p:cNvPr>
          <p:cNvSpPr/>
          <p:nvPr/>
        </p:nvSpPr>
        <p:spPr>
          <a:xfrm>
            <a:off x="982639" y="980661"/>
            <a:ext cx="1351128" cy="3714169"/>
          </a:xfrm>
          <a:prstGeom prst="round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0B5C5C1-B8A8-4638-952F-94B32203255E}"/>
              </a:ext>
            </a:extLst>
          </p:cNvPr>
          <p:cNvSpPr/>
          <p:nvPr/>
        </p:nvSpPr>
        <p:spPr>
          <a:xfrm>
            <a:off x="8200384" y="3550594"/>
            <a:ext cx="362336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highlight>
                  <a:srgbClr val="FFFF00"/>
                </a:highlight>
              </a:rPr>
              <a:t>C (Capacidad de canal) = 2B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(M)</a:t>
            </a:r>
          </a:p>
          <a:p>
            <a:pPr algn="ctr"/>
            <a:r>
              <a:rPr lang="es-MX" b="1" dirty="0">
                <a:highlight>
                  <a:srgbClr val="FFFF00"/>
                </a:highlight>
              </a:rPr>
              <a:t>=2 * 160MHz log</a:t>
            </a:r>
            <a:r>
              <a:rPr lang="es-MX" b="1" baseline="-25000" dirty="0">
                <a:highlight>
                  <a:srgbClr val="FFFF00"/>
                </a:highlight>
              </a:rPr>
              <a:t>2</a:t>
            </a:r>
            <a:r>
              <a:rPr lang="es-MX" b="1" dirty="0">
                <a:highlight>
                  <a:srgbClr val="FFFF00"/>
                </a:highlight>
              </a:rPr>
              <a:t> (2</a:t>
            </a:r>
            <a:r>
              <a:rPr lang="es-MX" b="1" baseline="30000" dirty="0">
                <a:highlight>
                  <a:srgbClr val="FFFF00"/>
                </a:highlight>
              </a:rPr>
              <a:t>8</a:t>
            </a:r>
            <a:r>
              <a:rPr lang="es-MX" b="1" dirty="0">
                <a:highlight>
                  <a:srgbClr val="FFFF00"/>
                </a:highlight>
              </a:rPr>
              <a:t>)</a:t>
            </a:r>
          </a:p>
          <a:p>
            <a:pPr algn="ctr"/>
            <a:r>
              <a:rPr lang="es-MX" b="1" dirty="0">
                <a:highlight>
                  <a:srgbClr val="FFFF00"/>
                </a:highlight>
              </a:rPr>
              <a:t>=2 * 160 MHz * 8 </a:t>
            </a:r>
            <a:r>
              <a:rPr lang="es-MX" b="1" strike="sngStrike" dirty="0">
                <a:highlight>
                  <a:srgbClr val="FFFF00"/>
                </a:highlight>
              </a:rPr>
              <a:t>log</a:t>
            </a:r>
            <a:r>
              <a:rPr lang="es-MX" b="1" strike="sngStrike" baseline="-25000" dirty="0">
                <a:highlight>
                  <a:srgbClr val="FFFF00"/>
                </a:highlight>
              </a:rPr>
              <a:t>2</a:t>
            </a:r>
            <a:r>
              <a:rPr lang="es-MX" b="1" strike="sngStrike" dirty="0">
                <a:highlight>
                  <a:srgbClr val="FFFF00"/>
                </a:highlight>
              </a:rPr>
              <a:t> (2)</a:t>
            </a:r>
          </a:p>
          <a:p>
            <a:pPr algn="ctr"/>
            <a:r>
              <a:rPr lang="es-MX" b="1" dirty="0">
                <a:highlight>
                  <a:srgbClr val="FFFF00"/>
                </a:highlight>
              </a:rPr>
              <a:t>= 2 * 8 *160 MHz * bits</a:t>
            </a:r>
          </a:p>
          <a:p>
            <a:pPr algn="ctr"/>
            <a:r>
              <a:rPr lang="es-MX" b="1" dirty="0">
                <a:highlight>
                  <a:srgbClr val="FFFF00"/>
                </a:highlight>
              </a:rPr>
              <a:t>C = 2560 Mb/s</a:t>
            </a:r>
          </a:p>
          <a:p>
            <a:pPr algn="ctr"/>
            <a:r>
              <a:rPr lang="es-MX" b="1" dirty="0">
                <a:highlight>
                  <a:srgbClr val="FFFF00"/>
                </a:highlight>
              </a:rPr>
              <a:t>C = 2,560 Gb/s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B72D71F-2DE3-44E0-8ABF-1D3B29447AD4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6523630" y="3821375"/>
            <a:ext cx="1676754" cy="60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3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C89E2F91-70D7-4BDC-832B-33D9EA6DD5F5}"/>
              </a:ext>
            </a:extLst>
          </p:cNvPr>
          <p:cNvSpPr/>
          <p:nvPr/>
        </p:nvSpPr>
        <p:spPr>
          <a:xfrm rot="5400000">
            <a:off x="3685735" y="1181686"/>
            <a:ext cx="1378634" cy="13927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B918FED-7178-4410-9FFA-C9EBA9B4B8A8}"/>
              </a:ext>
            </a:extLst>
          </p:cNvPr>
          <p:cNvCxnSpPr/>
          <p:nvPr/>
        </p:nvCxnSpPr>
        <p:spPr>
          <a:xfrm>
            <a:off x="2996418" y="1505243"/>
            <a:ext cx="787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2154FCC-DCEF-48B8-8BA3-58756E700A30}"/>
              </a:ext>
            </a:extLst>
          </p:cNvPr>
          <p:cNvCxnSpPr/>
          <p:nvPr/>
        </p:nvCxnSpPr>
        <p:spPr>
          <a:xfrm>
            <a:off x="2996418" y="1798320"/>
            <a:ext cx="787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9638118-228A-436F-970B-8E7ADAD10D5C}"/>
              </a:ext>
            </a:extLst>
          </p:cNvPr>
          <p:cNvCxnSpPr/>
          <p:nvPr/>
        </p:nvCxnSpPr>
        <p:spPr>
          <a:xfrm>
            <a:off x="2996418" y="2091397"/>
            <a:ext cx="787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070C845-8AE9-41FC-BBC8-59F5AE62BF45}"/>
              </a:ext>
            </a:extLst>
          </p:cNvPr>
          <p:cNvCxnSpPr/>
          <p:nvPr/>
        </p:nvCxnSpPr>
        <p:spPr>
          <a:xfrm>
            <a:off x="2996418" y="2370406"/>
            <a:ext cx="787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9DFAF90D-44D5-4534-ABCF-688C91D614F7}"/>
              </a:ext>
            </a:extLst>
          </p:cNvPr>
          <p:cNvSpPr/>
          <p:nvPr/>
        </p:nvSpPr>
        <p:spPr>
          <a:xfrm rot="16200000">
            <a:off x="8002172" y="1181686"/>
            <a:ext cx="1378634" cy="139270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5E4D4B9-1CC7-4429-8008-FB7204A8A9F4}"/>
              </a:ext>
            </a:extLst>
          </p:cNvPr>
          <p:cNvCxnSpPr>
            <a:cxnSpLocks/>
          </p:cNvCxnSpPr>
          <p:nvPr/>
        </p:nvCxnSpPr>
        <p:spPr>
          <a:xfrm rot="10800000">
            <a:off x="9387840" y="1488831"/>
            <a:ext cx="787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969D79A-28BE-4CCD-89B1-BFDE225686BC}"/>
              </a:ext>
            </a:extLst>
          </p:cNvPr>
          <p:cNvCxnSpPr>
            <a:cxnSpLocks/>
          </p:cNvCxnSpPr>
          <p:nvPr/>
        </p:nvCxnSpPr>
        <p:spPr>
          <a:xfrm rot="10800000">
            <a:off x="9387840" y="1781908"/>
            <a:ext cx="787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FD50A9D-E514-4C21-82D6-63C8616348B9}"/>
              </a:ext>
            </a:extLst>
          </p:cNvPr>
          <p:cNvCxnSpPr>
            <a:cxnSpLocks/>
          </p:cNvCxnSpPr>
          <p:nvPr/>
        </p:nvCxnSpPr>
        <p:spPr>
          <a:xfrm rot="10800000">
            <a:off x="9387840" y="2074985"/>
            <a:ext cx="787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E2A108F-21D9-4218-B3A8-7B118837EED9}"/>
              </a:ext>
            </a:extLst>
          </p:cNvPr>
          <p:cNvCxnSpPr>
            <a:cxnSpLocks/>
          </p:cNvCxnSpPr>
          <p:nvPr/>
        </p:nvCxnSpPr>
        <p:spPr>
          <a:xfrm rot="10800000">
            <a:off x="9387840" y="2353994"/>
            <a:ext cx="787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163F443-48CA-412C-A11F-00FD5B928F1C}"/>
              </a:ext>
            </a:extLst>
          </p:cNvPr>
          <p:cNvCxnSpPr>
            <a:stCxn id="5" idx="0"/>
            <a:endCxn id="11" idx="0"/>
          </p:cNvCxnSpPr>
          <p:nvPr/>
        </p:nvCxnSpPr>
        <p:spPr>
          <a:xfrm>
            <a:off x="5071403" y="1878037"/>
            <a:ext cx="2923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074154F-013E-4483-907B-986F30572137}"/>
              </a:ext>
            </a:extLst>
          </p:cNvPr>
          <p:cNvSpPr txBox="1"/>
          <p:nvPr/>
        </p:nvSpPr>
        <p:spPr>
          <a:xfrm>
            <a:off x="6064840" y="1412576"/>
            <a:ext cx="93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512kb/s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EE42EC0-BDAE-40AC-86A2-46493E457A92}"/>
              </a:ext>
            </a:extLst>
          </p:cNvPr>
          <p:cNvSpPr txBox="1"/>
          <p:nvPr/>
        </p:nvSpPr>
        <p:spPr>
          <a:xfrm>
            <a:off x="1623503" y="1282450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9 * 4096 bits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7EF7F67-65F6-4441-93E5-A424ACF24557}"/>
              </a:ext>
            </a:extLst>
          </p:cNvPr>
          <p:cNvSpPr txBox="1"/>
          <p:nvPr/>
        </p:nvSpPr>
        <p:spPr>
          <a:xfrm>
            <a:off x="1730326" y="3235569"/>
            <a:ext cx="2946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(512 * 1024)/4 -</a:t>
            </a:r>
            <a:r>
              <a:rPr lang="es-MX" dirty="0">
                <a:sym typeface="Wingdings" panose="05000000000000000000" pitchFamily="2" charset="2"/>
              </a:rPr>
              <a:t> 1 segundo</a:t>
            </a:r>
          </a:p>
          <a:p>
            <a:r>
              <a:rPr lang="es-MX" dirty="0">
                <a:sym typeface="Wingdings" panose="05000000000000000000" pitchFamily="2" charset="2"/>
              </a:rPr>
              <a:t>9 * 4096  ? = 0,28125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8928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DF2424AB16EE4197D460E6103DB7CC" ma:contentTypeVersion="2" ma:contentTypeDescription="Crear nuevo documento." ma:contentTypeScope="" ma:versionID="ed225138a51385963ce523a8531a7b46">
  <xsd:schema xmlns:xsd="http://www.w3.org/2001/XMLSchema" xmlns:xs="http://www.w3.org/2001/XMLSchema" xmlns:p="http://schemas.microsoft.com/office/2006/metadata/properties" xmlns:ns2="5bf9416f-3842-43f9-bc3f-2f30b9227ca7" targetNamespace="http://schemas.microsoft.com/office/2006/metadata/properties" ma:root="true" ma:fieldsID="07d3df1ecbdefc037de6c1bc3e306525" ns2:_="">
    <xsd:import namespace="5bf9416f-3842-43f9-bc3f-2f30b9227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9416f-3842-43f9-bc3f-2f30b9227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C2DAF2-DAA0-4BB7-A850-4DE8512948A3}"/>
</file>

<file path=customXml/itemProps2.xml><?xml version="1.0" encoding="utf-8"?>
<ds:datastoreItem xmlns:ds="http://schemas.openxmlformats.org/officeDocument/2006/customXml" ds:itemID="{484B3182-9382-43C5-858E-05ECF832E6E1}"/>
</file>

<file path=customXml/itemProps3.xml><?xml version="1.0" encoding="utf-8"?>
<ds:datastoreItem xmlns:ds="http://schemas.openxmlformats.org/officeDocument/2006/customXml" ds:itemID="{F3290956-1D0F-4CF2-888C-9DB35A477058}"/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833</Words>
  <Application>Microsoft Office PowerPoint</Application>
  <PresentationFormat>Panorámica</PresentationFormat>
  <Paragraphs>88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fteillier</dc:creator>
  <cp:lastModifiedBy>Teillier Santelices Fabian Arnoldo</cp:lastModifiedBy>
  <cp:revision>18</cp:revision>
  <dcterms:created xsi:type="dcterms:W3CDTF">2019-08-23T14:55:25Z</dcterms:created>
  <dcterms:modified xsi:type="dcterms:W3CDTF">2020-10-08T17:48:44Z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0x010100BDDF2424AB16EE4197D460E6103DB7CC</vt:lpwstr>
  </property>
</Properties>
</file>