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0" r:id="rId4"/>
    <p:sldId id="271" r:id="rId5"/>
    <p:sldId id="257" r:id="rId6"/>
    <p:sldId id="263" r:id="rId7"/>
    <p:sldId id="258" r:id="rId8"/>
    <p:sldId id="264" r:id="rId9"/>
    <p:sldId id="265" r:id="rId10"/>
    <p:sldId id="268" r:id="rId11"/>
    <p:sldId id="269" r:id="rId12"/>
    <p:sldId id="259" r:id="rId13"/>
    <p:sldId id="266" r:id="rId14"/>
    <p:sldId id="272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DDFE7-D6E2-46D6-B8CF-44089CF71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4DBC21-656C-4914-970D-13D8D5114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502BB-6532-4F62-97C3-17A7BECF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463FDB-B70C-4D7A-BA08-D1CA4946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CDBE4-9A06-4280-B8DC-1503DF2E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38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74AD2-D008-41A4-AACD-31C20ED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6270CC-ECB6-44CD-9296-3D6F24948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74F90-4451-4B7D-831D-4DFC1E8E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BD895F-97A6-4C3E-B2D2-574B0BBE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1BAE83-0730-4E7B-A755-608511CD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77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18A02A-3308-46A3-90CB-382F5976B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559765-C1E9-4E14-8692-2C1D075E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7D6F67-CE50-4745-9E15-9AE7AA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3E6257-5D55-437A-9298-887E074A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CD287-6ABE-4742-82D3-2850FBA2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60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6C8B4-96B5-4480-A9ED-3652FBE1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7E513-A858-49DD-B1FE-84B6DCE4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C4B4F5-A90F-4175-9A4D-13FC31DC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5DA7A7-6954-4B01-A162-F56827C8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D62564-F357-439C-8E78-2D3DBB6F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097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D48C2-CAF6-4D72-898B-38049BE7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DFB2AE-D7ED-4A8A-AFBD-CA8AA1D25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9276EB-6AC6-4916-91FD-CCB631F3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787268-EE8B-4B3B-A613-1920020B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F64CF6-E8CC-4A19-8E77-E2BAB192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311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E2231-A47C-4650-8579-A8A05F3B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79BC1D-C3AF-46D3-9C4E-75E2A6660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297609-D874-48E5-87AA-D4585C08F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C3F076-8D31-475B-B88C-7073D66A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714017-8C1E-4573-8DDC-D67C6495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92FA2D-E87E-4404-8B3C-09CAFD37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18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716F5-7EFC-4163-A667-1F6016B4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DEA3B-B22F-4EB4-BB52-BD611E729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2FF167-FC2B-4C75-A68E-619AD3F12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27AFCA-C09D-4699-BE0A-105A60392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81644F-A2B5-4330-8C5C-8E6A473C5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2528D7-32CD-439D-A36D-9293B88A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B5FCD5-343B-438C-8D0B-866DC96B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3C0E40-162A-46D9-B9C4-B93814CE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99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1A470-0405-4DEB-9CBA-85B93309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9B0F53-6587-4F41-B1C7-CEF18037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3222D2-AAFC-4400-AC12-DD6DD570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3BED7F-6D1A-4473-9E8A-359A6C6A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99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E2FD6A-B435-474E-81C2-1AA54CD8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4EC73C-12B2-4E2C-8873-899F18CF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624970-29A7-4BB3-BD08-1B0E39C7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20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B4171-21BC-4987-87AE-0B443F3D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360407-AE47-40F8-8C6F-3F2EC765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57DF24-A0D1-4B95-AE55-C8E2E358E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668034-CD02-4D55-9ABA-7F09DC7C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B29B9C-AF01-4F9B-BF8B-6EB49347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7340B4-3A06-4AF3-B44D-A31CCC91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86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DD6B6-F428-4ACC-898B-7DDC208F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97E794-C370-4615-8746-993A0DA21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E79B78-74D8-4E2F-8FE3-95741BD0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7D9B73-883F-4917-B332-CBFAC1CE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86A55D-3E8B-4B13-9766-A3545107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852051-0C90-42BD-88E4-E70D774F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26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0BBD86-5DD6-4E62-A9B1-F126AC63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EFE29F-5D38-4300-9B4C-68013FC7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F50F66-80A5-499D-8D2C-1344CACB6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AB682-79E2-4D77-AD74-5B66949A0044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3D8ABE-970B-4715-8F19-8C49D9AD2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60C243-41E2-4310-85F8-79F11396D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486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787BB2-E76E-4567-B7EF-3F29D5CD74D0}"/>
              </a:ext>
            </a:extLst>
          </p:cNvPr>
          <p:cNvSpPr txBox="1"/>
          <p:nvPr/>
        </p:nvSpPr>
        <p:spPr>
          <a:xfrm>
            <a:off x="315864" y="1388545"/>
            <a:ext cx="118761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tiene un canal de 64 Kb/s = 64 * 10</a:t>
            </a:r>
            <a:r>
              <a:rPr lang="es-MX" baseline="30000" dirty="0"/>
              <a:t>3</a:t>
            </a:r>
            <a:r>
              <a:rPr lang="es-MX" dirty="0"/>
              <a:t> b/s, al cual esta conectada una puerta serial estilo UART (un teclado PC por ejemplo),</a:t>
            </a:r>
          </a:p>
          <a:p>
            <a:r>
              <a:rPr lang="es-MX" dirty="0"/>
              <a:t> el que trasmite Caracteres de ASCII 7 bits,  agregándole 1 bit de inicio y 1 bit de parada, a cada carácter.</a:t>
            </a:r>
          </a:p>
          <a:p>
            <a:endParaRPr lang="es-MX" dirty="0"/>
          </a:p>
          <a:p>
            <a:r>
              <a:rPr lang="es-MX" dirty="0"/>
              <a:t>Si el </a:t>
            </a:r>
            <a:r>
              <a:rPr lang="es-MX" dirty="0" err="1"/>
              <a:t>string</a:t>
            </a:r>
            <a:r>
              <a:rPr lang="es-MX" dirty="0"/>
              <a:t> de transmisión es: “</a:t>
            </a:r>
            <a:r>
              <a:rPr lang="en-US" dirty="0">
                <a:highlight>
                  <a:srgbClr val="FFFF00"/>
                </a:highlight>
              </a:rPr>
              <a:t>but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 can't go for that (no can do)</a:t>
            </a:r>
            <a:r>
              <a:rPr lang="en-US" dirty="0"/>
              <a:t>”, sin las </a:t>
            </a:r>
            <a:r>
              <a:rPr lang="es-MX" dirty="0"/>
              <a:t>comillas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s-MX" dirty="0"/>
              <a:t>¿cuanto tiempo se demora en transmitir este </a:t>
            </a:r>
            <a:r>
              <a:rPr lang="es-MX" dirty="0" err="1"/>
              <a:t>string</a:t>
            </a:r>
            <a:r>
              <a:rPr lang="es-MX" dirty="0"/>
              <a:t>?</a:t>
            </a:r>
          </a:p>
          <a:p>
            <a:r>
              <a:rPr lang="es-MX" dirty="0"/>
              <a:t>El </a:t>
            </a:r>
            <a:r>
              <a:rPr lang="es-MX" dirty="0" err="1"/>
              <a:t>string</a:t>
            </a:r>
            <a:r>
              <a:rPr lang="es-MX" dirty="0"/>
              <a:t> de caracteres son </a:t>
            </a:r>
            <a:r>
              <a:rPr lang="es-MX" dirty="0">
                <a:highlight>
                  <a:srgbClr val="00FF00"/>
                </a:highlight>
              </a:rPr>
              <a:t>35 CHARS </a:t>
            </a:r>
            <a:r>
              <a:rPr lang="es-MX" dirty="0">
                <a:sym typeface="Wingdings" panose="05000000000000000000" pitchFamily="2" charset="2"/>
              </a:rPr>
              <a:t> Cada CHAR = 7 +1 +1 = 9 bits</a:t>
            </a:r>
            <a:endParaRPr lang="es-MX" dirty="0"/>
          </a:p>
          <a:p>
            <a:endParaRPr lang="es-MX" dirty="0"/>
          </a:p>
          <a:p>
            <a:r>
              <a:rPr lang="es-MX" dirty="0"/>
              <a:t>64 Kb </a:t>
            </a:r>
            <a:r>
              <a:rPr lang="es-MX" dirty="0">
                <a:sym typeface="Wingdings" panose="05000000000000000000" pitchFamily="2" charset="2"/>
              </a:rPr>
              <a:t> 1 Segundos</a:t>
            </a:r>
          </a:p>
          <a:p>
            <a:r>
              <a:rPr lang="es-MX" dirty="0"/>
              <a:t>9b * 35 </a:t>
            </a:r>
            <a:r>
              <a:rPr lang="es-MX" dirty="0">
                <a:sym typeface="Wingdings" panose="05000000000000000000" pitchFamily="2" charset="2"/>
              </a:rPr>
              <a:t> t segundos 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53C76F-FC24-4A14-9E13-40339CCE0A17}"/>
              </a:ext>
            </a:extLst>
          </p:cNvPr>
          <p:cNvSpPr txBox="1"/>
          <p:nvPr/>
        </p:nvSpPr>
        <p:spPr>
          <a:xfrm>
            <a:off x="3454315" y="491320"/>
            <a:ext cx="5283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Ejercicios </a:t>
            </a:r>
            <a:r>
              <a:rPr lang="es-MX" dirty="0" err="1"/>
              <a:t>Tx</a:t>
            </a:r>
            <a:r>
              <a:rPr lang="es-MX" dirty="0"/>
              <a:t> Datos – P1: Redes y Transmisión de datos.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47FDB6BC-355F-4221-AF79-0C8DC1D30E86}"/>
              </a:ext>
            </a:extLst>
          </p:cNvPr>
          <p:cNvSpPr/>
          <p:nvPr/>
        </p:nvSpPr>
        <p:spPr>
          <a:xfrm>
            <a:off x="3114261" y="3644348"/>
            <a:ext cx="662609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E4A83FF-55B7-4607-96B8-D714528ED679}"/>
              </a:ext>
            </a:extLst>
          </p:cNvPr>
          <p:cNvSpPr txBox="1"/>
          <p:nvPr/>
        </p:nvSpPr>
        <p:spPr>
          <a:xfrm>
            <a:off x="3785687" y="3661033"/>
            <a:ext cx="5497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T (segundos) = (9*35</a:t>
            </a:r>
            <a:r>
              <a:rPr lang="es-MX" sz="2800" strike="sngStrike" dirty="0"/>
              <a:t>b</a:t>
            </a:r>
            <a:r>
              <a:rPr lang="es-MX" sz="2800" dirty="0"/>
              <a:t> * 1 </a:t>
            </a:r>
            <a:r>
              <a:rPr lang="es-MX" sz="2800" dirty="0" err="1"/>
              <a:t>seg</a:t>
            </a:r>
            <a:r>
              <a:rPr lang="es-MX" sz="2800" dirty="0"/>
              <a:t>)/64K</a:t>
            </a:r>
            <a:r>
              <a:rPr lang="es-MX" sz="2800" strike="sngStrike" dirty="0"/>
              <a:t>b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DD1C44-8103-48EA-B920-1EE881A21F48}"/>
              </a:ext>
            </a:extLst>
          </p:cNvPr>
          <p:cNvSpPr txBox="1"/>
          <p:nvPr/>
        </p:nvSpPr>
        <p:spPr>
          <a:xfrm>
            <a:off x="3785687" y="4250867"/>
            <a:ext cx="6713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T (segundos) = (315 </a:t>
            </a:r>
            <a:r>
              <a:rPr lang="es-MX" sz="2800" dirty="0" err="1"/>
              <a:t>seg</a:t>
            </a:r>
            <a:r>
              <a:rPr lang="es-MX" sz="2800" dirty="0"/>
              <a:t>)/64K = 315/64 * 10</a:t>
            </a:r>
            <a:r>
              <a:rPr lang="es-MX" sz="2800" baseline="30000" dirty="0"/>
              <a:t>-3</a:t>
            </a:r>
            <a:endParaRPr lang="es-MX" sz="2800" strike="sngStrike" baseline="30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1B6AD5F-BF1C-4ED0-99DB-023B9EDBA72E}"/>
              </a:ext>
            </a:extLst>
          </p:cNvPr>
          <p:cNvSpPr txBox="1"/>
          <p:nvPr/>
        </p:nvSpPr>
        <p:spPr>
          <a:xfrm>
            <a:off x="3759181" y="4774087"/>
            <a:ext cx="3929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T (segundos) = 4,92 * 10</a:t>
            </a:r>
            <a:r>
              <a:rPr lang="es-MX" sz="2800" baseline="30000" dirty="0"/>
              <a:t>-3</a:t>
            </a:r>
            <a:endParaRPr lang="es-MX" sz="2800" strike="sngStrike" baseline="30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C9CE7A1-4FE9-4105-9BD8-954C97ED7CD9}"/>
              </a:ext>
            </a:extLst>
          </p:cNvPr>
          <p:cNvSpPr txBox="1"/>
          <p:nvPr/>
        </p:nvSpPr>
        <p:spPr>
          <a:xfrm>
            <a:off x="3759181" y="5466324"/>
            <a:ext cx="333937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T = 4,92 milisegundos</a:t>
            </a:r>
            <a:endParaRPr lang="es-MX" sz="2800" strike="sngStrike" baseline="30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751F69-CB0B-4AE2-81F4-A1033CD9C142}"/>
              </a:ext>
            </a:extLst>
          </p:cNvPr>
          <p:cNvSpPr txBox="1"/>
          <p:nvPr/>
        </p:nvSpPr>
        <p:spPr>
          <a:xfrm>
            <a:off x="846614" y="6268944"/>
            <a:ext cx="677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 = </a:t>
            </a:r>
            <a:r>
              <a:rPr lang="es-MX" dirty="0" err="1"/>
              <a:t>ascii</a:t>
            </a:r>
            <a:r>
              <a:rPr lang="es-MX" dirty="0"/>
              <a:t> = 98 = HEXADECIMAL = 62 = Binario = 1100010 + 1 + 1 = 9 bits</a:t>
            </a:r>
          </a:p>
        </p:txBody>
      </p:sp>
    </p:spTree>
    <p:extLst>
      <p:ext uri="{BB962C8B-B14F-4D97-AF65-F5344CB8AC3E}">
        <p14:creationId xmlns:p14="http://schemas.microsoft.com/office/powerpoint/2010/main" val="386237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F0F970E-81A1-4A4F-8A2F-6EAC9098F063}"/>
              </a:ext>
            </a:extLst>
          </p:cNvPr>
          <p:cNvSpPr/>
          <p:nvPr/>
        </p:nvSpPr>
        <p:spPr>
          <a:xfrm>
            <a:off x="410299" y="195449"/>
            <a:ext cx="6840825" cy="10635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CF8415-4B5D-449D-9968-8A0F44062148}"/>
              </a:ext>
            </a:extLst>
          </p:cNvPr>
          <p:cNvSpPr txBox="1"/>
          <p:nvPr/>
        </p:nvSpPr>
        <p:spPr>
          <a:xfrm>
            <a:off x="1616765" y="195449"/>
            <a:ext cx="10102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Shannon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1F844C1-05D1-46D2-A896-43FB5859CF85}"/>
              </a:ext>
            </a:extLst>
          </p:cNvPr>
          <p:cNvSpPr/>
          <p:nvPr/>
        </p:nvSpPr>
        <p:spPr>
          <a:xfrm>
            <a:off x="410299" y="564781"/>
            <a:ext cx="389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(1+S/N)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975D8A1-3AC4-4D27-9050-BE40C74BBA9C}"/>
              </a:ext>
            </a:extLst>
          </p:cNvPr>
          <p:cNvSpPr/>
          <p:nvPr/>
        </p:nvSpPr>
        <p:spPr>
          <a:xfrm>
            <a:off x="5043468" y="564781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highlight>
                  <a:srgbClr val="FFFF00"/>
                </a:highlight>
              </a:rPr>
              <a:t>1 </a:t>
            </a:r>
            <a:r>
              <a:rPr lang="es-MX" b="1" dirty="0" err="1">
                <a:highlight>
                  <a:srgbClr val="FFFF00"/>
                </a:highlight>
              </a:rPr>
              <a:t>db</a:t>
            </a:r>
            <a:r>
              <a:rPr lang="es-MX" b="1" dirty="0">
                <a:highlight>
                  <a:srgbClr val="FFFF00"/>
                </a:highlight>
              </a:rPr>
              <a:t> = 10 Log</a:t>
            </a:r>
            <a:r>
              <a:rPr lang="es-MX" b="1" baseline="-25000" dirty="0">
                <a:highlight>
                  <a:srgbClr val="FFFF00"/>
                </a:highlight>
              </a:rPr>
              <a:t>10</a:t>
            </a:r>
            <a:r>
              <a:rPr lang="es-MX" b="1" dirty="0">
                <a:highlight>
                  <a:srgbClr val="FFFF00"/>
                </a:highlight>
              </a:rPr>
              <a:t> (S/N)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9AB4766-D790-4C0E-AB0A-331A2796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61" y="1628289"/>
            <a:ext cx="3028950" cy="21336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5122F-FF7D-41A9-BC72-EF4963A21264}"/>
              </a:ext>
            </a:extLst>
          </p:cNvPr>
          <p:cNvSpPr/>
          <p:nvPr/>
        </p:nvSpPr>
        <p:spPr>
          <a:xfrm>
            <a:off x="4079333" y="165148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El rango de </a:t>
            </a:r>
            <a:r>
              <a:rPr lang="es-MX" b="1" dirty="0"/>
              <a:t>SNR</a:t>
            </a:r>
            <a:r>
              <a:rPr lang="es-MX" dirty="0"/>
              <a:t> varía de entre 1 y 30. El </a:t>
            </a:r>
            <a:r>
              <a:rPr lang="es-MX" b="1" dirty="0"/>
              <a:t>valor</a:t>
            </a:r>
            <a:r>
              <a:rPr lang="es-MX" dirty="0"/>
              <a:t> óptimo de </a:t>
            </a:r>
            <a:r>
              <a:rPr lang="es-MX" b="1" dirty="0"/>
              <a:t>SNR</a:t>
            </a:r>
            <a:r>
              <a:rPr lang="es-MX" dirty="0"/>
              <a:t> está entre 18 y 30. </a:t>
            </a:r>
            <a:r>
              <a:rPr lang="es-MX" dirty="0">
                <a:highlight>
                  <a:srgbClr val="FFFF00"/>
                </a:highlight>
              </a:rPr>
              <a:t>El </a:t>
            </a:r>
            <a:r>
              <a:rPr lang="es-MX" b="1" dirty="0">
                <a:highlight>
                  <a:srgbClr val="FFFF00"/>
                </a:highlight>
              </a:rPr>
              <a:t>valor</a:t>
            </a:r>
            <a:r>
              <a:rPr lang="es-MX" dirty="0">
                <a:highlight>
                  <a:srgbClr val="FFFF00"/>
                </a:highlight>
              </a:rPr>
              <a:t> de 18 </a:t>
            </a:r>
            <a:r>
              <a:rPr lang="es-MX" dirty="0"/>
              <a:t>es el mínimo al que el equipo puede operar con un desempeño óptimo, los </a:t>
            </a:r>
            <a:r>
              <a:rPr lang="es-MX" b="1" dirty="0"/>
              <a:t>valores</a:t>
            </a:r>
            <a:r>
              <a:rPr lang="es-MX" dirty="0"/>
              <a:t> inferiores a 18 pueden reducir el desempeño ya que esos </a:t>
            </a:r>
            <a:r>
              <a:rPr lang="es-MX" b="1" dirty="0"/>
              <a:t>valores</a:t>
            </a:r>
            <a:r>
              <a:rPr lang="es-MX" dirty="0"/>
              <a:t> representan interferencia.</a:t>
            </a:r>
          </a:p>
        </p:txBody>
      </p:sp>
      <p:pic>
        <p:nvPicPr>
          <p:cNvPr id="14" name="Imagen 13" descr="Gráfico&#10;&#10;Descripción generada automáticamente">
            <a:extLst>
              <a:ext uri="{FF2B5EF4-FFF2-40B4-BE49-F238E27FC236}">
                <a16:creationId xmlns:a16="http://schemas.microsoft.com/office/drawing/2014/main" id="{0AA47012-78E6-4240-81BD-D935505ED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9" y="3577168"/>
            <a:ext cx="3017909" cy="2162835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4965AA32-4C34-4CCF-BB85-7762FE3BBF78}"/>
              </a:ext>
            </a:extLst>
          </p:cNvPr>
          <p:cNvSpPr/>
          <p:nvPr/>
        </p:nvSpPr>
        <p:spPr>
          <a:xfrm>
            <a:off x="4307776" y="3359861"/>
            <a:ext cx="531427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highlight>
                  <a:srgbClr val="00FFFF"/>
                </a:highlight>
              </a:rPr>
              <a:t>30 </a:t>
            </a:r>
            <a:r>
              <a:rPr lang="es-MX" b="1" dirty="0" err="1">
                <a:highlight>
                  <a:srgbClr val="00FFFF"/>
                </a:highlight>
              </a:rPr>
              <a:t>db</a:t>
            </a:r>
            <a:r>
              <a:rPr lang="es-MX" b="1" dirty="0">
                <a:highlight>
                  <a:srgbClr val="00FFFF"/>
                </a:highlight>
              </a:rPr>
              <a:t> = 10 Log</a:t>
            </a:r>
            <a:r>
              <a:rPr lang="es-MX" b="1" baseline="-25000" dirty="0">
                <a:highlight>
                  <a:srgbClr val="00FFFF"/>
                </a:highlight>
              </a:rPr>
              <a:t>10</a:t>
            </a:r>
            <a:r>
              <a:rPr lang="es-MX" b="1" dirty="0">
                <a:highlight>
                  <a:srgbClr val="00FFFF"/>
                </a:highlight>
              </a:rPr>
              <a:t> (S/N)</a:t>
            </a:r>
          </a:p>
          <a:p>
            <a:r>
              <a:rPr lang="es-MX" b="1" dirty="0">
                <a:highlight>
                  <a:srgbClr val="FFFF00"/>
                </a:highlight>
              </a:rPr>
              <a:t>30/10 = Log</a:t>
            </a:r>
            <a:r>
              <a:rPr lang="es-MX" b="1" baseline="-25000" dirty="0">
                <a:highlight>
                  <a:srgbClr val="FFFF00"/>
                </a:highlight>
              </a:rPr>
              <a:t>10</a:t>
            </a:r>
            <a:r>
              <a:rPr lang="es-MX" b="1" dirty="0">
                <a:highlight>
                  <a:srgbClr val="FFFF00"/>
                </a:highlight>
              </a:rPr>
              <a:t> (S/N) / ()</a:t>
            </a:r>
            <a:r>
              <a:rPr lang="es-MX" b="1" baseline="30000" dirty="0">
                <a:highlight>
                  <a:srgbClr val="FFFF00"/>
                </a:highlight>
              </a:rPr>
              <a:t>10</a:t>
            </a:r>
          </a:p>
          <a:p>
            <a:endParaRPr lang="es-MX" b="1" dirty="0">
              <a:highlight>
                <a:srgbClr val="FFFF00"/>
              </a:highlight>
            </a:endParaRPr>
          </a:p>
          <a:p>
            <a:r>
              <a:rPr lang="es-MX" b="1" dirty="0">
                <a:highlight>
                  <a:srgbClr val="FFFF00"/>
                </a:highlight>
              </a:rPr>
              <a:t>10 </a:t>
            </a:r>
            <a:r>
              <a:rPr lang="es-MX" b="1" baseline="30000" dirty="0">
                <a:highlight>
                  <a:srgbClr val="FFFF00"/>
                </a:highlight>
              </a:rPr>
              <a:t>(30/10)</a:t>
            </a:r>
            <a:r>
              <a:rPr lang="es-MX" b="1" dirty="0">
                <a:highlight>
                  <a:srgbClr val="FFFF00"/>
                </a:highlight>
              </a:rPr>
              <a:t> = 10 </a:t>
            </a:r>
            <a:r>
              <a:rPr lang="es-MX" b="1" baseline="30000" dirty="0">
                <a:highlight>
                  <a:srgbClr val="FFFF00"/>
                </a:highlight>
              </a:rPr>
              <a:t>Log10 (S/N)</a:t>
            </a:r>
          </a:p>
          <a:p>
            <a:r>
              <a:rPr lang="es-MX" b="1" dirty="0">
                <a:highlight>
                  <a:srgbClr val="FFFF00"/>
                </a:highlight>
              </a:rPr>
              <a:t>10 </a:t>
            </a:r>
            <a:r>
              <a:rPr lang="es-MX" b="1" baseline="30000" dirty="0">
                <a:highlight>
                  <a:srgbClr val="FFFF00"/>
                </a:highlight>
              </a:rPr>
              <a:t>(30/10)</a:t>
            </a:r>
            <a:r>
              <a:rPr lang="es-MX" b="1" dirty="0">
                <a:highlight>
                  <a:srgbClr val="FFFF00"/>
                </a:highlight>
              </a:rPr>
              <a:t> = S/N</a:t>
            </a:r>
          </a:p>
          <a:p>
            <a:endParaRPr lang="es-MX" b="1" dirty="0">
              <a:highlight>
                <a:srgbClr val="FFFF00"/>
              </a:highlight>
            </a:endParaRPr>
          </a:p>
          <a:p>
            <a:r>
              <a:rPr lang="es-MX" b="1" dirty="0">
                <a:highlight>
                  <a:srgbClr val="FFFF00"/>
                </a:highlight>
              </a:rPr>
              <a:t>S/N</a:t>
            </a:r>
            <a:r>
              <a:rPr lang="es-MX" b="1" baseline="-25000" dirty="0">
                <a:highlight>
                  <a:srgbClr val="FFFF00"/>
                </a:highlight>
              </a:rPr>
              <a:t>db</a:t>
            </a:r>
            <a:r>
              <a:rPr lang="es-MX" b="1" dirty="0">
                <a:highlight>
                  <a:srgbClr val="FFFF00"/>
                </a:highlight>
              </a:rPr>
              <a:t> = 18 </a:t>
            </a:r>
            <a:r>
              <a:rPr lang="es-MX" b="1" dirty="0" err="1">
                <a:highlight>
                  <a:srgbClr val="FFFF00"/>
                </a:highlight>
              </a:rPr>
              <a:t>db</a:t>
            </a:r>
            <a:r>
              <a:rPr lang="es-MX" b="1" dirty="0">
                <a:highlight>
                  <a:srgbClr val="FFFF00"/>
                </a:highlight>
              </a:rPr>
              <a:t> </a:t>
            </a:r>
            <a:r>
              <a:rPr lang="es-MX" b="1" dirty="0">
                <a:highlight>
                  <a:srgbClr val="FFFF00"/>
                </a:highlight>
                <a:sym typeface="Wingdings" panose="05000000000000000000" pitchFamily="2" charset="2"/>
              </a:rPr>
              <a:t> S/N = </a:t>
            </a:r>
            <a:r>
              <a:rPr lang="es-MX" b="1" dirty="0">
                <a:highlight>
                  <a:srgbClr val="FFFF00"/>
                </a:highlight>
              </a:rPr>
              <a:t>10 </a:t>
            </a:r>
            <a:r>
              <a:rPr lang="es-MX" b="1" baseline="30000" dirty="0">
                <a:highlight>
                  <a:srgbClr val="FFFF00"/>
                </a:highlight>
              </a:rPr>
              <a:t>(30/10)</a:t>
            </a:r>
            <a:r>
              <a:rPr lang="es-MX" b="1" dirty="0">
                <a:highlight>
                  <a:srgbClr val="FFFF00"/>
                </a:highlight>
                <a:sym typeface="Wingdings" panose="05000000000000000000" pitchFamily="2" charset="2"/>
              </a:rPr>
              <a:t> = 1000 (adimensional)</a:t>
            </a:r>
          </a:p>
          <a:p>
            <a:endParaRPr lang="es-MX" b="1" dirty="0">
              <a:highlight>
                <a:srgbClr val="FFFF00"/>
              </a:highlight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F27CD47-37E9-4BFD-A21C-F7ECD9E6B89C}"/>
              </a:ext>
            </a:extLst>
          </p:cNvPr>
          <p:cNvCxnSpPr/>
          <p:nvPr/>
        </p:nvCxnSpPr>
        <p:spPr>
          <a:xfrm flipH="1" flipV="1">
            <a:off x="3975652" y="934113"/>
            <a:ext cx="2171644" cy="249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echa: a la izquierda y derecha 18">
            <a:extLst>
              <a:ext uri="{FF2B5EF4-FFF2-40B4-BE49-F238E27FC236}">
                <a16:creationId xmlns:a16="http://schemas.microsoft.com/office/drawing/2014/main" id="{27641954-CD58-440E-AF18-3A2F2018527F}"/>
              </a:ext>
            </a:extLst>
          </p:cNvPr>
          <p:cNvSpPr/>
          <p:nvPr/>
        </p:nvSpPr>
        <p:spPr>
          <a:xfrm>
            <a:off x="1343025" y="4419600"/>
            <a:ext cx="1704975" cy="2952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38A0B0E-C2E8-41F0-B418-631F2FD44CE9}"/>
              </a:ext>
            </a:extLst>
          </p:cNvPr>
          <p:cNvSpPr txBox="1"/>
          <p:nvPr/>
        </p:nvSpPr>
        <p:spPr>
          <a:xfrm>
            <a:off x="647749" y="4114344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highlight>
                  <a:srgbClr val="FFFF00"/>
                </a:highlight>
              </a:rPr>
              <a:t>B = 28 </a:t>
            </a:r>
            <a:r>
              <a:rPr lang="es-MX" b="1" dirty="0" err="1">
                <a:highlight>
                  <a:srgbClr val="FFFF00"/>
                </a:highlight>
              </a:rPr>
              <a:t>Mhz</a:t>
            </a:r>
            <a:r>
              <a:rPr lang="es-MX" b="1" dirty="0">
                <a:highlight>
                  <a:srgbClr val="FFFF00"/>
                </a:highlight>
              </a:rPr>
              <a:t> – 4 </a:t>
            </a:r>
            <a:r>
              <a:rPr lang="es-MX" b="1" dirty="0" err="1">
                <a:highlight>
                  <a:srgbClr val="FFFF00"/>
                </a:highlight>
              </a:rPr>
              <a:t>Mhz</a:t>
            </a:r>
            <a:r>
              <a:rPr lang="es-MX" b="1" dirty="0">
                <a:highlight>
                  <a:srgbClr val="FFFF00"/>
                </a:highlight>
              </a:rPr>
              <a:t> = 24 </a:t>
            </a:r>
            <a:r>
              <a:rPr lang="es-MX" b="1" dirty="0" err="1">
                <a:highlight>
                  <a:srgbClr val="FFFF00"/>
                </a:highlight>
              </a:rPr>
              <a:t>Mhz</a:t>
            </a:r>
            <a:endParaRPr lang="es-MX" b="1" dirty="0">
              <a:highlight>
                <a:srgbClr val="FFFF00"/>
              </a:highlight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2745DB1-4565-4AC6-A7F4-D407D8DBAA3C}"/>
              </a:ext>
            </a:extLst>
          </p:cNvPr>
          <p:cNvSpPr/>
          <p:nvPr/>
        </p:nvSpPr>
        <p:spPr>
          <a:xfrm>
            <a:off x="3194000" y="5765466"/>
            <a:ext cx="885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24 </a:t>
            </a:r>
            <a:r>
              <a:rPr lang="es-MX" b="1" dirty="0" err="1">
                <a:highlight>
                  <a:srgbClr val="FFFF00"/>
                </a:highlight>
              </a:rPr>
              <a:t>Mhz</a:t>
            </a:r>
            <a:r>
              <a:rPr lang="es-MX" b="1" dirty="0">
                <a:highlight>
                  <a:srgbClr val="FFFF00"/>
                </a:highlight>
              </a:rPr>
              <a:t>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(1+1000) = 24 </a:t>
            </a:r>
            <a:r>
              <a:rPr lang="es-MX" b="1" dirty="0" err="1">
                <a:highlight>
                  <a:srgbClr val="FFFF00"/>
                </a:highlight>
              </a:rPr>
              <a:t>Mhz</a:t>
            </a:r>
            <a:r>
              <a:rPr lang="es-MX" b="1" dirty="0">
                <a:highlight>
                  <a:srgbClr val="FFFF00"/>
                </a:highlight>
              </a:rPr>
              <a:t> Log</a:t>
            </a:r>
            <a:r>
              <a:rPr lang="es-MX" b="1" baseline="-25000" dirty="0">
                <a:highlight>
                  <a:srgbClr val="FFFF00"/>
                </a:highlight>
              </a:rPr>
              <a:t>10</a:t>
            </a:r>
            <a:r>
              <a:rPr lang="es-MX" b="1" dirty="0">
                <a:highlight>
                  <a:srgbClr val="FFFF00"/>
                </a:highlight>
              </a:rPr>
              <a:t> 1001 / Log</a:t>
            </a:r>
            <a:r>
              <a:rPr lang="es-MX" b="1" baseline="-25000" dirty="0">
                <a:highlight>
                  <a:srgbClr val="FFFF00"/>
                </a:highlight>
              </a:rPr>
              <a:t>10</a:t>
            </a:r>
            <a:r>
              <a:rPr lang="es-MX" b="1" dirty="0">
                <a:highlight>
                  <a:srgbClr val="FFFF00"/>
                </a:highlight>
              </a:rPr>
              <a:t> 2 = 239,21 Mb/s</a:t>
            </a:r>
          </a:p>
        </p:txBody>
      </p:sp>
      <p:sp>
        <p:nvSpPr>
          <p:cNvPr id="22" name="Cerrar llave 21">
            <a:extLst>
              <a:ext uri="{FF2B5EF4-FFF2-40B4-BE49-F238E27FC236}">
                <a16:creationId xmlns:a16="http://schemas.microsoft.com/office/drawing/2014/main" id="{5E470AE6-A521-44DA-ADFB-F9AFDB3A4CC3}"/>
              </a:ext>
            </a:extLst>
          </p:cNvPr>
          <p:cNvSpPr/>
          <p:nvPr/>
        </p:nvSpPr>
        <p:spPr>
          <a:xfrm rot="5400000">
            <a:off x="6922762" y="5528109"/>
            <a:ext cx="180420" cy="13480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981272D-8A36-419D-A2DD-0C3C96694D8D}"/>
              </a:ext>
            </a:extLst>
          </p:cNvPr>
          <p:cNvSpPr txBox="1"/>
          <p:nvPr/>
        </p:nvSpPr>
        <p:spPr>
          <a:xfrm>
            <a:off x="6721812" y="623207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Bits</a:t>
            </a:r>
          </a:p>
        </p:txBody>
      </p:sp>
      <p:sp>
        <p:nvSpPr>
          <p:cNvPr id="25" name="Cerrar llave 24">
            <a:extLst>
              <a:ext uri="{FF2B5EF4-FFF2-40B4-BE49-F238E27FC236}">
                <a16:creationId xmlns:a16="http://schemas.microsoft.com/office/drawing/2014/main" id="{E6F4738D-3C26-4E0E-A461-39EB4E508778}"/>
              </a:ext>
            </a:extLst>
          </p:cNvPr>
          <p:cNvSpPr/>
          <p:nvPr/>
        </p:nvSpPr>
        <p:spPr>
          <a:xfrm rot="5400000">
            <a:off x="5865512" y="5821145"/>
            <a:ext cx="108679" cy="7852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5CE91A6-77E6-4E40-AEB7-E2D5895DC00E}"/>
              </a:ext>
            </a:extLst>
          </p:cNvPr>
          <p:cNvSpPr txBox="1"/>
          <p:nvPr/>
        </p:nvSpPr>
        <p:spPr>
          <a:xfrm>
            <a:off x="5527237" y="6258908"/>
            <a:ext cx="93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Hz = 1/s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356B1A9-D221-4890-92BD-2E71A665C9AA}"/>
              </a:ext>
            </a:extLst>
          </p:cNvPr>
          <p:cNvSpPr txBox="1"/>
          <p:nvPr/>
        </p:nvSpPr>
        <p:spPr>
          <a:xfrm>
            <a:off x="8051475" y="3238669"/>
            <a:ext cx="374493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Log</a:t>
            </a:r>
            <a:r>
              <a:rPr lang="es-MX" sz="2800" baseline="-25000" dirty="0"/>
              <a:t>b</a:t>
            </a:r>
            <a:r>
              <a:rPr lang="es-MX" sz="2800" dirty="0"/>
              <a:t> a = Log</a:t>
            </a:r>
            <a:r>
              <a:rPr lang="es-MX" sz="2800" baseline="-25000" dirty="0"/>
              <a:t>10</a:t>
            </a:r>
            <a:r>
              <a:rPr lang="es-MX" sz="2800" dirty="0"/>
              <a:t> a / Log</a:t>
            </a:r>
            <a:r>
              <a:rPr lang="es-MX" sz="2800" baseline="-25000" dirty="0"/>
              <a:t>10</a:t>
            </a:r>
            <a:r>
              <a:rPr lang="es-MX" sz="28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12851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F0F970E-81A1-4A4F-8A2F-6EAC9098F063}"/>
              </a:ext>
            </a:extLst>
          </p:cNvPr>
          <p:cNvSpPr/>
          <p:nvPr/>
        </p:nvSpPr>
        <p:spPr>
          <a:xfrm>
            <a:off x="410299" y="195449"/>
            <a:ext cx="6840825" cy="10635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CF8415-4B5D-449D-9968-8A0F44062148}"/>
              </a:ext>
            </a:extLst>
          </p:cNvPr>
          <p:cNvSpPr txBox="1"/>
          <p:nvPr/>
        </p:nvSpPr>
        <p:spPr>
          <a:xfrm>
            <a:off x="1616765" y="195449"/>
            <a:ext cx="10102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Shannon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1F844C1-05D1-46D2-A896-43FB5859CF85}"/>
              </a:ext>
            </a:extLst>
          </p:cNvPr>
          <p:cNvSpPr/>
          <p:nvPr/>
        </p:nvSpPr>
        <p:spPr>
          <a:xfrm>
            <a:off x="410299" y="564781"/>
            <a:ext cx="389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(1+S/N)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975D8A1-3AC4-4D27-9050-BE40C74BBA9C}"/>
              </a:ext>
            </a:extLst>
          </p:cNvPr>
          <p:cNvSpPr/>
          <p:nvPr/>
        </p:nvSpPr>
        <p:spPr>
          <a:xfrm>
            <a:off x="5043468" y="564781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highlight>
                  <a:srgbClr val="FFFF00"/>
                </a:highlight>
              </a:rPr>
              <a:t>1 </a:t>
            </a:r>
            <a:r>
              <a:rPr lang="es-MX" b="1" dirty="0" err="1">
                <a:highlight>
                  <a:srgbClr val="FFFF00"/>
                </a:highlight>
              </a:rPr>
              <a:t>db</a:t>
            </a:r>
            <a:r>
              <a:rPr lang="es-MX" b="1" dirty="0">
                <a:highlight>
                  <a:srgbClr val="FFFF00"/>
                </a:highlight>
              </a:rPr>
              <a:t> = 10 Log</a:t>
            </a:r>
            <a:r>
              <a:rPr lang="es-MX" b="1" baseline="-25000" dirty="0">
                <a:highlight>
                  <a:srgbClr val="FFFF00"/>
                </a:highlight>
              </a:rPr>
              <a:t>10</a:t>
            </a:r>
            <a:r>
              <a:rPr lang="es-MX" b="1" dirty="0">
                <a:highlight>
                  <a:srgbClr val="FFFF00"/>
                </a:highlight>
              </a:rPr>
              <a:t> (S/N)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5122F-FF7D-41A9-BC72-EF4963A21264}"/>
              </a:ext>
            </a:extLst>
          </p:cNvPr>
          <p:cNvSpPr/>
          <p:nvPr/>
        </p:nvSpPr>
        <p:spPr>
          <a:xfrm>
            <a:off x="5919851" y="89282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/>
              <a:t>Opera en la frecuencia de radio de </a:t>
            </a:r>
            <a:r>
              <a:rPr lang="es-MX" dirty="0">
                <a:highlight>
                  <a:srgbClr val="FFFF00"/>
                </a:highlight>
              </a:rPr>
              <a:t>2,4 a 2,48 GHz </a:t>
            </a:r>
            <a:r>
              <a:rPr lang="es-MX" dirty="0"/>
              <a:t>con amplio </a:t>
            </a:r>
            <a:r>
              <a:rPr lang="es-MX" b="1" dirty="0"/>
              <a:t>espectro</a:t>
            </a:r>
            <a:r>
              <a:rPr lang="es-MX" dirty="0"/>
              <a:t> y saltos de frecuencia con posibilidad de transmitir en Full </a:t>
            </a:r>
            <a:r>
              <a:rPr lang="es-MX" dirty="0" err="1"/>
              <a:t>Duplex</a:t>
            </a:r>
            <a:r>
              <a:rPr lang="es-MX" dirty="0"/>
              <a:t> con un máximo de 1600 saltos por segundo. </a:t>
            </a:r>
          </a:p>
          <a:p>
            <a:pPr algn="just"/>
            <a:r>
              <a:rPr lang="en-US" dirty="0"/>
              <a:t>Sources of </a:t>
            </a:r>
            <a:r>
              <a:rPr lang="en-US" b="1" dirty="0"/>
              <a:t>noise</a:t>
            </a:r>
            <a:r>
              <a:rPr lang="en-US" dirty="0"/>
              <a:t> can include baby monitors, wireless speakers, wireless printers, microwave ovens, wireless video cameras, </a:t>
            </a:r>
            <a:r>
              <a:rPr lang="en-US" b="1" dirty="0"/>
              <a:t>Bluetooth</a:t>
            </a:r>
            <a:r>
              <a:rPr lang="en-US" dirty="0"/>
              <a:t> devices, cordless phones, wireless game controllers, florescent lights and </a:t>
            </a:r>
            <a:r>
              <a:rPr lang="en-US" dirty="0" err="1"/>
              <a:t>SmartHome</a:t>
            </a:r>
            <a:r>
              <a:rPr lang="en-US" dirty="0"/>
              <a:t> devices. A </a:t>
            </a:r>
            <a:r>
              <a:rPr lang="en-US" b="1" dirty="0"/>
              <a:t>ratio</a:t>
            </a:r>
            <a:r>
              <a:rPr lang="en-US" dirty="0"/>
              <a:t> of </a:t>
            </a:r>
            <a:r>
              <a:rPr lang="en-US" dirty="0">
                <a:highlight>
                  <a:srgbClr val="FFFF00"/>
                </a:highlight>
              </a:rPr>
              <a:t>10-15dB</a:t>
            </a:r>
            <a:r>
              <a:rPr lang="en-US" dirty="0"/>
              <a:t> is the accepted absolute minimum to establish an unreliable connection.</a:t>
            </a:r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965AA32-4C34-4CCF-BB85-7762FE3BBF78}"/>
              </a:ext>
            </a:extLst>
          </p:cNvPr>
          <p:cNvSpPr/>
          <p:nvPr/>
        </p:nvSpPr>
        <p:spPr>
          <a:xfrm>
            <a:off x="4307776" y="3359861"/>
            <a:ext cx="537358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highlight>
                  <a:srgbClr val="00FFFF"/>
                </a:highlight>
              </a:rPr>
              <a:t>15 </a:t>
            </a:r>
            <a:r>
              <a:rPr lang="es-MX" b="1" dirty="0" err="1">
                <a:highlight>
                  <a:srgbClr val="00FFFF"/>
                </a:highlight>
              </a:rPr>
              <a:t>db</a:t>
            </a:r>
            <a:r>
              <a:rPr lang="es-MX" b="1" dirty="0">
                <a:highlight>
                  <a:srgbClr val="00FFFF"/>
                </a:highlight>
              </a:rPr>
              <a:t> = 10 Log</a:t>
            </a:r>
            <a:r>
              <a:rPr lang="es-MX" b="1" baseline="-25000" dirty="0">
                <a:highlight>
                  <a:srgbClr val="00FFFF"/>
                </a:highlight>
              </a:rPr>
              <a:t>10</a:t>
            </a:r>
            <a:r>
              <a:rPr lang="es-MX" b="1" dirty="0">
                <a:highlight>
                  <a:srgbClr val="00FFFF"/>
                </a:highlight>
              </a:rPr>
              <a:t> (S/N)</a:t>
            </a:r>
          </a:p>
          <a:p>
            <a:r>
              <a:rPr lang="es-MX" b="1" dirty="0">
                <a:highlight>
                  <a:srgbClr val="FFFF00"/>
                </a:highlight>
              </a:rPr>
              <a:t>15/10 = Log</a:t>
            </a:r>
            <a:r>
              <a:rPr lang="es-MX" b="1" baseline="-25000" dirty="0">
                <a:highlight>
                  <a:srgbClr val="FFFF00"/>
                </a:highlight>
              </a:rPr>
              <a:t>10</a:t>
            </a:r>
            <a:r>
              <a:rPr lang="es-MX" b="1" dirty="0">
                <a:highlight>
                  <a:srgbClr val="FFFF00"/>
                </a:highlight>
              </a:rPr>
              <a:t> (S/N) / ()</a:t>
            </a:r>
            <a:r>
              <a:rPr lang="es-MX" b="1" baseline="30000" dirty="0">
                <a:highlight>
                  <a:srgbClr val="FFFF00"/>
                </a:highlight>
              </a:rPr>
              <a:t>10</a:t>
            </a:r>
          </a:p>
          <a:p>
            <a:endParaRPr lang="es-MX" b="1" dirty="0">
              <a:highlight>
                <a:srgbClr val="FFFF00"/>
              </a:highlight>
            </a:endParaRPr>
          </a:p>
          <a:p>
            <a:r>
              <a:rPr lang="es-MX" b="1" dirty="0">
                <a:highlight>
                  <a:srgbClr val="FFFF00"/>
                </a:highlight>
              </a:rPr>
              <a:t>10 </a:t>
            </a:r>
            <a:r>
              <a:rPr lang="es-MX" b="1" baseline="30000" dirty="0">
                <a:highlight>
                  <a:srgbClr val="FFFF00"/>
                </a:highlight>
              </a:rPr>
              <a:t>(15/10)</a:t>
            </a:r>
            <a:r>
              <a:rPr lang="es-MX" b="1" dirty="0">
                <a:highlight>
                  <a:srgbClr val="FFFF00"/>
                </a:highlight>
              </a:rPr>
              <a:t> = 10 </a:t>
            </a:r>
            <a:r>
              <a:rPr lang="es-MX" b="1" baseline="30000" dirty="0">
                <a:highlight>
                  <a:srgbClr val="FFFF00"/>
                </a:highlight>
              </a:rPr>
              <a:t>Log10 (S/N)</a:t>
            </a:r>
          </a:p>
          <a:p>
            <a:r>
              <a:rPr lang="es-MX" b="1" dirty="0">
                <a:highlight>
                  <a:srgbClr val="FFFF00"/>
                </a:highlight>
              </a:rPr>
              <a:t>10 </a:t>
            </a:r>
            <a:r>
              <a:rPr lang="es-MX" b="1" baseline="30000" dirty="0">
                <a:highlight>
                  <a:srgbClr val="FFFF00"/>
                </a:highlight>
              </a:rPr>
              <a:t>(15/10)</a:t>
            </a:r>
            <a:r>
              <a:rPr lang="es-MX" b="1" dirty="0">
                <a:highlight>
                  <a:srgbClr val="FFFF00"/>
                </a:highlight>
              </a:rPr>
              <a:t> = S/N</a:t>
            </a:r>
          </a:p>
          <a:p>
            <a:endParaRPr lang="es-MX" b="1" dirty="0">
              <a:highlight>
                <a:srgbClr val="FFFF00"/>
              </a:highlight>
            </a:endParaRPr>
          </a:p>
          <a:p>
            <a:r>
              <a:rPr lang="es-MX" b="1" dirty="0">
                <a:highlight>
                  <a:srgbClr val="FFFF00"/>
                </a:highlight>
              </a:rPr>
              <a:t>S/N</a:t>
            </a:r>
            <a:r>
              <a:rPr lang="es-MX" b="1" baseline="-25000" dirty="0">
                <a:highlight>
                  <a:srgbClr val="FFFF00"/>
                </a:highlight>
              </a:rPr>
              <a:t>db</a:t>
            </a:r>
            <a:r>
              <a:rPr lang="es-MX" b="1" dirty="0">
                <a:highlight>
                  <a:srgbClr val="FFFF00"/>
                </a:highlight>
              </a:rPr>
              <a:t> = 15 </a:t>
            </a:r>
            <a:r>
              <a:rPr lang="es-MX" b="1" dirty="0" err="1">
                <a:highlight>
                  <a:srgbClr val="FFFF00"/>
                </a:highlight>
              </a:rPr>
              <a:t>db</a:t>
            </a:r>
            <a:r>
              <a:rPr lang="es-MX" b="1" dirty="0">
                <a:highlight>
                  <a:srgbClr val="FFFF00"/>
                </a:highlight>
              </a:rPr>
              <a:t> </a:t>
            </a:r>
            <a:r>
              <a:rPr lang="es-MX" b="1" dirty="0">
                <a:highlight>
                  <a:srgbClr val="FFFF00"/>
                </a:highlight>
                <a:sym typeface="Wingdings" panose="05000000000000000000" pitchFamily="2" charset="2"/>
              </a:rPr>
              <a:t> S/N = </a:t>
            </a:r>
            <a:r>
              <a:rPr lang="es-MX" b="1" dirty="0">
                <a:highlight>
                  <a:srgbClr val="FFFF00"/>
                </a:highlight>
              </a:rPr>
              <a:t>10 </a:t>
            </a:r>
            <a:r>
              <a:rPr lang="es-MX" b="1" baseline="30000" dirty="0">
                <a:highlight>
                  <a:srgbClr val="FFFF00"/>
                </a:highlight>
              </a:rPr>
              <a:t>(15/10)</a:t>
            </a:r>
            <a:r>
              <a:rPr lang="es-MX" b="1" dirty="0">
                <a:highlight>
                  <a:srgbClr val="FFFF00"/>
                </a:highlight>
                <a:sym typeface="Wingdings" panose="05000000000000000000" pitchFamily="2" charset="2"/>
              </a:rPr>
              <a:t> = 31,62 (adimensional)</a:t>
            </a:r>
          </a:p>
          <a:p>
            <a:endParaRPr lang="es-MX" b="1" dirty="0">
              <a:highlight>
                <a:srgbClr val="FFFF00"/>
              </a:highlight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F27CD47-37E9-4BFD-A21C-F7ECD9E6B89C}"/>
              </a:ext>
            </a:extLst>
          </p:cNvPr>
          <p:cNvCxnSpPr/>
          <p:nvPr/>
        </p:nvCxnSpPr>
        <p:spPr>
          <a:xfrm flipH="1" flipV="1">
            <a:off x="3975652" y="934113"/>
            <a:ext cx="2171644" cy="249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echa: a la izquierda y derecha 18">
            <a:extLst>
              <a:ext uri="{FF2B5EF4-FFF2-40B4-BE49-F238E27FC236}">
                <a16:creationId xmlns:a16="http://schemas.microsoft.com/office/drawing/2014/main" id="{27641954-CD58-440E-AF18-3A2F2018527F}"/>
              </a:ext>
            </a:extLst>
          </p:cNvPr>
          <p:cNvSpPr/>
          <p:nvPr/>
        </p:nvSpPr>
        <p:spPr>
          <a:xfrm>
            <a:off x="583165" y="4028297"/>
            <a:ext cx="3566804" cy="4167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Ancho de banda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38A0B0E-C2E8-41F0-B418-631F2FD44CE9}"/>
              </a:ext>
            </a:extLst>
          </p:cNvPr>
          <p:cNvSpPr txBox="1"/>
          <p:nvPr/>
        </p:nvSpPr>
        <p:spPr>
          <a:xfrm>
            <a:off x="64159" y="3658965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highlight>
                  <a:srgbClr val="FFFF00"/>
                </a:highlight>
              </a:rPr>
              <a:t>B = 2,4 </a:t>
            </a:r>
            <a:r>
              <a:rPr lang="es-MX" b="1" dirty="0" err="1">
                <a:highlight>
                  <a:srgbClr val="FFFF00"/>
                </a:highlight>
              </a:rPr>
              <a:t>Ghz</a:t>
            </a:r>
            <a:r>
              <a:rPr lang="es-MX" b="1" dirty="0">
                <a:highlight>
                  <a:srgbClr val="FFFF00"/>
                </a:highlight>
              </a:rPr>
              <a:t> – 2,48 </a:t>
            </a:r>
            <a:r>
              <a:rPr lang="es-MX" b="1" dirty="0" err="1">
                <a:highlight>
                  <a:srgbClr val="FFFF00"/>
                </a:highlight>
              </a:rPr>
              <a:t>Ghz</a:t>
            </a:r>
            <a:r>
              <a:rPr lang="es-MX" b="1" dirty="0">
                <a:highlight>
                  <a:srgbClr val="FFFF00"/>
                </a:highlight>
              </a:rPr>
              <a:t> = 0,08 </a:t>
            </a:r>
            <a:r>
              <a:rPr lang="es-MX" b="1" dirty="0" err="1">
                <a:highlight>
                  <a:srgbClr val="FFFF00"/>
                </a:highlight>
              </a:rPr>
              <a:t>Ghz</a:t>
            </a:r>
            <a:r>
              <a:rPr lang="es-MX" b="1" dirty="0">
                <a:highlight>
                  <a:srgbClr val="FFFF00"/>
                </a:highlight>
              </a:rPr>
              <a:t> = 80 </a:t>
            </a:r>
            <a:r>
              <a:rPr lang="es-MX" b="1" dirty="0" err="1">
                <a:highlight>
                  <a:srgbClr val="FFFF00"/>
                </a:highlight>
              </a:rPr>
              <a:t>Mhz</a:t>
            </a:r>
            <a:endParaRPr lang="es-MX" b="1" dirty="0">
              <a:highlight>
                <a:srgbClr val="FFFF00"/>
              </a:highlight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2745DB1-4565-4AC6-A7F4-D407D8DBAA3C}"/>
              </a:ext>
            </a:extLst>
          </p:cNvPr>
          <p:cNvSpPr/>
          <p:nvPr/>
        </p:nvSpPr>
        <p:spPr>
          <a:xfrm>
            <a:off x="2988016" y="5765466"/>
            <a:ext cx="926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80 </a:t>
            </a:r>
            <a:r>
              <a:rPr lang="es-MX" b="1" dirty="0" err="1">
                <a:highlight>
                  <a:srgbClr val="FFFF00"/>
                </a:highlight>
              </a:rPr>
              <a:t>Mhz</a:t>
            </a:r>
            <a:r>
              <a:rPr lang="es-MX" b="1" dirty="0">
                <a:highlight>
                  <a:srgbClr val="FFFF00"/>
                </a:highlight>
              </a:rPr>
              <a:t>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(1+31,62) = 80 </a:t>
            </a:r>
            <a:r>
              <a:rPr lang="es-MX" b="1" dirty="0" err="1">
                <a:highlight>
                  <a:srgbClr val="FFFF00"/>
                </a:highlight>
              </a:rPr>
              <a:t>Mhz</a:t>
            </a:r>
            <a:r>
              <a:rPr lang="es-MX" b="1" dirty="0">
                <a:highlight>
                  <a:srgbClr val="FFFF00"/>
                </a:highlight>
              </a:rPr>
              <a:t> Log</a:t>
            </a:r>
            <a:r>
              <a:rPr lang="es-MX" b="1" baseline="-25000" dirty="0">
                <a:highlight>
                  <a:srgbClr val="FFFF00"/>
                </a:highlight>
              </a:rPr>
              <a:t>10</a:t>
            </a:r>
            <a:r>
              <a:rPr lang="es-MX" b="1" dirty="0">
                <a:highlight>
                  <a:srgbClr val="FFFF00"/>
                </a:highlight>
              </a:rPr>
              <a:t> 32,62 / Log</a:t>
            </a:r>
            <a:r>
              <a:rPr lang="es-MX" b="1" baseline="-25000" dirty="0">
                <a:highlight>
                  <a:srgbClr val="FFFF00"/>
                </a:highlight>
              </a:rPr>
              <a:t>10</a:t>
            </a:r>
            <a:r>
              <a:rPr lang="es-MX" b="1" dirty="0">
                <a:highlight>
                  <a:srgbClr val="FFFF00"/>
                </a:highlight>
              </a:rPr>
              <a:t> 2 = 402,21 Mb/s</a:t>
            </a:r>
          </a:p>
        </p:txBody>
      </p:sp>
      <p:sp>
        <p:nvSpPr>
          <p:cNvPr id="22" name="Cerrar llave 21">
            <a:extLst>
              <a:ext uri="{FF2B5EF4-FFF2-40B4-BE49-F238E27FC236}">
                <a16:creationId xmlns:a16="http://schemas.microsoft.com/office/drawing/2014/main" id="{5E470AE6-A521-44DA-ADFB-F9AFDB3A4CC3}"/>
              </a:ext>
            </a:extLst>
          </p:cNvPr>
          <p:cNvSpPr/>
          <p:nvPr/>
        </p:nvSpPr>
        <p:spPr>
          <a:xfrm rot="5400000">
            <a:off x="6922762" y="5528109"/>
            <a:ext cx="180420" cy="13480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981272D-8A36-419D-A2DD-0C3C96694D8D}"/>
              </a:ext>
            </a:extLst>
          </p:cNvPr>
          <p:cNvSpPr txBox="1"/>
          <p:nvPr/>
        </p:nvSpPr>
        <p:spPr>
          <a:xfrm>
            <a:off x="6721812" y="623207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Bits</a:t>
            </a:r>
          </a:p>
        </p:txBody>
      </p:sp>
      <p:sp>
        <p:nvSpPr>
          <p:cNvPr id="25" name="Cerrar llave 24">
            <a:extLst>
              <a:ext uri="{FF2B5EF4-FFF2-40B4-BE49-F238E27FC236}">
                <a16:creationId xmlns:a16="http://schemas.microsoft.com/office/drawing/2014/main" id="{E6F4738D-3C26-4E0E-A461-39EB4E508778}"/>
              </a:ext>
            </a:extLst>
          </p:cNvPr>
          <p:cNvSpPr/>
          <p:nvPr/>
        </p:nvSpPr>
        <p:spPr>
          <a:xfrm rot="5400000">
            <a:off x="5865512" y="5821145"/>
            <a:ext cx="108679" cy="7852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5CE91A6-77E6-4E40-AEB7-E2D5895DC00E}"/>
              </a:ext>
            </a:extLst>
          </p:cNvPr>
          <p:cNvSpPr txBox="1"/>
          <p:nvPr/>
        </p:nvSpPr>
        <p:spPr>
          <a:xfrm>
            <a:off x="5527237" y="6258908"/>
            <a:ext cx="93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Hz = 1/s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356B1A9-D221-4890-92BD-2E71A665C9AA}"/>
              </a:ext>
            </a:extLst>
          </p:cNvPr>
          <p:cNvSpPr txBox="1"/>
          <p:nvPr/>
        </p:nvSpPr>
        <p:spPr>
          <a:xfrm>
            <a:off x="7749583" y="3555193"/>
            <a:ext cx="374493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Log</a:t>
            </a:r>
            <a:r>
              <a:rPr lang="es-MX" sz="2800" baseline="-25000" dirty="0"/>
              <a:t>b</a:t>
            </a:r>
            <a:r>
              <a:rPr lang="es-MX" sz="2800" dirty="0"/>
              <a:t> a = Log</a:t>
            </a:r>
            <a:r>
              <a:rPr lang="es-MX" sz="2800" baseline="-25000" dirty="0"/>
              <a:t>10</a:t>
            </a:r>
            <a:r>
              <a:rPr lang="es-MX" sz="2800" dirty="0"/>
              <a:t> a / Log</a:t>
            </a:r>
            <a:r>
              <a:rPr lang="es-MX" sz="2800" baseline="-25000" dirty="0"/>
              <a:t>10</a:t>
            </a:r>
            <a:r>
              <a:rPr lang="es-MX" sz="2800" dirty="0"/>
              <a:t> b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EC8403AC-5C98-4515-B7EB-42586D537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756" y="1538071"/>
            <a:ext cx="1704146" cy="17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4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453C76F-FC24-4A14-9E13-40339CCE0A17}"/>
              </a:ext>
            </a:extLst>
          </p:cNvPr>
          <p:cNvSpPr txBox="1"/>
          <p:nvPr/>
        </p:nvSpPr>
        <p:spPr>
          <a:xfrm>
            <a:off x="3454315" y="491320"/>
            <a:ext cx="5283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Ejercicios </a:t>
            </a:r>
            <a:r>
              <a:rPr lang="es-MX" dirty="0" err="1"/>
              <a:t>Tx</a:t>
            </a:r>
            <a:r>
              <a:rPr lang="es-MX" dirty="0"/>
              <a:t> Datos – P1: Redes y Transmisión de datos.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D2CC40F-70F7-4DC5-85BD-EFC05A4C87C4}"/>
              </a:ext>
            </a:extLst>
          </p:cNvPr>
          <p:cNvSpPr txBox="1"/>
          <p:nvPr/>
        </p:nvSpPr>
        <p:spPr>
          <a:xfrm>
            <a:off x="397564" y="5324603"/>
            <a:ext cx="5092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Calcule para cada Norma WiFi la capacidad de canal </a:t>
            </a:r>
          </a:p>
          <a:p>
            <a:r>
              <a:rPr lang="es-MX" dirty="0"/>
              <a:t>Según Nyquist, con la información entregada: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5EF0A05-0239-40B0-9DBD-947351141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" t="2323" r="2379" b="329"/>
          <a:stretch/>
        </p:blipFill>
        <p:spPr>
          <a:xfrm>
            <a:off x="195678" y="980661"/>
            <a:ext cx="7832133" cy="392264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EDCD067-5B8C-4EC0-982A-3ED4CDECD6D3}"/>
              </a:ext>
            </a:extLst>
          </p:cNvPr>
          <p:cNvSpPr/>
          <p:nvPr/>
        </p:nvSpPr>
        <p:spPr>
          <a:xfrm>
            <a:off x="8372958" y="1097627"/>
            <a:ext cx="362336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2B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(M)</a:t>
            </a:r>
          </a:p>
          <a:p>
            <a:pPr algn="ctr"/>
            <a:r>
              <a:rPr lang="es-MX" b="1" dirty="0">
                <a:highlight>
                  <a:srgbClr val="FFFF00"/>
                </a:highlight>
              </a:rPr>
              <a:t>=2 * 40MHz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(2</a:t>
            </a:r>
            <a:r>
              <a:rPr lang="es-MX" b="1" baseline="30000" dirty="0">
                <a:highlight>
                  <a:srgbClr val="FFFF00"/>
                </a:highlight>
              </a:rPr>
              <a:t>6</a:t>
            </a:r>
            <a:r>
              <a:rPr lang="es-MX" b="1" dirty="0">
                <a:highlight>
                  <a:srgbClr val="FFFF00"/>
                </a:highlight>
              </a:rPr>
              <a:t>)</a:t>
            </a:r>
          </a:p>
          <a:p>
            <a:pPr algn="ctr"/>
            <a:r>
              <a:rPr lang="es-MX" b="1" dirty="0">
                <a:highlight>
                  <a:srgbClr val="FFFF00"/>
                </a:highlight>
              </a:rPr>
              <a:t>=2 * 40MHz * 6 </a:t>
            </a:r>
            <a:r>
              <a:rPr lang="es-MX" b="1" strike="sngStrike" dirty="0">
                <a:highlight>
                  <a:srgbClr val="FFFF00"/>
                </a:highlight>
              </a:rPr>
              <a:t>log</a:t>
            </a:r>
            <a:r>
              <a:rPr lang="es-MX" b="1" strike="sngStrike" baseline="-25000" dirty="0">
                <a:highlight>
                  <a:srgbClr val="FFFF00"/>
                </a:highlight>
              </a:rPr>
              <a:t>2</a:t>
            </a:r>
            <a:r>
              <a:rPr lang="es-MX" b="1" strike="sngStrike" dirty="0">
                <a:highlight>
                  <a:srgbClr val="FFFF00"/>
                </a:highlight>
              </a:rPr>
              <a:t> (2)</a:t>
            </a:r>
          </a:p>
          <a:p>
            <a:pPr algn="ctr"/>
            <a:r>
              <a:rPr lang="es-MX" b="1" dirty="0">
                <a:highlight>
                  <a:srgbClr val="FFFF00"/>
                </a:highlight>
              </a:rPr>
              <a:t>= 2 * 6 *40 MHz * bits</a:t>
            </a:r>
          </a:p>
          <a:p>
            <a:pPr algn="ctr"/>
            <a:r>
              <a:rPr lang="es-MX" b="1" dirty="0">
                <a:highlight>
                  <a:srgbClr val="FFFF00"/>
                </a:highlight>
              </a:rPr>
              <a:t>C = 480 Mb/s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895F46E-D32A-4054-8E72-79D8C9E232B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142699" y="1836291"/>
            <a:ext cx="6230259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FCE9F6C-A3FF-445C-BE34-7E503C942A47}"/>
              </a:ext>
            </a:extLst>
          </p:cNvPr>
          <p:cNvSpPr/>
          <p:nvPr/>
        </p:nvSpPr>
        <p:spPr>
          <a:xfrm>
            <a:off x="982639" y="980661"/>
            <a:ext cx="1351128" cy="3714169"/>
          </a:xfrm>
          <a:prstGeom prst="round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0B5C5C1-B8A8-4638-952F-94B32203255E}"/>
              </a:ext>
            </a:extLst>
          </p:cNvPr>
          <p:cNvSpPr/>
          <p:nvPr/>
        </p:nvSpPr>
        <p:spPr>
          <a:xfrm>
            <a:off x="8200384" y="3550594"/>
            <a:ext cx="362336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2B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(M)</a:t>
            </a:r>
          </a:p>
          <a:p>
            <a:pPr algn="ctr"/>
            <a:r>
              <a:rPr lang="es-MX" b="1" dirty="0">
                <a:highlight>
                  <a:srgbClr val="FFFF00"/>
                </a:highlight>
              </a:rPr>
              <a:t>=2 * 160MHz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(2</a:t>
            </a:r>
            <a:r>
              <a:rPr lang="es-MX" b="1" baseline="30000" dirty="0">
                <a:highlight>
                  <a:srgbClr val="FFFF00"/>
                </a:highlight>
              </a:rPr>
              <a:t>8</a:t>
            </a:r>
            <a:r>
              <a:rPr lang="es-MX" b="1" dirty="0">
                <a:highlight>
                  <a:srgbClr val="FFFF00"/>
                </a:highlight>
              </a:rPr>
              <a:t>)</a:t>
            </a:r>
          </a:p>
          <a:p>
            <a:pPr algn="ctr"/>
            <a:r>
              <a:rPr lang="es-MX" b="1" dirty="0">
                <a:highlight>
                  <a:srgbClr val="FFFF00"/>
                </a:highlight>
              </a:rPr>
              <a:t>=2 * 160 MHz * 8 </a:t>
            </a:r>
            <a:r>
              <a:rPr lang="es-MX" b="1" strike="sngStrike" dirty="0">
                <a:highlight>
                  <a:srgbClr val="FFFF00"/>
                </a:highlight>
              </a:rPr>
              <a:t>log</a:t>
            </a:r>
            <a:r>
              <a:rPr lang="es-MX" b="1" strike="sngStrike" baseline="-25000" dirty="0">
                <a:highlight>
                  <a:srgbClr val="FFFF00"/>
                </a:highlight>
              </a:rPr>
              <a:t>2</a:t>
            </a:r>
            <a:r>
              <a:rPr lang="es-MX" b="1" strike="sngStrike" dirty="0">
                <a:highlight>
                  <a:srgbClr val="FFFF00"/>
                </a:highlight>
              </a:rPr>
              <a:t> (2)</a:t>
            </a:r>
          </a:p>
          <a:p>
            <a:pPr algn="ctr"/>
            <a:r>
              <a:rPr lang="es-MX" b="1" dirty="0">
                <a:highlight>
                  <a:srgbClr val="FFFF00"/>
                </a:highlight>
              </a:rPr>
              <a:t>= 2 * 8 *160 MHz * bits</a:t>
            </a:r>
          </a:p>
          <a:p>
            <a:pPr algn="ctr"/>
            <a:r>
              <a:rPr lang="es-MX" b="1" dirty="0">
                <a:highlight>
                  <a:srgbClr val="FFFF00"/>
                </a:highlight>
              </a:rPr>
              <a:t>C = 2560 Mb/s</a:t>
            </a:r>
          </a:p>
          <a:p>
            <a:pPr algn="ctr"/>
            <a:r>
              <a:rPr lang="es-MX" b="1" dirty="0">
                <a:highlight>
                  <a:srgbClr val="FFFF00"/>
                </a:highlight>
              </a:rPr>
              <a:t>C = 2,560 Gb/s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B72D71F-2DE3-44E0-8ABF-1D3B29447AD4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6523630" y="3821375"/>
            <a:ext cx="1676754" cy="60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3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A7AC9EC-9F49-4346-9C6F-C9F3F8D9F8D8}"/>
              </a:ext>
            </a:extLst>
          </p:cNvPr>
          <p:cNvSpPr/>
          <p:nvPr/>
        </p:nvSpPr>
        <p:spPr>
          <a:xfrm>
            <a:off x="7955657" y="564781"/>
            <a:ext cx="365766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2B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(M)</a:t>
            </a:r>
          </a:p>
          <a:p>
            <a:r>
              <a:rPr lang="es-MX" b="1" dirty="0">
                <a:highlight>
                  <a:srgbClr val="FFFF00"/>
                </a:highlight>
              </a:rPr>
              <a:t>B = 160 </a:t>
            </a:r>
            <a:r>
              <a:rPr lang="es-MX" b="1" dirty="0" err="1">
                <a:highlight>
                  <a:srgbClr val="FFFF00"/>
                </a:highlight>
              </a:rPr>
              <a:t>Mhz</a:t>
            </a:r>
            <a:endParaRPr lang="es-MX" b="1" dirty="0">
              <a:highlight>
                <a:srgbClr val="FFFF00"/>
              </a:highlight>
            </a:endParaRPr>
          </a:p>
          <a:p>
            <a:r>
              <a:rPr lang="es-MX" b="1" dirty="0">
                <a:highlight>
                  <a:srgbClr val="FFFF00"/>
                </a:highlight>
              </a:rPr>
              <a:t>M = 256 QAM = 2 </a:t>
            </a:r>
            <a:r>
              <a:rPr lang="es-MX" b="1" baseline="30000" dirty="0">
                <a:highlight>
                  <a:srgbClr val="FFFF00"/>
                </a:highlight>
              </a:rPr>
              <a:t>8</a:t>
            </a:r>
          </a:p>
          <a:p>
            <a:endParaRPr lang="es-MX" b="1" dirty="0">
              <a:highlight>
                <a:srgbClr val="FFFF00"/>
              </a:highlight>
            </a:endParaRPr>
          </a:p>
          <a:p>
            <a:r>
              <a:rPr lang="es-MX" b="1" dirty="0">
                <a:highlight>
                  <a:srgbClr val="FFFF00"/>
                </a:highlight>
              </a:rPr>
              <a:t>C = 2 * 160 </a:t>
            </a:r>
            <a:r>
              <a:rPr lang="es-MX" b="1" dirty="0" err="1">
                <a:highlight>
                  <a:srgbClr val="FFFF00"/>
                </a:highlight>
              </a:rPr>
              <a:t>Mhz</a:t>
            </a:r>
            <a:r>
              <a:rPr lang="es-MX" b="1" dirty="0">
                <a:highlight>
                  <a:srgbClr val="FFFF00"/>
                </a:highlight>
              </a:rPr>
              <a:t> *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(2 </a:t>
            </a:r>
            <a:r>
              <a:rPr lang="es-MX" b="1" baseline="30000" dirty="0">
                <a:highlight>
                  <a:srgbClr val="FFFF00"/>
                </a:highlight>
              </a:rPr>
              <a:t>8</a:t>
            </a:r>
            <a:r>
              <a:rPr lang="es-MX" b="1" dirty="0">
                <a:highlight>
                  <a:srgbClr val="FFFF00"/>
                </a:highlight>
              </a:rPr>
              <a:t>)</a:t>
            </a:r>
          </a:p>
          <a:p>
            <a:r>
              <a:rPr lang="es-MX" b="1" dirty="0">
                <a:highlight>
                  <a:srgbClr val="FFFF00"/>
                </a:highlight>
              </a:rPr>
              <a:t>C = 2 * 160 </a:t>
            </a:r>
            <a:r>
              <a:rPr lang="es-MX" b="1" dirty="0" err="1">
                <a:highlight>
                  <a:srgbClr val="FFFF00"/>
                </a:highlight>
              </a:rPr>
              <a:t>Mhz</a:t>
            </a:r>
            <a:r>
              <a:rPr lang="es-MX" b="1" dirty="0">
                <a:highlight>
                  <a:srgbClr val="FFFF00"/>
                </a:highlight>
              </a:rPr>
              <a:t> * 8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(2)</a:t>
            </a:r>
          </a:p>
          <a:p>
            <a:r>
              <a:rPr lang="es-MX" b="1" dirty="0">
                <a:highlight>
                  <a:srgbClr val="FFFF00"/>
                </a:highlight>
              </a:rPr>
              <a:t>C = 16 * 160 </a:t>
            </a:r>
            <a:r>
              <a:rPr lang="es-MX" b="1" dirty="0" err="1">
                <a:highlight>
                  <a:srgbClr val="FFFF00"/>
                </a:highlight>
              </a:rPr>
              <a:t>Mhz</a:t>
            </a:r>
            <a:r>
              <a:rPr lang="es-MX" b="1" dirty="0">
                <a:highlight>
                  <a:srgbClr val="FFFF00"/>
                </a:highlight>
              </a:rPr>
              <a:t> * Bits</a:t>
            </a:r>
          </a:p>
          <a:p>
            <a:r>
              <a:rPr lang="es-MX" b="1" dirty="0">
                <a:highlight>
                  <a:srgbClr val="FFFF00"/>
                </a:highlight>
              </a:rPr>
              <a:t>C = 2560 </a:t>
            </a:r>
            <a:r>
              <a:rPr lang="es-MX" b="1" dirty="0" err="1">
                <a:highlight>
                  <a:srgbClr val="FFFF00"/>
                </a:highlight>
              </a:rPr>
              <a:t>Mbits</a:t>
            </a:r>
            <a:r>
              <a:rPr lang="es-MX" b="1" dirty="0">
                <a:highlight>
                  <a:srgbClr val="FFFF00"/>
                </a:highlight>
              </a:rPr>
              <a:t>/s = 2,56 Gb/s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289551-2E8F-43AA-9445-E8A927A92E2D}"/>
              </a:ext>
            </a:extLst>
          </p:cNvPr>
          <p:cNvSpPr txBox="1"/>
          <p:nvPr/>
        </p:nvSpPr>
        <p:spPr>
          <a:xfrm>
            <a:off x="9279382" y="195449"/>
            <a:ext cx="895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Nyquist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B29F97E-4D34-43B9-9C88-04C1F60F3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" t="2323" r="2379" b="329"/>
          <a:stretch/>
        </p:blipFill>
        <p:spPr>
          <a:xfrm>
            <a:off x="140675" y="195449"/>
            <a:ext cx="7832133" cy="392264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A0E891C-784B-4B42-87E5-F2CF3562C82B}"/>
              </a:ext>
            </a:extLst>
          </p:cNvPr>
          <p:cNvSpPr/>
          <p:nvPr/>
        </p:nvSpPr>
        <p:spPr>
          <a:xfrm>
            <a:off x="595829" y="4320209"/>
            <a:ext cx="3936414" cy="649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 (Ancho de banda) = </a:t>
            </a:r>
            <a:r>
              <a:rPr lang="es-MX" dirty="0" err="1"/>
              <a:t>Channel</a:t>
            </a:r>
            <a:r>
              <a:rPr lang="es-MX" dirty="0"/>
              <a:t> </a:t>
            </a:r>
            <a:r>
              <a:rPr lang="es-MX" dirty="0" err="1"/>
              <a:t>Widht</a:t>
            </a:r>
            <a:endParaRPr lang="es-MX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1BBCE90-FC5D-4357-BEA5-5047541D2490}"/>
              </a:ext>
            </a:extLst>
          </p:cNvPr>
          <p:cNvCxnSpPr>
            <a:stCxn id="2" idx="0"/>
          </p:cNvCxnSpPr>
          <p:nvPr/>
        </p:nvCxnSpPr>
        <p:spPr>
          <a:xfrm flipV="1">
            <a:off x="2564036" y="3021496"/>
            <a:ext cx="2286260" cy="129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8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F3B88-AD98-481B-9D75-B9CBE9B3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45553"/>
          </a:xfrm>
        </p:spPr>
        <p:txBody>
          <a:bodyPr>
            <a:normAutofit/>
          </a:bodyPr>
          <a:lstStyle/>
          <a:p>
            <a:r>
              <a:rPr lang="es-MX" b="1" dirty="0">
                <a:highlight>
                  <a:srgbClr val="FFFF00"/>
                </a:highlight>
              </a:rPr>
              <a:t>C = 2B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(M)</a:t>
            </a:r>
            <a:br>
              <a:rPr lang="es-MX" b="1" dirty="0">
                <a:highlight>
                  <a:srgbClr val="FFFF00"/>
                </a:highlight>
              </a:rPr>
            </a:br>
            <a:r>
              <a:rPr lang="es-MX" b="1" dirty="0">
                <a:highlight>
                  <a:srgbClr val="FFFF00"/>
                </a:highlight>
              </a:rPr>
              <a:t>C/(2B) =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(M) /2</a:t>
            </a:r>
            <a:r>
              <a:rPr lang="es-MX" b="1" baseline="30000" dirty="0">
                <a:highlight>
                  <a:srgbClr val="FFFF00"/>
                </a:highlight>
              </a:rPr>
              <a:t>x </a:t>
            </a:r>
            <a:endParaRPr lang="es-MX" baseline="30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C65725-B7FD-4714-9F82-08846901195C}"/>
              </a:ext>
            </a:extLst>
          </p:cNvPr>
          <p:cNvSpPr txBox="1"/>
          <p:nvPr/>
        </p:nvSpPr>
        <p:spPr>
          <a:xfrm>
            <a:off x="2478157" y="282271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highlight>
                  <a:srgbClr val="FFFF00"/>
                </a:highlight>
              </a:rPr>
              <a:t>C/(2B)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D2BAFF-37EF-47D7-B2FE-FB07887CF548}"/>
              </a:ext>
            </a:extLst>
          </p:cNvPr>
          <p:cNvSpPr txBox="1"/>
          <p:nvPr/>
        </p:nvSpPr>
        <p:spPr>
          <a:xfrm>
            <a:off x="2327314" y="30596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429DF7-8147-4342-8529-E86C869A7C1E}"/>
              </a:ext>
            </a:extLst>
          </p:cNvPr>
          <p:cNvSpPr txBox="1"/>
          <p:nvPr/>
        </p:nvSpPr>
        <p:spPr>
          <a:xfrm>
            <a:off x="4602456" y="305013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=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FA7D54-4A0B-46D5-BBFA-C27B9B4CA89A}"/>
              </a:ext>
            </a:extLst>
          </p:cNvPr>
          <p:cNvSpPr/>
          <p:nvPr/>
        </p:nvSpPr>
        <p:spPr>
          <a:xfrm>
            <a:off x="5275993" y="2822714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highlight>
                  <a:srgbClr val="FFFF00"/>
                </a:highlight>
              </a:rPr>
              <a:t>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(M)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5BC14A-3218-4483-8D3C-923A34836621}"/>
              </a:ext>
            </a:extLst>
          </p:cNvPr>
          <p:cNvSpPr txBox="1"/>
          <p:nvPr/>
        </p:nvSpPr>
        <p:spPr>
          <a:xfrm>
            <a:off x="5239911" y="30811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C09B521-C2DE-4773-BAA8-D58DE65B0DB8}"/>
              </a:ext>
            </a:extLst>
          </p:cNvPr>
          <p:cNvSpPr txBox="1"/>
          <p:nvPr/>
        </p:nvSpPr>
        <p:spPr>
          <a:xfrm>
            <a:off x="6484542" y="301962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=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ABF2A5-7FFF-4793-A771-43AC61E68271}"/>
              </a:ext>
            </a:extLst>
          </p:cNvPr>
          <p:cNvSpPr txBox="1"/>
          <p:nvPr/>
        </p:nvSpPr>
        <p:spPr>
          <a:xfrm>
            <a:off x="6924086" y="3059668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4094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453C76F-FC24-4A14-9E13-40339CCE0A17}"/>
              </a:ext>
            </a:extLst>
          </p:cNvPr>
          <p:cNvSpPr txBox="1"/>
          <p:nvPr/>
        </p:nvSpPr>
        <p:spPr>
          <a:xfrm>
            <a:off x="3454315" y="491320"/>
            <a:ext cx="5283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Ejercicios </a:t>
            </a:r>
            <a:r>
              <a:rPr lang="es-MX" dirty="0" err="1"/>
              <a:t>Tx</a:t>
            </a:r>
            <a:r>
              <a:rPr lang="es-MX" dirty="0"/>
              <a:t> Datos – P1: Redes y Transmisión de datos.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989B6649-A796-4CE7-A56B-DABA8E7BC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3441" y="1616764"/>
            <a:ext cx="1533939" cy="1533939"/>
          </a:xfrm>
          <a:prstGeom prst="rect">
            <a:avLst/>
          </a:prstGeom>
        </p:spPr>
      </p:pic>
      <p:pic>
        <p:nvPicPr>
          <p:cNvPr id="13" name="Imagen 12" descr="Imagen que contiene Icono&#10;&#10;Descripción generada automáticamente">
            <a:extLst>
              <a:ext uri="{FF2B5EF4-FFF2-40B4-BE49-F238E27FC236}">
                <a16:creationId xmlns:a16="http://schemas.microsoft.com/office/drawing/2014/main" id="{03EF2C2A-0CA8-4120-BFA4-62A6515C2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131" y="1616764"/>
            <a:ext cx="1655910" cy="165591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4F3C39B-E89A-4FB3-A619-5B77B0083F32}"/>
              </a:ext>
            </a:extLst>
          </p:cNvPr>
          <p:cNvSpPr txBox="1"/>
          <p:nvPr/>
        </p:nvSpPr>
        <p:spPr>
          <a:xfrm>
            <a:off x="8163836" y="3328150"/>
            <a:ext cx="14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Server TEAMS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CA9D9D9-3FEA-4E00-A1AF-F4A9D6B86E33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7197380" y="2383734"/>
            <a:ext cx="740672" cy="94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 descr="Imagen que contiene Icono&#10;&#10;Descripción generada automáticamente">
            <a:extLst>
              <a:ext uri="{FF2B5EF4-FFF2-40B4-BE49-F238E27FC236}">
                <a16:creationId xmlns:a16="http://schemas.microsoft.com/office/drawing/2014/main" id="{0EDB8473-35D9-4CA9-A54C-D3A876866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933" y="1616764"/>
            <a:ext cx="1321601" cy="1321601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13DE6AD-F45A-4108-A1E1-710C9073F671}"/>
              </a:ext>
            </a:extLst>
          </p:cNvPr>
          <p:cNvCxnSpPr>
            <a:stCxn id="18" idx="3"/>
            <a:endCxn id="11" idx="1"/>
          </p:cNvCxnSpPr>
          <p:nvPr/>
        </p:nvCxnSpPr>
        <p:spPr>
          <a:xfrm>
            <a:off x="4845534" y="2277565"/>
            <a:ext cx="817907" cy="10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 descr="Imagen que contiene Forma&#10;&#10;Descripción generada automáticamente">
            <a:extLst>
              <a:ext uri="{FF2B5EF4-FFF2-40B4-BE49-F238E27FC236}">
                <a16:creationId xmlns:a16="http://schemas.microsoft.com/office/drawing/2014/main" id="{344ACA89-60D6-4DA0-A831-D263E8D046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2" y="2493040"/>
            <a:ext cx="1204442" cy="1204442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AE972BC-26A8-4E81-AEFB-2A7099C0A667}"/>
              </a:ext>
            </a:extLst>
          </p:cNvPr>
          <p:cNvCxnSpPr>
            <a:cxnSpLocks/>
            <a:stCxn id="22" idx="0"/>
            <a:endCxn id="18" idx="1"/>
          </p:cNvCxnSpPr>
          <p:nvPr/>
        </p:nvCxnSpPr>
        <p:spPr>
          <a:xfrm flipV="1">
            <a:off x="2409493" y="2277565"/>
            <a:ext cx="1114440" cy="21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4EA0952-4F76-44B9-93D0-19426AA1097C}"/>
              </a:ext>
            </a:extLst>
          </p:cNvPr>
          <p:cNvSpPr txBox="1"/>
          <p:nvPr/>
        </p:nvSpPr>
        <p:spPr>
          <a:xfrm>
            <a:off x="1526046" y="3638461"/>
            <a:ext cx="176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Mashall</a:t>
            </a:r>
            <a:r>
              <a:rPr lang="es-MX" dirty="0"/>
              <a:t> Gallardo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C4D76FFF-9095-40A1-A417-2B955A449C2F}"/>
              </a:ext>
            </a:extLst>
          </p:cNvPr>
          <p:cNvCxnSpPr/>
          <p:nvPr/>
        </p:nvCxnSpPr>
        <p:spPr>
          <a:xfrm>
            <a:off x="3154017" y="3272674"/>
            <a:ext cx="4784035" cy="240142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1EB27BD-8C74-47FA-A9E1-1D7CEA6D0327}"/>
              </a:ext>
            </a:extLst>
          </p:cNvPr>
          <p:cNvSpPr txBox="1"/>
          <p:nvPr/>
        </p:nvSpPr>
        <p:spPr>
          <a:xfrm>
            <a:off x="3986080" y="3599166"/>
            <a:ext cx="36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Upload</a:t>
            </a:r>
            <a:r>
              <a:rPr lang="es-MX" dirty="0"/>
              <a:t> de un archivo de texto WORD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C59C5B7-1616-4685-B932-18AB6C0434AB}"/>
              </a:ext>
            </a:extLst>
          </p:cNvPr>
          <p:cNvSpPr txBox="1"/>
          <p:nvPr/>
        </p:nvSpPr>
        <p:spPr>
          <a:xfrm>
            <a:off x="4169205" y="967328"/>
            <a:ext cx="209333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200 Mb/s </a:t>
            </a:r>
            <a:r>
              <a:rPr lang="es-MX" dirty="0" err="1"/>
              <a:t>Download</a:t>
            </a:r>
            <a:endParaRPr lang="es-MX" dirty="0"/>
          </a:p>
          <a:p>
            <a:r>
              <a:rPr lang="es-MX" dirty="0">
                <a:highlight>
                  <a:srgbClr val="FFFF00"/>
                </a:highlight>
              </a:rPr>
              <a:t>10 Mb/s </a:t>
            </a:r>
            <a:r>
              <a:rPr lang="es-MX" dirty="0" err="1">
                <a:highlight>
                  <a:srgbClr val="FFFF00"/>
                </a:highlight>
              </a:rPr>
              <a:t>Upload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2750131-6613-4C70-A14A-C13ADE635C55}"/>
              </a:ext>
            </a:extLst>
          </p:cNvPr>
          <p:cNvSpPr txBox="1"/>
          <p:nvPr/>
        </p:nvSpPr>
        <p:spPr>
          <a:xfrm>
            <a:off x="476077" y="1746206"/>
            <a:ext cx="199330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dirty="0"/>
              <a:t>WiFi</a:t>
            </a:r>
          </a:p>
          <a:p>
            <a:pPr algn="ctr"/>
            <a:r>
              <a:rPr lang="es-MX" dirty="0"/>
              <a:t>54 Mb/s Simétricos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C352E89-9EA2-4215-85DA-7DF33FBB9589}"/>
              </a:ext>
            </a:extLst>
          </p:cNvPr>
          <p:cNvSpPr txBox="1"/>
          <p:nvPr/>
        </p:nvSpPr>
        <p:spPr>
          <a:xfrm>
            <a:off x="7216521" y="2761851"/>
            <a:ext cx="173521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 Gb/s Simétrico</a:t>
            </a:r>
          </a:p>
        </p:txBody>
      </p:sp>
      <p:pic>
        <p:nvPicPr>
          <p:cNvPr id="37" name="Gráfico 36">
            <a:extLst>
              <a:ext uri="{FF2B5EF4-FFF2-40B4-BE49-F238E27FC236}">
                <a16:creationId xmlns:a16="http://schemas.microsoft.com/office/drawing/2014/main" id="{C763D7F5-2CF9-4A24-9B7B-200CE174D3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58930" y="4133438"/>
            <a:ext cx="701125" cy="701125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AF7F7A6D-E509-4BB7-A31D-7A9898E40BFE}"/>
              </a:ext>
            </a:extLst>
          </p:cNvPr>
          <p:cNvSpPr/>
          <p:nvPr/>
        </p:nvSpPr>
        <p:spPr>
          <a:xfrm>
            <a:off x="1032203" y="4834563"/>
            <a:ext cx="36086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3827 palabras 21720 caracteres</a:t>
            </a:r>
          </a:p>
          <a:p>
            <a:r>
              <a:rPr lang="es-CL" dirty="0"/>
              <a:t>7 bits / CHR</a:t>
            </a:r>
          </a:p>
          <a:p>
            <a:r>
              <a:rPr lang="es-CL" dirty="0"/>
              <a:t>21720 * 7 bits = 152040 bits (ASCII)</a:t>
            </a:r>
          </a:p>
          <a:p>
            <a:r>
              <a:rPr lang="es-CL" dirty="0"/>
              <a:t>21720 * 8 bits = 173760 bits (ASCII2)</a:t>
            </a:r>
            <a:endParaRPr lang="es-MX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33D508E-7F75-4ABF-9200-1D9CD749D13A}"/>
              </a:ext>
            </a:extLst>
          </p:cNvPr>
          <p:cNvSpPr txBox="1"/>
          <p:nvPr/>
        </p:nvSpPr>
        <p:spPr>
          <a:xfrm>
            <a:off x="4689124" y="4133438"/>
            <a:ext cx="59132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¿Cuanto me demoro en </a:t>
            </a:r>
            <a:r>
              <a:rPr lang="es-MX" dirty="0" err="1"/>
              <a:t>Upload</a:t>
            </a:r>
            <a:r>
              <a:rPr lang="es-MX" dirty="0"/>
              <a:t> del archivo?</a:t>
            </a:r>
          </a:p>
          <a:p>
            <a:endParaRPr lang="es-MX" dirty="0"/>
          </a:p>
          <a:p>
            <a:r>
              <a:rPr lang="es-MX" dirty="0"/>
              <a:t>10 </a:t>
            </a:r>
            <a:r>
              <a:rPr lang="es-MX" dirty="0" err="1"/>
              <a:t>Mbits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1 segundo</a:t>
            </a:r>
          </a:p>
          <a:p>
            <a:r>
              <a:rPr lang="es-MX" dirty="0">
                <a:sym typeface="Wingdings" panose="05000000000000000000" pitchFamily="2" charset="2"/>
              </a:rPr>
              <a:t>173760 bits  T segundos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T (segundos) = (173760 </a:t>
            </a:r>
            <a:r>
              <a:rPr lang="es-MX" strike="sngStrike" dirty="0">
                <a:sym typeface="Wingdings" panose="05000000000000000000" pitchFamily="2" charset="2"/>
              </a:rPr>
              <a:t>bits</a:t>
            </a:r>
            <a:r>
              <a:rPr lang="es-MX" dirty="0">
                <a:sym typeface="Wingdings" panose="05000000000000000000" pitchFamily="2" charset="2"/>
              </a:rPr>
              <a:t> * 1 segundo) / 10 </a:t>
            </a:r>
            <a:r>
              <a:rPr lang="es-MX" dirty="0" err="1">
                <a:sym typeface="Wingdings" panose="05000000000000000000" pitchFamily="2" charset="2"/>
              </a:rPr>
              <a:t>M</a:t>
            </a:r>
            <a:r>
              <a:rPr lang="es-MX" strike="sngStrike" dirty="0" err="1">
                <a:sym typeface="Wingdings" panose="05000000000000000000" pitchFamily="2" charset="2"/>
              </a:rPr>
              <a:t>bits</a:t>
            </a:r>
            <a:endParaRPr lang="es-MX" strike="sngStrike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T (segundos) = 173760/10 * 10</a:t>
            </a:r>
            <a:r>
              <a:rPr lang="es-MX" baseline="30000" dirty="0">
                <a:sym typeface="Wingdings" panose="05000000000000000000" pitchFamily="2" charset="2"/>
              </a:rPr>
              <a:t>-6</a:t>
            </a:r>
            <a:r>
              <a:rPr lang="es-MX" dirty="0">
                <a:sym typeface="Wingdings" panose="05000000000000000000" pitchFamily="2" charset="2"/>
              </a:rPr>
              <a:t>  </a:t>
            </a:r>
            <a:r>
              <a:rPr lang="es-MX" dirty="0" err="1">
                <a:sym typeface="Wingdings" panose="05000000000000000000" pitchFamily="2" charset="2"/>
              </a:rPr>
              <a:t>seg</a:t>
            </a:r>
            <a:r>
              <a:rPr lang="es-MX" dirty="0">
                <a:sym typeface="Wingdings" panose="05000000000000000000" pitchFamily="2" charset="2"/>
              </a:rPr>
              <a:t> = 17376 microsegundos</a:t>
            </a:r>
          </a:p>
          <a:p>
            <a:r>
              <a:rPr lang="es-MX" dirty="0"/>
              <a:t>T = 17,376 milisegundos</a:t>
            </a:r>
          </a:p>
          <a:p>
            <a:r>
              <a:rPr lang="es-MX" dirty="0"/>
              <a:t>T = 0,017376 segundos</a:t>
            </a:r>
          </a:p>
        </p:txBody>
      </p:sp>
    </p:spTree>
    <p:extLst>
      <p:ext uri="{BB962C8B-B14F-4D97-AF65-F5344CB8AC3E}">
        <p14:creationId xmlns:p14="http://schemas.microsoft.com/office/powerpoint/2010/main" val="392629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453C76F-FC24-4A14-9E13-40339CCE0A17}"/>
              </a:ext>
            </a:extLst>
          </p:cNvPr>
          <p:cNvSpPr txBox="1"/>
          <p:nvPr/>
        </p:nvSpPr>
        <p:spPr>
          <a:xfrm>
            <a:off x="3454315" y="491320"/>
            <a:ext cx="5283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Ejercicios </a:t>
            </a:r>
            <a:r>
              <a:rPr lang="es-MX" dirty="0" err="1"/>
              <a:t>Tx</a:t>
            </a:r>
            <a:r>
              <a:rPr lang="es-MX" dirty="0"/>
              <a:t> Datos – P1: Redes y Transmisión de datos.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4EA0952-4F76-44B9-93D0-19426AA1097C}"/>
              </a:ext>
            </a:extLst>
          </p:cNvPr>
          <p:cNvSpPr txBox="1"/>
          <p:nvPr/>
        </p:nvSpPr>
        <p:spPr>
          <a:xfrm>
            <a:off x="1526046" y="3638461"/>
            <a:ext cx="129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Juanito foto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C4D76FFF-9095-40A1-A417-2B955A449C2F}"/>
              </a:ext>
            </a:extLst>
          </p:cNvPr>
          <p:cNvCxnSpPr/>
          <p:nvPr/>
        </p:nvCxnSpPr>
        <p:spPr>
          <a:xfrm>
            <a:off x="3154017" y="3272674"/>
            <a:ext cx="4784035" cy="240142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1EB27BD-8C74-47FA-A9E1-1D7CEA6D0327}"/>
              </a:ext>
            </a:extLst>
          </p:cNvPr>
          <p:cNvSpPr txBox="1"/>
          <p:nvPr/>
        </p:nvSpPr>
        <p:spPr>
          <a:xfrm>
            <a:off x="3986080" y="3599166"/>
            <a:ext cx="22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Upload</a:t>
            </a:r>
            <a:r>
              <a:rPr lang="es-MX" dirty="0"/>
              <a:t> FOTO 5MBites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2750131-6613-4C70-A14A-C13ADE635C55}"/>
              </a:ext>
            </a:extLst>
          </p:cNvPr>
          <p:cNvSpPr txBox="1"/>
          <p:nvPr/>
        </p:nvSpPr>
        <p:spPr>
          <a:xfrm>
            <a:off x="529394" y="1377967"/>
            <a:ext cx="199330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dirty="0"/>
              <a:t>WiFi</a:t>
            </a:r>
          </a:p>
          <a:p>
            <a:pPr algn="ctr"/>
            <a:r>
              <a:rPr lang="es-MX" dirty="0"/>
              <a:t>54 Mb/s Simétricos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C352E89-9EA2-4215-85DA-7DF33FBB9589}"/>
              </a:ext>
            </a:extLst>
          </p:cNvPr>
          <p:cNvSpPr txBox="1"/>
          <p:nvPr/>
        </p:nvSpPr>
        <p:spPr>
          <a:xfrm>
            <a:off x="4356983" y="1289318"/>
            <a:ext cx="23123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402,21 Mb/s Simétrico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AF7F7A6D-E509-4BB7-A31D-7A9898E40BFE}"/>
              </a:ext>
            </a:extLst>
          </p:cNvPr>
          <p:cNvSpPr/>
          <p:nvPr/>
        </p:nvSpPr>
        <p:spPr>
          <a:xfrm>
            <a:off x="574995" y="4960341"/>
            <a:ext cx="3540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5 </a:t>
            </a:r>
            <a:r>
              <a:rPr lang="es-CL" dirty="0" err="1"/>
              <a:t>Mbytes</a:t>
            </a:r>
            <a:r>
              <a:rPr lang="es-CL" dirty="0"/>
              <a:t> </a:t>
            </a:r>
            <a:r>
              <a:rPr lang="es-CL" dirty="0">
                <a:sym typeface="Wingdings" panose="05000000000000000000" pitchFamily="2" charset="2"/>
              </a:rPr>
              <a:t> 5 *8 </a:t>
            </a:r>
            <a:r>
              <a:rPr lang="es-CL" dirty="0" err="1">
                <a:sym typeface="Wingdings" panose="05000000000000000000" pitchFamily="2" charset="2"/>
              </a:rPr>
              <a:t>Mbits</a:t>
            </a:r>
            <a:r>
              <a:rPr lang="es-CL" dirty="0">
                <a:sym typeface="Wingdings" panose="05000000000000000000" pitchFamily="2" charset="2"/>
              </a:rPr>
              <a:t>  40 </a:t>
            </a:r>
            <a:r>
              <a:rPr lang="es-CL" dirty="0" err="1">
                <a:sym typeface="Wingdings" panose="05000000000000000000" pitchFamily="2" charset="2"/>
              </a:rPr>
              <a:t>Mbits</a:t>
            </a:r>
            <a:endParaRPr lang="es-CL" dirty="0">
              <a:sym typeface="Wingdings" panose="05000000000000000000" pitchFamily="2" charset="2"/>
            </a:endParaRPr>
          </a:p>
          <a:p>
            <a:r>
              <a:rPr lang="es-CL" dirty="0">
                <a:sym typeface="Wingdings" panose="05000000000000000000" pitchFamily="2" charset="2"/>
              </a:rPr>
              <a:t>1 Bytes = 8 bits</a:t>
            </a:r>
            <a:endParaRPr lang="es-MX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33D508E-7F75-4ABF-9200-1D9CD749D13A}"/>
              </a:ext>
            </a:extLst>
          </p:cNvPr>
          <p:cNvSpPr txBox="1"/>
          <p:nvPr/>
        </p:nvSpPr>
        <p:spPr>
          <a:xfrm>
            <a:off x="4689124" y="4133438"/>
            <a:ext cx="52982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¿Cuanto me demoro en </a:t>
            </a:r>
            <a:r>
              <a:rPr lang="es-MX" dirty="0" err="1"/>
              <a:t>Upload</a:t>
            </a:r>
            <a:r>
              <a:rPr lang="es-MX" dirty="0"/>
              <a:t> del archivo?</a:t>
            </a:r>
          </a:p>
          <a:p>
            <a:endParaRPr lang="es-MX" dirty="0"/>
          </a:p>
          <a:p>
            <a:r>
              <a:rPr lang="es-MX" dirty="0"/>
              <a:t>402,21 </a:t>
            </a:r>
            <a:r>
              <a:rPr lang="es-MX" dirty="0" err="1"/>
              <a:t>Mbits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1 segundo</a:t>
            </a:r>
          </a:p>
          <a:p>
            <a:r>
              <a:rPr lang="es-MX" dirty="0">
                <a:sym typeface="Wingdings" panose="05000000000000000000" pitchFamily="2" charset="2"/>
              </a:rPr>
              <a:t>40 </a:t>
            </a:r>
            <a:r>
              <a:rPr lang="es-MX" dirty="0" err="1">
                <a:sym typeface="Wingdings" panose="05000000000000000000" pitchFamily="2" charset="2"/>
              </a:rPr>
              <a:t>Mbits</a:t>
            </a:r>
            <a:r>
              <a:rPr lang="es-MX" dirty="0">
                <a:sym typeface="Wingdings" panose="05000000000000000000" pitchFamily="2" charset="2"/>
              </a:rPr>
              <a:t> bits  T segundos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T (segundos) = (40 </a:t>
            </a:r>
            <a:r>
              <a:rPr lang="es-MX" strike="sngStrike" dirty="0">
                <a:sym typeface="Wingdings" panose="05000000000000000000" pitchFamily="2" charset="2"/>
              </a:rPr>
              <a:t>M bits </a:t>
            </a:r>
            <a:r>
              <a:rPr lang="es-MX" dirty="0">
                <a:sym typeface="Wingdings" panose="05000000000000000000" pitchFamily="2" charset="2"/>
              </a:rPr>
              <a:t>* 1 segundo) / 402,21 </a:t>
            </a:r>
            <a:r>
              <a:rPr lang="es-MX" strike="sngStrike" dirty="0">
                <a:sym typeface="Wingdings" panose="05000000000000000000" pitchFamily="2" charset="2"/>
              </a:rPr>
              <a:t>M bits</a:t>
            </a:r>
          </a:p>
          <a:p>
            <a:r>
              <a:rPr lang="es-MX" dirty="0">
                <a:sym typeface="Wingdings" panose="05000000000000000000" pitchFamily="2" charset="2"/>
              </a:rPr>
              <a:t>T (segundos) = 40 / 402,21 </a:t>
            </a:r>
            <a:r>
              <a:rPr lang="es-MX" dirty="0" err="1">
                <a:sym typeface="Wingdings" panose="05000000000000000000" pitchFamily="2" charset="2"/>
              </a:rPr>
              <a:t>seg</a:t>
            </a:r>
            <a:r>
              <a:rPr lang="es-MX" dirty="0">
                <a:sym typeface="Wingdings" panose="05000000000000000000" pitchFamily="2" charset="2"/>
              </a:rPr>
              <a:t> = 0,099 segundos</a:t>
            </a:r>
          </a:p>
          <a:p>
            <a:r>
              <a:rPr lang="es-MX" dirty="0"/>
              <a:t>T = 99 milisegundos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D79FE79-F7AF-41FB-9B96-B547AD33E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046" y="2203687"/>
            <a:ext cx="1638354" cy="1638354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56C4D068-7952-488C-AFBF-F0A0A873C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7912" y="1894263"/>
            <a:ext cx="1097806" cy="1097806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87FDAA-D846-4B35-9EF3-A79F12C27FFF}"/>
              </a:ext>
            </a:extLst>
          </p:cNvPr>
          <p:cNvCxnSpPr>
            <a:stCxn id="3" idx="3"/>
            <a:endCxn id="23" idx="1"/>
          </p:cNvCxnSpPr>
          <p:nvPr/>
        </p:nvCxnSpPr>
        <p:spPr>
          <a:xfrm flipV="1">
            <a:off x="3164400" y="2443166"/>
            <a:ext cx="1713512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áfico 7">
            <a:extLst>
              <a:ext uri="{FF2B5EF4-FFF2-40B4-BE49-F238E27FC236}">
                <a16:creationId xmlns:a16="http://schemas.microsoft.com/office/drawing/2014/main" id="{16BBC496-84C8-435C-86CE-158195090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2848" y="1412437"/>
            <a:ext cx="1521301" cy="1521301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F2C840E-3DD7-45E2-892E-B9D8977F20A5}"/>
              </a:ext>
            </a:extLst>
          </p:cNvPr>
          <p:cNvCxnSpPr>
            <a:stCxn id="8" idx="1"/>
            <a:endCxn id="23" idx="3"/>
          </p:cNvCxnSpPr>
          <p:nvPr/>
        </p:nvCxnSpPr>
        <p:spPr>
          <a:xfrm flipH="1">
            <a:off x="5975718" y="2173088"/>
            <a:ext cx="1387130" cy="27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áfico 14">
            <a:extLst>
              <a:ext uri="{FF2B5EF4-FFF2-40B4-BE49-F238E27FC236}">
                <a16:creationId xmlns:a16="http://schemas.microsoft.com/office/drawing/2014/main" id="{DF42D597-36B1-4D2C-A0A4-30A631AE66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72556" y="3928524"/>
            <a:ext cx="945334" cy="94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0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43F33091-B86D-4579-A14F-0965E700B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68" y="1109662"/>
            <a:ext cx="5238750" cy="46386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8E3DB6F-1B53-4791-9B77-C2B1EFB45B87}"/>
              </a:ext>
            </a:extLst>
          </p:cNvPr>
          <p:cNvSpPr txBox="1"/>
          <p:nvPr/>
        </p:nvSpPr>
        <p:spPr>
          <a:xfrm>
            <a:off x="3207027" y="58151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 base 10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AE86E77-AF7F-4DFF-BE18-51F9A537E067}"/>
              </a:ext>
            </a:extLst>
          </p:cNvPr>
          <p:cNvSpPr txBox="1"/>
          <p:nvPr/>
        </p:nvSpPr>
        <p:spPr>
          <a:xfrm>
            <a:off x="6542018" y="2967334"/>
            <a:ext cx="601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Referencia en base 2 Kilo en base 2 = 2</a:t>
            </a:r>
            <a:r>
              <a:rPr lang="es-MX" baseline="30000" dirty="0"/>
              <a:t>10</a:t>
            </a:r>
            <a:r>
              <a:rPr lang="es-MX" dirty="0"/>
              <a:t> = 1024</a:t>
            </a:r>
          </a:p>
          <a:p>
            <a:r>
              <a:rPr lang="es-MX" dirty="0"/>
              <a:t>Mega = 1 K *  1 K = 1024 *1024 = 1048576 1 M en base 2</a:t>
            </a:r>
          </a:p>
          <a:p>
            <a:r>
              <a:rPr lang="es-MX" dirty="0"/>
              <a:t>Giga = 1k*1k*1k = 1024 *1024 *1024 = 1073741824 en base 2</a:t>
            </a:r>
          </a:p>
        </p:txBody>
      </p:sp>
    </p:spTree>
    <p:extLst>
      <p:ext uri="{BB962C8B-B14F-4D97-AF65-F5344CB8AC3E}">
        <p14:creationId xmlns:p14="http://schemas.microsoft.com/office/powerpoint/2010/main" val="286823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787BB2-E76E-4567-B7EF-3F29D5CD74D0}"/>
              </a:ext>
            </a:extLst>
          </p:cNvPr>
          <p:cNvSpPr txBox="1"/>
          <p:nvPr/>
        </p:nvSpPr>
        <p:spPr>
          <a:xfrm>
            <a:off x="767100" y="1272407"/>
            <a:ext cx="111857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tiene un canal de </a:t>
            </a:r>
            <a:r>
              <a:rPr lang="es-MX" dirty="0">
                <a:highlight>
                  <a:srgbClr val="00FF00"/>
                </a:highlight>
              </a:rPr>
              <a:t>X</a:t>
            </a:r>
            <a:r>
              <a:rPr lang="es-MX" dirty="0"/>
              <a:t> Kb/s, que es compartido por n señales equivalentes, al cual esta conectada una puerta</a:t>
            </a:r>
          </a:p>
          <a:p>
            <a:r>
              <a:rPr lang="es-MX" dirty="0"/>
              <a:t> serial estilo UART (un teclado PC por ejemplo), el que trasmite Caracteres de ASCII </a:t>
            </a:r>
            <a:r>
              <a:rPr lang="es-MX" dirty="0">
                <a:highlight>
                  <a:srgbClr val="00FF00"/>
                </a:highlight>
              </a:rPr>
              <a:t>n</a:t>
            </a:r>
            <a:r>
              <a:rPr lang="es-MX" dirty="0"/>
              <a:t> bits,  agregándole </a:t>
            </a:r>
            <a:r>
              <a:rPr lang="es-MX" dirty="0">
                <a:highlight>
                  <a:srgbClr val="00FF00"/>
                </a:highlight>
              </a:rPr>
              <a:t>a</a:t>
            </a:r>
            <a:r>
              <a:rPr lang="es-MX" dirty="0"/>
              <a:t> bit de inicio </a:t>
            </a:r>
          </a:p>
          <a:p>
            <a:r>
              <a:rPr lang="es-MX" dirty="0"/>
              <a:t>y </a:t>
            </a:r>
            <a:r>
              <a:rPr lang="es-MX" dirty="0">
                <a:highlight>
                  <a:srgbClr val="00FF00"/>
                </a:highlight>
              </a:rPr>
              <a:t>b</a:t>
            </a:r>
            <a:r>
              <a:rPr lang="es-MX" dirty="0"/>
              <a:t> bit de parada, a cada carácter.</a:t>
            </a:r>
          </a:p>
          <a:p>
            <a:endParaRPr lang="es-MX" dirty="0"/>
          </a:p>
          <a:p>
            <a:r>
              <a:rPr lang="es-MX" dirty="0"/>
              <a:t>Si el </a:t>
            </a:r>
            <a:r>
              <a:rPr lang="es-MX" dirty="0" err="1"/>
              <a:t>string</a:t>
            </a:r>
            <a:r>
              <a:rPr lang="es-MX" dirty="0"/>
              <a:t> de transmisión es: </a:t>
            </a:r>
            <a:r>
              <a:rPr lang="es-MX" dirty="0">
                <a:highlight>
                  <a:srgbClr val="00FF00"/>
                </a:highlight>
              </a:rPr>
              <a:t>Y</a:t>
            </a:r>
            <a:r>
              <a:rPr lang="es-MX" dirty="0"/>
              <a:t> caracteres</a:t>
            </a:r>
            <a:endParaRPr lang="en-US" dirty="0"/>
          </a:p>
          <a:p>
            <a:endParaRPr lang="en-US" dirty="0"/>
          </a:p>
          <a:p>
            <a:r>
              <a:rPr lang="es-MX" dirty="0"/>
              <a:t>¿cuanto tiempo se demora en transmitir este </a:t>
            </a:r>
            <a:r>
              <a:rPr lang="es-MX" dirty="0" err="1"/>
              <a:t>string</a:t>
            </a:r>
            <a:r>
              <a:rPr lang="es-MX" dirty="0"/>
              <a:t>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53C76F-FC24-4A14-9E13-40339CCE0A17}"/>
              </a:ext>
            </a:extLst>
          </p:cNvPr>
          <p:cNvSpPr txBox="1"/>
          <p:nvPr/>
        </p:nvSpPr>
        <p:spPr>
          <a:xfrm>
            <a:off x="3454315" y="491320"/>
            <a:ext cx="5283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Ejercicios </a:t>
            </a:r>
            <a:r>
              <a:rPr lang="es-MX" dirty="0" err="1"/>
              <a:t>Tx</a:t>
            </a:r>
            <a:r>
              <a:rPr lang="es-MX" dirty="0"/>
              <a:t> Datos – P1: Redes y Transmisión de datos.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19D92DA-4AA0-4D54-B5BF-B8A33F30F7D3}"/>
              </a:ext>
            </a:extLst>
          </p:cNvPr>
          <p:cNvSpPr/>
          <p:nvPr/>
        </p:nvSpPr>
        <p:spPr>
          <a:xfrm>
            <a:off x="767100" y="35542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X Kb </a:t>
            </a:r>
            <a:r>
              <a:rPr lang="es-MX" dirty="0">
                <a:sym typeface="Wingdings" panose="05000000000000000000" pitchFamily="2" charset="2"/>
              </a:rPr>
              <a:t> 1 Segundos</a:t>
            </a:r>
          </a:p>
          <a:p>
            <a:r>
              <a:rPr lang="es-MX" dirty="0"/>
              <a:t>(</a:t>
            </a:r>
            <a:r>
              <a:rPr lang="es-MX" dirty="0" err="1"/>
              <a:t>n+a+b</a:t>
            </a:r>
            <a:r>
              <a:rPr lang="es-MX" dirty="0"/>
              <a:t>)b * Y </a:t>
            </a:r>
            <a:r>
              <a:rPr lang="es-MX" dirty="0">
                <a:sym typeface="Wingdings" panose="05000000000000000000" pitchFamily="2" charset="2"/>
              </a:rPr>
              <a:t> t segundos 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D18F0BC-7008-45E1-80C2-7493CDC5AEBA}"/>
              </a:ext>
            </a:extLst>
          </p:cNvPr>
          <p:cNvSpPr txBox="1"/>
          <p:nvPr/>
        </p:nvSpPr>
        <p:spPr>
          <a:xfrm>
            <a:off x="3785687" y="3661033"/>
            <a:ext cx="6234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T (segundos) = ((n+a+b * Y)</a:t>
            </a:r>
            <a:r>
              <a:rPr lang="es-MX" sz="2800" strike="sngStrike" dirty="0"/>
              <a:t>b</a:t>
            </a:r>
            <a:r>
              <a:rPr lang="es-MX" sz="2800" dirty="0"/>
              <a:t> * 1 </a:t>
            </a:r>
            <a:r>
              <a:rPr lang="es-MX" sz="2800" dirty="0" err="1"/>
              <a:t>seg</a:t>
            </a:r>
            <a:r>
              <a:rPr lang="es-MX" sz="2800" dirty="0"/>
              <a:t>)/</a:t>
            </a:r>
            <a:r>
              <a:rPr lang="es-MX" sz="2800" dirty="0" err="1"/>
              <a:t>XK</a:t>
            </a:r>
            <a:r>
              <a:rPr lang="es-MX" sz="2800" strike="sngStrike" dirty="0" err="1"/>
              <a:t>b</a:t>
            </a:r>
            <a:endParaRPr lang="es-MX" sz="2800" strike="sngStrik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09B4C9E-3E44-45C9-9816-F0D1C342D95E}"/>
              </a:ext>
            </a:extLst>
          </p:cNvPr>
          <p:cNvSpPr txBox="1"/>
          <p:nvPr/>
        </p:nvSpPr>
        <p:spPr>
          <a:xfrm>
            <a:off x="3847911" y="4451137"/>
            <a:ext cx="497123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T =  (</a:t>
            </a:r>
            <a:r>
              <a:rPr lang="es-MX" sz="2800" dirty="0" err="1"/>
              <a:t>n+a+b</a:t>
            </a:r>
            <a:r>
              <a:rPr lang="es-MX" sz="2800" dirty="0"/>
              <a:t> * Y)/X (milisegundos)</a:t>
            </a:r>
            <a:endParaRPr lang="es-MX" sz="2800" strike="sngStrike" baseline="30000" dirty="0"/>
          </a:p>
        </p:txBody>
      </p:sp>
    </p:spTree>
    <p:extLst>
      <p:ext uri="{BB962C8B-B14F-4D97-AF65-F5344CB8AC3E}">
        <p14:creationId xmlns:p14="http://schemas.microsoft.com/office/powerpoint/2010/main" val="374442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AB5C43E-A12E-4C7B-B9B9-5E774CCC681C}"/>
              </a:ext>
            </a:extLst>
          </p:cNvPr>
          <p:cNvSpPr txBox="1"/>
          <p:nvPr/>
        </p:nvSpPr>
        <p:spPr>
          <a:xfrm>
            <a:off x="1391478" y="689113"/>
            <a:ext cx="57558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1kilo = 10^3 = 1000 </a:t>
            </a:r>
            <a:r>
              <a:rPr lang="es-MX" dirty="0">
                <a:sym typeface="Wingdings" panose="05000000000000000000" pitchFamily="2" charset="2"/>
              </a:rPr>
              <a:t> 1 kilo metro = 10^3 metros</a:t>
            </a:r>
          </a:p>
          <a:p>
            <a:r>
              <a:rPr lang="es-MX" dirty="0">
                <a:sym typeface="Wingdings" panose="05000000000000000000" pitchFamily="2" charset="2"/>
              </a:rPr>
              <a:t>1 mega = 10^6 = 1000000  1 mega metro  10^6 metros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1 </a:t>
            </a:r>
            <a:r>
              <a:rPr lang="es-MX" dirty="0" err="1">
                <a:sym typeface="Wingdings" panose="05000000000000000000" pitchFamily="2" charset="2"/>
              </a:rPr>
              <a:t>miliesima</a:t>
            </a:r>
            <a:r>
              <a:rPr lang="es-MX" dirty="0">
                <a:sym typeface="Wingdings" panose="05000000000000000000" pitchFamily="2" charset="2"/>
              </a:rPr>
              <a:t> = 10^-3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1 milisegundo  1 </a:t>
            </a:r>
            <a:r>
              <a:rPr lang="es-MX" dirty="0" err="1">
                <a:sym typeface="Wingdings" panose="05000000000000000000" pitchFamily="2" charset="2"/>
              </a:rPr>
              <a:t>segundi</a:t>
            </a:r>
            <a:r>
              <a:rPr lang="es-MX" dirty="0">
                <a:sym typeface="Wingdings" panose="05000000000000000000" pitchFamily="2" charset="2"/>
              </a:rPr>
              <a:t> 10^-3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C746F89-9A7A-4157-855B-9C2E20933908}"/>
              </a:ext>
            </a:extLst>
          </p:cNvPr>
          <p:cNvSpPr/>
          <p:nvPr/>
        </p:nvSpPr>
        <p:spPr>
          <a:xfrm>
            <a:off x="2263924" y="3429000"/>
            <a:ext cx="1192695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1490AB1-241E-40B9-AB6F-F273FB61DF45}"/>
              </a:ext>
            </a:extLst>
          </p:cNvPr>
          <p:cNvCxnSpPr/>
          <p:nvPr/>
        </p:nvCxnSpPr>
        <p:spPr>
          <a:xfrm>
            <a:off x="1548306" y="4356652"/>
            <a:ext cx="2491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0EC0C368-11FE-407F-8973-58973E2D97F4}"/>
              </a:ext>
            </a:extLst>
          </p:cNvPr>
          <p:cNvSpPr/>
          <p:nvPr/>
        </p:nvSpPr>
        <p:spPr>
          <a:xfrm>
            <a:off x="2263924" y="4555435"/>
            <a:ext cx="1192695" cy="60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3221BCA-A6F5-45A4-A5CF-4304113853BD}"/>
              </a:ext>
            </a:extLst>
          </p:cNvPr>
          <p:cNvSpPr/>
          <p:nvPr/>
        </p:nvSpPr>
        <p:spPr>
          <a:xfrm>
            <a:off x="4549924" y="3429000"/>
            <a:ext cx="1192695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C63B53C-294C-45AB-81DA-B1ECC4BA1361}"/>
              </a:ext>
            </a:extLst>
          </p:cNvPr>
          <p:cNvCxnSpPr/>
          <p:nvPr/>
        </p:nvCxnSpPr>
        <p:spPr>
          <a:xfrm>
            <a:off x="4324637" y="4356652"/>
            <a:ext cx="2491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9971ADD-2DAE-4230-9031-76AFE1ABF69C}"/>
              </a:ext>
            </a:extLst>
          </p:cNvPr>
          <p:cNvSpPr/>
          <p:nvPr/>
        </p:nvSpPr>
        <p:spPr>
          <a:xfrm>
            <a:off x="5954654" y="3429000"/>
            <a:ext cx="1192695" cy="60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7BBDF80-2943-4355-B305-3C653D5A8A30}"/>
              </a:ext>
            </a:extLst>
          </p:cNvPr>
          <p:cNvSpPr/>
          <p:nvPr/>
        </p:nvSpPr>
        <p:spPr>
          <a:xfrm>
            <a:off x="6917635" y="3260035"/>
            <a:ext cx="543339" cy="4373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95989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787BB2-E76E-4567-B7EF-3F29D5CD74D0}"/>
              </a:ext>
            </a:extLst>
          </p:cNvPr>
          <p:cNvSpPr txBox="1"/>
          <p:nvPr/>
        </p:nvSpPr>
        <p:spPr>
          <a:xfrm>
            <a:off x="767100" y="1272407"/>
            <a:ext cx="10921836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Suponga que el espectro del canal por donde se esta haciendo la transmisión de los ejemplos anteriores esta entre</a:t>
            </a:r>
          </a:p>
          <a:p>
            <a:r>
              <a:rPr lang="es-MX" dirty="0"/>
              <a:t>F</a:t>
            </a:r>
            <a:r>
              <a:rPr lang="es-MX" baseline="-25000" dirty="0"/>
              <a:t>0</a:t>
            </a:r>
            <a:r>
              <a:rPr lang="es-MX" dirty="0"/>
              <a:t> y F</a:t>
            </a:r>
            <a:r>
              <a:rPr lang="es-MX" baseline="-25000" dirty="0"/>
              <a:t>1</a:t>
            </a:r>
            <a:r>
              <a:rPr lang="es-MX" dirty="0"/>
              <a:t> </a:t>
            </a:r>
            <a:r>
              <a:rPr lang="es-MX" dirty="0" err="1"/>
              <a:t>Mhz</a:t>
            </a:r>
            <a:r>
              <a:rPr lang="es-MX" dirty="0"/>
              <a:t>. Y que para este canal el SNR</a:t>
            </a:r>
            <a:r>
              <a:rPr lang="es-MX" baseline="-25000" dirty="0"/>
              <a:t>db</a:t>
            </a:r>
            <a:r>
              <a:rPr lang="es-MX" dirty="0"/>
              <a:t> = X</a:t>
            </a:r>
            <a:r>
              <a:rPr lang="es-MX" baseline="-25000" dirty="0"/>
              <a:t>db</a:t>
            </a:r>
          </a:p>
          <a:p>
            <a:endParaRPr lang="es-MX" dirty="0"/>
          </a:p>
          <a:p>
            <a:r>
              <a:rPr lang="es-MX" dirty="0"/>
              <a:t>Calcule la capacidad de este canal según Shannon</a:t>
            </a:r>
          </a:p>
          <a:p>
            <a:endParaRPr lang="es-MX" dirty="0"/>
          </a:p>
          <a:p>
            <a:r>
              <a:rPr lang="es-MX" dirty="0"/>
              <a:t>1 </a:t>
            </a:r>
            <a:r>
              <a:rPr lang="es-MX" dirty="0" err="1"/>
              <a:t>db</a:t>
            </a:r>
            <a:r>
              <a:rPr lang="es-MX" dirty="0"/>
              <a:t> = 10 Log</a:t>
            </a:r>
            <a:r>
              <a:rPr lang="es-MX" baseline="-25000" dirty="0"/>
              <a:t>2</a:t>
            </a:r>
            <a:r>
              <a:rPr lang="es-MX" dirty="0"/>
              <a:t> (</a:t>
            </a:r>
            <a:r>
              <a:rPr lang="es-MX" dirty="0">
                <a:highlight>
                  <a:srgbClr val="00FF00"/>
                </a:highlight>
              </a:rPr>
              <a:t>S/N</a:t>
            </a:r>
            <a:r>
              <a:rPr lang="es-MX" dirty="0"/>
              <a:t>) </a:t>
            </a:r>
            <a:r>
              <a:rPr lang="es-MX" dirty="0">
                <a:sym typeface="Wingdings" panose="05000000000000000000" pitchFamily="2" charset="2"/>
              </a:rPr>
              <a:t> X </a:t>
            </a:r>
            <a:r>
              <a:rPr lang="es-MX" dirty="0" err="1">
                <a:sym typeface="Wingdings" panose="05000000000000000000" pitchFamily="2" charset="2"/>
              </a:rPr>
              <a:t>db</a:t>
            </a:r>
            <a:r>
              <a:rPr lang="es-MX" dirty="0">
                <a:sym typeface="Wingdings" panose="05000000000000000000" pitchFamily="2" charset="2"/>
              </a:rPr>
              <a:t> = 10 Log2 (S/N)  X/10 = Log2 (S/N) / ()</a:t>
            </a:r>
            <a:r>
              <a:rPr lang="es-MX" baseline="30000" dirty="0">
                <a:sym typeface="Wingdings" panose="05000000000000000000" pitchFamily="2" charset="2"/>
              </a:rPr>
              <a:t>2</a:t>
            </a:r>
            <a:endParaRPr lang="es-MX" baseline="30000" dirty="0"/>
          </a:p>
          <a:p>
            <a:endParaRPr lang="es-MX" dirty="0"/>
          </a:p>
          <a:p>
            <a:r>
              <a:rPr lang="es-MX" dirty="0"/>
              <a:t>2 </a:t>
            </a:r>
            <a:r>
              <a:rPr lang="es-MX" baseline="30000" dirty="0"/>
              <a:t>X/10 </a:t>
            </a:r>
            <a:r>
              <a:rPr lang="es-MX" dirty="0"/>
              <a:t>= 2 </a:t>
            </a:r>
            <a:r>
              <a:rPr lang="es-MX" baseline="30000" dirty="0"/>
              <a:t>Log2 (S/N)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S/N = 2 </a:t>
            </a:r>
            <a:r>
              <a:rPr lang="es-MX" baseline="30000" dirty="0">
                <a:sym typeface="Wingdings" panose="05000000000000000000" pitchFamily="2" charset="2"/>
              </a:rPr>
              <a:t>X/10</a:t>
            </a:r>
            <a:endParaRPr lang="es-MX" baseline="30000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Cuantos niveles o caracteres debieran ser transmitidos para equiparar el calculo de canal según Shannon,</a:t>
            </a:r>
          </a:p>
          <a:p>
            <a:r>
              <a:rPr lang="es-MX" dirty="0"/>
              <a:t> de acuerdo al calculo según Nyquist.</a:t>
            </a:r>
          </a:p>
          <a:p>
            <a:r>
              <a:rPr lang="es-MX" b="1" dirty="0">
                <a:highlight>
                  <a:srgbClr val="FFFF00"/>
                </a:highlight>
              </a:rPr>
              <a:t>M =</a:t>
            </a:r>
            <a:r>
              <a:rPr lang="es-MX" b="1" baseline="30000" dirty="0">
                <a:highlight>
                  <a:srgbClr val="FFFF00"/>
                </a:highlight>
              </a:rPr>
              <a:t> </a:t>
            </a:r>
            <a:r>
              <a:rPr lang="es-MX" b="1" dirty="0">
                <a:highlight>
                  <a:srgbClr val="FFFF00"/>
                </a:highlight>
              </a:rPr>
              <a:t>2 </a:t>
            </a:r>
            <a:r>
              <a:rPr lang="es-MX" b="1" baseline="30000" dirty="0">
                <a:highlight>
                  <a:srgbClr val="FFFF00"/>
                </a:highlight>
              </a:rPr>
              <a:t>[log2 (1+S/N)]/2 </a:t>
            </a:r>
          </a:p>
          <a:p>
            <a:endParaRPr lang="es-MX" dirty="0"/>
          </a:p>
          <a:p>
            <a:endParaRPr lang="es-MX" baseline="-25000" dirty="0"/>
          </a:p>
          <a:p>
            <a:endParaRPr lang="es-MX" baseline="-25000" dirty="0"/>
          </a:p>
          <a:p>
            <a:endParaRPr lang="es-MX" baseline="-25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53C76F-FC24-4A14-9E13-40339CCE0A17}"/>
              </a:ext>
            </a:extLst>
          </p:cNvPr>
          <p:cNvSpPr txBox="1"/>
          <p:nvPr/>
        </p:nvSpPr>
        <p:spPr>
          <a:xfrm>
            <a:off x="3454315" y="491320"/>
            <a:ext cx="5283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Ejercicios </a:t>
            </a:r>
            <a:r>
              <a:rPr lang="es-MX" dirty="0" err="1"/>
              <a:t>Tx</a:t>
            </a:r>
            <a:r>
              <a:rPr lang="es-MX" dirty="0"/>
              <a:t> Datos – P1: Redes y Transmisión de datos.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F0AC616-8356-42D8-90B8-1B705808C58E}"/>
              </a:ext>
            </a:extLst>
          </p:cNvPr>
          <p:cNvSpPr/>
          <p:nvPr/>
        </p:nvSpPr>
        <p:spPr>
          <a:xfrm>
            <a:off x="8065573" y="5839146"/>
            <a:ext cx="362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2B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(M)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03BE0F-A1B1-4BDB-8CF8-856948E4EA56}"/>
              </a:ext>
            </a:extLst>
          </p:cNvPr>
          <p:cNvSpPr txBox="1"/>
          <p:nvPr/>
        </p:nvSpPr>
        <p:spPr>
          <a:xfrm>
            <a:off x="1709530" y="546981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Shannon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33EA70-9A86-4659-9B41-F54FA156CE09}"/>
              </a:ext>
            </a:extLst>
          </p:cNvPr>
          <p:cNvSpPr txBox="1"/>
          <p:nvPr/>
        </p:nvSpPr>
        <p:spPr>
          <a:xfrm>
            <a:off x="9372147" y="5469814"/>
            <a:ext cx="89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Nyquist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695FD8C-ED06-4488-B48D-A4FE868DD129}"/>
              </a:ext>
            </a:extLst>
          </p:cNvPr>
          <p:cNvSpPr/>
          <p:nvPr/>
        </p:nvSpPr>
        <p:spPr>
          <a:xfrm>
            <a:off x="503064" y="5839146"/>
            <a:ext cx="389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(1+S/N)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42EB8CC-1F5E-482D-8AC2-E291045E6D87}"/>
              </a:ext>
            </a:extLst>
          </p:cNvPr>
          <p:cNvCxnSpPr/>
          <p:nvPr/>
        </p:nvCxnSpPr>
        <p:spPr>
          <a:xfrm>
            <a:off x="2451802" y="2915478"/>
            <a:ext cx="1510598" cy="292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B4CE55F-7B31-4AA0-8256-B1DF055AEFDB}"/>
              </a:ext>
            </a:extLst>
          </p:cNvPr>
          <p:cNvSpPr/>
          <p:nvPr/>
        </p:nvSpPr>
        <p:spPr>
          <a:xfrm>
            <a:off x="5310298" y="3396065"/>
            <a:ext cx="450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(F</a:t>
            </a:r>
            <a:r>
              <a:rPr lang="es-MX" b="1" baseline="-25000" dirty="0">
                <a:highlight>
                  <a:srgbClr val="FFFF00"/>
                </a:highlight>
              </a:rPr>
              <a:t>1</a:t>
            </a:r>
            <a:r>
              <a:rPr lang="es-MX" b="1" dirty="0">
                <a:highlight>
                  <a:srgbClr val="FFFF00"/>
                </a:highlight>
              </a:rPr>
              <a:t>-F</a:t>
            </a:r>
            <a:r>
              <a:rPr lang="es-MX" b="1" baseline="-25000" dirty="0">
                <a:highlight>
                  <a:srgbClr val="FFFF00"/>
                </a:highlight>
              </a:rPr>
              <a:t>0</a:t>
            </a:r>
            <a:r>
              <a:rPr lang="es-MX" b="1" dirty="0">
                <a:highlight>
                  <a:srgbClr val="FFFF00"/>
                </a:highlight>
              </a:rPr>
              <a:t>)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(1+</a:t>
            </a:r>
            <a:r>
              <a:rPr lang="es-MX" b="1" dirty="0">
                <a:highlight>
                  <a:srgbClr val="FFFF00"/>
                </a:highlight>
                <a:sym typeface="Wingdings" panose="05000000000000000000" pitchFamily="2" charset="2"/>
              </a:rPr>
              <a:t> 2 </a:t>
            </a:r>
            <a:r>
              <a:rPr lang="es-MX" b="1" baseline="30000" dirty="0">
                <a:highlight>
                  <a:srgbClr val="FFFF00"/>
                </a:highlight>
                <a:sym typeface="Wingdings" panose="05000000000000000000" pitchFamily="2" charset="2"/>
              </a:rPr>
              <a:t>X/10</a:t>
            </a:r>
            <a:r>
              <a:rPr lang="es-MX" b="1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F829C7-851D-4331-8479-AD402A740BF7}"/>
              </a:ext>
            </a:extLst>
          </p:cNvPr>
          <p:cNvSpPr txBox="1"/>
          <p:nvPr/>
        </p:nvSpPr>
        <p:spPr>
          <a:xfrm>
            <a:off x="6095999" y="3076643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Shannon</a:t>
            </a:r>
          </a:p>
        </p:txBody>
      </p:sp>
    </p:spTree>
    <p:extLst>
      <p:ext uri="{BB962C8B-B14F-4D97-AF65-F5344CB8AC3E}">
        <p14:creationId xmlns:p14="http://schemas.microsoft.com/office/powerpoint/2010/main" val="39559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1B40311-18EC-4CAE-954F-B252045338B4}"/>
              </a:ext>
            </a:extLst>
          </p:cNvPr>
          <p:cNvSpPr/>
          <p:nvPr/>
        </p:nvSpPr>
        <p:spPr>
          <a:xfrm>
            <a:off x="8065573" y="5839146"/>
            <a:ext cx="362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2B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(M)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56B320-A533-4A9D-A349-4DC87F216D50}"/>
              </a:ext>
            </a:extLst>
          </p:cNvPr>
          <p:cNvSpPr/>
          <p:nvPr/>
        </p:nvSpPr>
        <p:spPr>
          <a:xfrm>
            <a:off x="503064" y="5839146"/>
            <a:ext cx="389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(1+S/N)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A165092-12A8-4BE4-9B4F-12A0DEE411B3}"/>
              </a:ext>
            </a:extLst>
          </p:cNvPr>
          <p:cNvSpPr/>
          <p:nvPr/>
        </p:nvSpPr>
        <p:spPr>
          <a:xfrm>
            <a:off x="2007317" y="1283013"/>
            <a:ext cx="6343403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highlight>
                  <a:srgbClr val="FFFF00"/>
                </a:highlight>
              </a:rPr>
              <a:t>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(1+S/N) = 2B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(M) </a:t>
            </a:r>
            <a:r>
              <a:rPr lang="es-MX" b="1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s-MX" b="1" dirty="0">
                <a:highlight>
                  <a:srgbClr val="FFFF00"/>
                </a:highlight>
              </a:rPr>
              <a:t>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(M) = [B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(1+S/N)]/2B /()</a:t>
            </a:r>
            <a:r>
              <a:rPr lang="es-MX" b="1" baseline="30000" dirty="0">
                <a:highlight>
                  <a:srgbClr val="FFFF00"/>
                </a:highlight>
              </a:rPr>
              <a:t>2</a:t>
            </a:r>
          </a:p>
          <a:p>
            <a:endParaRPr lang="es-MX" b="1" baseline="30000" dirty="0">
              <a:highlight>
                <a:srgbClr val="FFFF00"/>
              </a:highlight>
            </a:endParaRPr>
          </a:p>
          <a:p>
            <a:r>
              <a:rPr lang="es-MX" sz="2800" b="1" dirty="0">
                <a:highlight>
                  <a:srgbClr val="FFFF00"/>
                </a:highlight>
              </a:rPr>
              <a:t>  </a:t>
            </a:r>
            <a:r>
              <a:rPr lang="es-MX" sz="2800" b="1" dirty="0">
                <a:highlight>
                  <a:srgbClr val="FFFF00"/>
                </a:highlight>
                <a:sym typeface="Wingdings" panose="05000000000000000000" pitchFamily="2" charset="2"/>
              </a:rPr>
              <a:t>2 </a:t>
            </a:r>
            <a:r>
              <a:rPr lang="es-MX" sz="2800" b="1" baseline="30000" dirty="0">
                <a:highlight>
                  <a:srgbClr val="FFFF00"/>
                </a:highlight>
              </a:rPr>
              <a:t>log2 (M)</a:t>
            </a:r>
            <a:r>
              <a:rPr lang="es-MX" sz="2800" b="1" dirty="0">
                <a:highlight>
                  <a:srgbClr val="FFFF00"/>
                </a:highlight>
              </a:rPr>
              <a:t> = 2 </a:t>
            </a:r>
            <a:r>
              <a:rPr lang="es-MX" sz="2800" b="1" baseline="30000" dirty="0">
                <a:highlight>
                  <a:srgbClr val="FFFF00"/>
                </a:highlight>
              </a:rPr>
              <a:t>[B log2 (1+S/N)]/2B </a:t>
            </a:r>
          </a:p>
          <a:p>
            <a:endParaRPr lang="es-MX" sz="2800" b="1" baseline="30000" dirty="0">
              <a:highlight>
                <a:srgbClr val="FFFF00"/>
              </a:highlight>
            </a:endParaRPr>
          </a:p>
          <a:p>
            <a:r>
              <a:rPr lang="es-MX" sz="2800" b="1" dirty="0">
                <a:highlight>
                  <a:srgbClr val="FFFF00"/>
                </a:highlight>
              </a:rPr>
              <a:t>M =</a:t>
            </a:r>
            <a:r>
              <a:rPr lang="es-MX" sz="2800" b="1" baseline="30000" dirty="0">
                <a:highlight>
                  <a:srgbClr val="FFFF00"/>
                </a:highlight>
              </a:rPr>
              <a:t> </a:t>
            </a:r>
            <a:r>
              <a:rPr lang="es-MX" sz="2800" b="1" dirty="0">
                <a:highlight>
                  <a:srgbClr val="FFFF00"/>
                </a:highlight>
              </a:rPr>
              <a:t>2 </a:t>
            </a:r>
            <a:r>
              <a:rPr lang="es-MX" sz="2800" b="1" baseline="30000" dirty="0">
                <a:highlight>
                  <a:srgbClr val="FFFF00"/>
                </a:highlight>
              </a:rPr>
              <a:t>[</a:t>
            </a:r>
            <a:r>
              <a:rPr lang="es-MX" sz="2800" b="1" strike="sngStrike" baseline="30000" dirty="0">
                <a:highlight>
                  <a:srgbClr val="FFFF00"/>
                </a:highlight>
              </a:rPr>
              <a:t>B</a:t>
            </a:r>
            <a:r>
              <a:rPr lang="es-MX" sz="2800" b="1" baseline="30000" dirty="0">
                <a:highlight>
                  <a:srgbClr val="FFFF00"/>
                </a:highlight>
              </a:rPr>
              <a:t> log2 (1+S/N)]/2</a:t>
            </a:r>
            <a:r>
              <a:rPr lang="es-MX" sz="2800" b="1" strike="sngStrike" baseline="30000" dirty="0">
                <a:highlight>
                  <a:srgbClr val="FFFF00"/>
                </a:highlight>
              </a:rPr>
              <a:t>B</a:t>
            </a:r>
            <a:r>
              <a:rPr lang="es-MX" sz="2800" b="1" baseline="30000" dirty="0">
                <a:highlight>
                  <a:srgbClr val="FFFF00"/>
                </a:highlight>
              </a:rPr>
              <a:t> </a:t>
            </a:r>
          </a:p>
          <a:p>
            <a:endParaRPr lang="es-MX" sz="2800" b="1" baseline="30000" dirty="0">
              <a:highlight>
                <a:srgbClr val="FFFF00"/>
              </a:highlight>
            </a:endParaRPr>
          </a:p>
          <a:p>
            <a:r>
              <a:rPr lang="es-MX" sz="2800" b="1" dirty="0">
                <a:highlight>
                  <a:srgbClr val="FFFF00"/>
                </a:highlight>
              </a:rPr>
              <a:t>M =</a:t>
            </a:r>
            <a:r>
              <a:rPr lang="es-MX" sz="2800" b="1" baseline="30000" dirty="0">
                <a:highlight>
                  <a:srgbClr val="FFFF00"/>
                </a:highlight>
              </a:rPr>
              <a:t> </a:t>
            </a:r>
            <a:r>
              <a:rPr lang="es-MX" sz="2800" b="1" dirty="0">
                <a:highlight>
                  <a:srgbClr val="FFFF00"/>
                </a:highlight>
              </a:rPr>
              <a:t>2 </a:t>
            </a:r>
            <a:r>
              <a:rPr lang="es-MX" sz="2800" b="1" baseline="30000" dirty="0">
                <a:highlight>
                  <a:srgbClr val="FFFF00"/>
                </a:highlight>
              </a:rPr>
              <a:t>[log2 (1+S/N)]/2 </a:t>
            </a:r>
          </a:p>
          <a:p>
            <a:endParaRPr lang="es-MX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125731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F0F970E-81A1-4A4F-8A2F-6EAC9098F063}"/>
              </a:ext>
            </a:extLst>
          </p:cNvPr>
          <p:cNvSpPr/>
          <p:nvPr/>
        </p:nvSpPr>
        <p:spPr>
          <a:xfrm>
            <a:off x="410299" y="195449"/>
            <a:ext cx="6840825" cy="10635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CF8415-4B5D-449D-9968-8A0F44062148}"/>
              </a:ext>
            </a:extLst>
          </p:cNvPr>
          <p:cNvSpPr txBox="1"/>
          <p:nvPr/>
        </p:nvSpPr>
        <p:spPr>
          <a:xfrm>
            <a:off x="1616765" y="195449"/>
            <a:ext cx="10102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Shannon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1F844C1-05D1-46D2-A896-43FB5859CF85}"/>
              </a:ext>
            </a:extLst>
          </p:cNvPr>
          <p:cNvSpPr/>
          <p:nvPr/>
        </p:nvSpPr>
        <p:spPr>
          <a:xfrm>
            <a:off x="410299" y="564781"/>
            <a:ext cx="389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(1+S/N)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975D8A1-3AC4-4D27-9050-BE40C74BBA9C}"/>
              </a:ext>
            </a:extLst>
          </p:cNvPr>
          <p:cNvSpPr/>
          <p:nvPr/>
        </p:nvSpPr>
        <p:spPr>
          <a:xfrm>
            <a:off x="5043468" y="564781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highlight>
                  <a:srgbClr val="FFFF00"/>
                </a:highlight>
              </a:rPr>
              <a:t>1 </a:t>
            </a:r>
            <a:r>
              <a:rPr lang="es-MX" b="1" dirty="0" err="1">
                <a:highlight>
                  <a:srgbClr val="FFFF00"/>
                </a:highlight>
              </a:rPr>
              <a:t>db</a:t>
            </a:r>
            <a:r>
              <a:rPr lang="es-MX" b="1" dirty="0">
                <a:highlight>
                  <a:srgbClr val="FFFF00"/>
                </a:highlight>
              </a:rPr>
              <a:t> = 10 Log</a:t>
            </a:r>
            <a:r>
              <a:rPr lang="es-MX" b="1" baseline="-25000" dirty="0">
                <a:highlight>
                  <a:srgbClr val="FFFF00"/>
                </a:highlight>
              </a:rPr>
              <a:t>10</a:t>
            </a:r>
            <a:r>
              <a:rPr lang="es-MX" b="1" dirty="0">
                <a:highlight>
                  <a:srgbClr val="FFFF00"/>
                </a:highlight>
              </a:rPr>
              <a:t> (S/N)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9AB4766-D790-4C0E-AB0A-331A2796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61" y="1628289"/>
            <a:ext cx="3028950" cy="21336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5122F-FF7D-41A9-BC72-EF4963A21264}"/>
              </a:ext>
            </a:extLst>
          </p:cNvPr>
          <p:cNvSpPr/>
          <p:nvPr/>
        </p:nvSpPr>
        <p:spPr>
          <a:xfrm>
            <a:off x="4079333" y="165148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El rango de </a:t>
            </a:r>
            <a:r>
              <a:rPr lang="es-MX" b="1" dirty="0"/>
              <a:t>SNR</a:t>
            </a:r>
            <a:r>
              <a:rPr lang="es-MX" dirty="0"/>
              <a:t> varía de entre 1 y 30. El </a:t>
            </a:r>
            <a:r>
              <a:rPr lang="es-MX" b="1" dirty="0"/>
              <a:t>valor</a:t>
            </a:r>
            <a:r>
              <a:rPr lang="es-MX" dirty="0"/>
              <a:t> óptimo de </a:t>
            </a:r>
            <a:r>
              <a:rPr lang="es-MX" b="1" dirty="0"/>
              <a:t>SNR</a:t>
            </a:r>
            <a:r>
              <a:rPr lang="es-MX" dirty="0"/>
              <a:t> está entre 18 y 30. </a:t>
            </a:r>
            <a:r>
              <a:rPr lang="es-MX" dirty="0">
                <a:highlight>
                  <a:srgbClr val="FFFF00"/>
                </a:highlight>
              </a:rPr>
              <a:t>El </a:t>
            </a:r>
            <a:r>
              <a:rPr lang="es-MX" b="1" dirty="0">
                <a:highlight>
                  <a:srgbClr val="FFFF00"/>
                </a:highlight>
              </a:rPr>
              <a:t>valor</a:t>
            </a:r>
            <a:r>
              <a:rPr lang="es-MX" dirty="0">
                <a:highlight>
                  <a:srgbClr val="FFFF00"/>
                </a:highlight>
              </a:rPr>
              <a:t> de 18 </a:t>
            </a:r>
            <a:r>
              <a:rPr lang="es-MX" dirty="0"/>
              <a:t>es el mínimo al que el equipo puede operar con un desempeño óptimo, los </a:t>
            </a:r>
            <a:r>
              <a:rPr lang="es-MX" b="1" dirty="0"/>
              <a:t>valores</a:t>
            </a:r>
            <a:r>
              <a:rPr lang="es-MX" dirty="0"/>
              <a:t> inferiores a 18 pueden reducir el desempeño ya que esos </a:t>
            </a:r>
            <a:r>
              <a:rPr lang="es-MX" b="1" dirty="0"/>
              <a:t>valores</a:t>
            </a:r>
            <a:r>
              <a:rPr lang="es-MX" dirty="0"/>
              <a:t> representan interferencia.</a:t>
            </a:r>
          </a:p>
        </p:txBody>
      </p:sp>
      <p:pic>
        <p:nvPicPr>
          <p:cNvPr id="14" name="Imagen 13" descr="Gráfico&#10;&#10;Descripción generada automáticamente">
            <a:extLst>
              <a:ext uri="{FF2B5EF4-FFF2-40B4-BE49-F238E27FC236}">
                <a16:creationId xmlns:a16="http://schemas.microsoft.com/office/drawing/2014/main" id="{0AA47012-78E6-4240-81BD-D935505ED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9" y="3577168"/>
            <a:ext cx="3017909" cy="2162835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4965AA32-4C34-4CCF-BB85-7762FE3BBF78}"/>
              </a:ext>
            </a:extLst>
          </p:cNvPr>
          <p:cNvSpPr/>
          <p:nvPr/>
        </p:nvSpPr>
        <p:spPr>
          <a:xfrm>
            <a:off x="4307776" y="3359861"/>
            <a:ext cx="537358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highlight>
                  <a:srgbClr val="FFFF00"/>
                </a:highlight>
              </a:rPr>
              <a:t>18 </a:t>
            </a:r>
            <a:r>
              <a:rPr lang="es-MX" b="1" dirty="0" err="1">
                <a:highlight>
                  <a:srgbClr val="FFFF00"/>
                </a:highlight>
              </a:rPr>
              <a:t>db</a:t>
            </a:r>
            <a:r>
              <a:rPr lang="es-MX" b="1" dirty="0">
                <a:highlight>
                  <a:srgbClr val="FFFF00"/>
                </a:highlight>
              </a:rPr>
              <a:t> = 10 Log</a:t>
            </a:r>
            <a:r>
              <a:rPr lang="es-MX" b="1" baseline="-25000" dirty="0">
                <a:highlight>
                  <a:srgbClr val="FFFF00"/>
                </a:highlight>
              </a:rPr>
              <a:t>10</a:t>
            </a:r>
            <a:r>
              <a:rPr lang="es-MX" b="1" dirty="0">
                <a:highlight>
                  <a:srgbClr val="FFFF00"/>
                </a:highlight>
              </a:rPr>
              <a:t> (S/N)</a:t>
            </a:r>
          </a:p>
          <a:p>
            <a:r>
              <a:rPr lang="es-MX" b="1" dirty="0">
                <a:highlight>
                  <a:srgbClr val="FFFF00"/>
                </a:highlight>
              </a:rPr>
              <a:t>18/10 = Log</a:t>
            </a:r>
            <a:r>
              <a:rPr lang="es-MX" b="1" baseline="-25000" dirty="0">
                <a:highlight>
                  <a:srgbClr val="FFFF00"/>
                </a:highlight>
              </a:rPr>
              <a:t>10</a:t>
            </a:r>
            <a:r>
              <a:rPr lang="es-MX" b="1" dirty="0">
                <a:highlight>
                  <a:srgbClr val="FFFF00"/>
                </a:highlight>
              </a:rPr>
              <a:t> (S/N) / ()</a:t>
            </a:r>
            <a:r>
              <a:rPr lang="es-MX" b="1" baseline="30000" dirty="0">
                <a:highlight>
                  <a:srgbClr val="FFFF00"/>
                </a:highlight>
              </a:rPr>
              <a:t>10</a:t>
            </a:r>
          </a:p>
          <a:p>
            <a:endParaRPr lang="es-MX" b="1" dirty="0">
              <a:highlight>
                <a:srgbClr val="FFFF00"/>
              </a:highlight>
            </a:endParaRPr>
          </a:p>
          <a:p>
            <a:r>
              <a:rPr lang="es-MX" b="1" dirty="0">
                <a:highlight>
                  <a:srgbClr val="FFFF00"/>
                </a:highlight>
              </a:rPr>
              <a:t>10 </a:t>
            </a:r>
            <a:r>
              <a:rPr lang="es-MX" b="1" baseline="30000" dirty="0">
                <a:highlight>
                  <a:srgbClr val="FFFF00"/>
                </a:highlight>
              </a:rPr>
              <a:t>(18/10)</a:t>
            </a:r>
            <a:r>
              <a:rPr lang="es-MX" b="1" dirty="0">
                <a:highlight>
                  <a:srgbClr val="FFFF00"/>
                </a:highlight>
              </a:rPr>
              <a:t> = 10 </a:t>
            </a:r>
            <a:r>
              <a:rPr lang="es-MX" b="1" baseline="30000" dirty="0">
                <a:highlight>
                  <a:srgbClr val="FFFF00"/>
                </a:highlight>
              </a:rPr>
              <a:t>Log10 (S/N)</a:t>
            </a:r>
          </a:p>
          <a:p>
            <a:r>
              <a:rPr lang="es-MX" b="1" dirty="0">
                <a:highlight>
                  <a:srgbClr val="FFFF00"/>
                </a:highlight>
              </a:rPr>
              <a:t>10 </a:t>
            </a:r>
            <a:r>
              <a:rPr lang="es-MX" b="1" baseline="30000" dirty="0">
                <a:highlight>
                  <a:srgbClr val="FFFF00"/>
                </a:highlight>
              </a:rPr>
              <a:t>(18/10)</a:t>
            </a:r>
            <a:r>
              <a:rPr lang="es-MX" b="1" dirty="0">
                <a:highlight>
                  <a:srgbClr val="FFFF00"/>
                </a:highlight>
              </a:rPr>
              <a:t> = S/N</a:t>
            </a:r>
          </a:p>
          <a:p>
            <a:endParaRPr lang="es-MX" b="1" dirty="0">
              <a:highlight>
                <a:srgbClr val="FFFF00"/>
              </a:highlight>
            </a:endParaRPr>
          </a:p>
          <a:p>
            <a:r>
              <a:rPr lang="es-MX" b="1" dirty="0">
                <a:highlight>
                  <a:srgbClr val="FFFF00"/>
                </a:highlight>
              </a:rPr>
              <a:t>S/N</a:t>
            </a:r>
            <a:r>
              <a:rPr lang="es-MX" b="1" baseline="-25000" dirty="0">
                <a:highlight>
                  <a:srgbClr val="FFFF00"/>
                </a:highlight>
              </a:rPr>
              <a:t>db</a:t>
            </a:r>
            <a:r>
              <a:rPr lang="es-MX" b="1" dirty="0">
                <a:highlight>
                  <a:srgbClr val="FFFF00"/>
                </a:highlight>
              </a:rPr>
              <a:t> = 18 </a:t>
            </a:r>
            <a:r>
              <a:rPr lang="es-MX" b="1" dirty="0" err="1">
                <a:highlight>
                  <a:srgbClr val="FFFF00"/>
                </a:highlight>
              </a:rPr>
              <a:t>db</a:t>
            </a:r>
            <a:r>
              <a:rPr lang="es-MX" b="1" dirty="0">
                <a:highlight>
                  <a:srgbClr val="FFFF00"/>
                </a:highlight>
              </a:rPr>
              <a:t> </a:t>
            </a:r>
            <a:r>
              <a:rPr lang="es-MX" b="1" dirty="0">
                <a:highlight>
                  <a:srgbClr val="FFFF00"/>
                </a:highlight>
                <a:sym typeface="Wingdings" panose="05000000000000000000" pitchFamily="2" charset="2"/>
              </a:rPr>
              <a:t> S/N = </a:t>
            </a:r>
            <a:r>
              <a:rPr lang="es-MX" b="1" dirty="0">
                <a:highlight>
                  <a:srgbClr val="FFFF00"/>
                </a:highlight>
              </a:rPr>
              <a:t>10 </a:t>
            </a:r>
            <a:r>
              <a:rPr lang="es-MX" b="1" baseline="30000" dirty="0">
                <a:highlight>
                  <a:srgbClr val="FFFF00"/>
                </a:highlight>
              </a:rPr>
              <a:t>(18/10)</a:t>
            </a:r>
            <a:r>
              <a:rPr lang="es-MX" b="1" dirty="0">
                <a:highlight>
                  <a:srgbClr val="FFFF00"/>
                </a:highlight>
                <a:sym typeface="Wingdings" panose="05000000000000000000" pitchFamily="2" charset="2"/>
              </a:rPr>
              <a:t> = 63,09 (adimensional)</a:t>
            </a:r>
          </a:p>
          <a:p>
            <a:endParaRPr lang="es-MX" b="1" dirty="0">
              <a:highlight>
                <a:srgbClr val="FFFF00"/>
              </a:highlight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F27CD47-37E9-4BFD-A21C-F7ECD9E6B89C}"/>
              </a:ext>
            </a:extLst>
          </p:cNvPr>
          <p:cNvCxnSpPr/>
          <p:nvPr/>
        </p:nvCxnSpPr>
        <p:spPr>
          <a:xfrm flipH="1" flipV="1">
            <a:off x="3975652" y="934113"/>
            <a:ext cx="2171644" cy="249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echa: a la izquierda y derecha 18">
            <a:extLst>
              <a:ext uri="{FF2B5EF4-FFF2-40B4-BE49-F238E27FC236}">
                <a16:creationId xmlns:a16="http://schemas.microsoft.com/office/drawing/2014/main" id="{27641954-CD58-440E-AF18-3A2F2018527F}"/>
              </a:ext>
            </a:extLst>
          </p:cNvPr>
          <p:cNvSpPr/>
          <p:nvPr/>
        </p:nvSpPr>
        <p:spPr>
          <a:xfrm>
            <a:off x="1343025" y="4419600"/>
            <a:ext cx="1704975" cy="2952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38A0B0E-C2E8-41F0-B418-631F2FD44CE9}"/>
              </a:ext>
            </a:extLst>
          </p:cNvPr>
          <p:cNvSpPr txBox="1"/>
          <p:nvPr/>
        </p:nvSpPr>
        <p:spPr>
          <a:xfrm>
            <a:off x="647749" y="4114344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highlight>
                  <a:srgbClr val="FFFF00"/>
                </a:highlight>
              </a:rPr>
              <a:t>B = 28 </a:t>
            </a:r>
            <a:r>
              <a:rPr lang="es-MX" b="1" dirty="0" err="1">
                <a:highlight>
                  <a:srgbClr val="FFFF00"/>
                </a:highlight>
              </a:rPr>
              <a:t>Mhz</a:t>
            </a:r>
            <a:r>
              <a:rPr lang="es-MX" b="1" dirty="0">
                <a:highlight>
                  <a:srgbClr val="FFFF00"/>
                </a:highlight>
              </a:rPr>
              <a:t> – 4 </a:t>
            </a:r>
            <a:r>
              <a:rPr lang="es-MX" b="1" dirty="0" err="1">
                <a:highlight>
                  <a:srgbClr val="FFFF00"/>
                </a:highlight>
              </a:rPr>
              <a:t>Mhz</a:t>
            </a:r>
            <a:r>
              <a:rPr lang="es-MX" b="1" dirty="0">
                <a:highlight>
                  <a:srgbClr val="FFFF00"/>
                </a:highlight>
              </a:rPr>
              <a:t> = 24 </a:t>
            </a:r>
            <a:r>
              <a:rPr lang="es-MX" b="1" dirty="0" err="1">
                <a:highlight>
                  <a:srgbClr val="FFFF00"/>
                </a:highlight>
              </a:rPr>
              <a:t>Mhz</a:t>
            </a:r>
            <a:endParaRPr lang="es-MX" b="1" dirty="0">
              <a:highlight>
                <a:srgbClr val="FFFF00"/>
              </a:highlight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2745DB1-4565-4AC6-A7F4-D407D8DBAA3C}"/>
              </a:ext>
            </a:extLst>
          </p:cNvPr>
          <p:cNvSpPr/>
          <p:nvPr/>
        </p:nvSpPr>
        <p:spPr>
          <a:xfrm>
            <a:off x="3177266" y="5765466"/>
            <a:ext cx="888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24 </a:t>
            </a:r>
            <a:r>
              <a:rPr lang="es-MX" b="1" dirty="0" err="1">
                <a:highlight>
                  <a:srgbClr val="FFFF00"/>
                </a:highlight>
              </a:rPr>
              <a:t>Mhz</a:t>
            </a:r>
            <a:r>
              <a:rPr lang="es-MX" b="1" dirty="0">
                <a:highlight>
                  <a:srgbClr val="FFFF00"/>
                </a:highlight>
              </a:rPr>
              <a:t>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(1+63,09) = 24 </a:t>
            </a:r>
            <a:r>
              <a:rPr lang="es-MX" b="1" dirty="0" err="1">
                <a:highlight>
                  <a:srgbClr val="FFFF00"/>
                </a:highlight>
              </a:rPr>
              <a:t>Mhz</a:t>
            </a:r>
            <a:r>
              <a:rPr lang="es-MX" b="1" dirty="0">
                <a:highlight>
                  <a:srgbClr val="FFFF00"/>
                </a:highlight>
              </a:rPr>
              <a:t> Log</a:t>
            </a:r>
            <a:r>
              <a:rPr lang="es-MX" b="1" baseline="-25000" dirty="0">
                <a:highlight>
                  <a:srgbClr val="FFFF00"/>
                </a:highlight>
              </a:rPr>
              <a:t>10</a:t>
            </a:r>
            <a:r>
              <a:rPr lang="es-MX" b="1" dirty="0">
                <a:highlight>
                  <a:srgbClr val="FFFF00"/>
                </a:highlight>
              </a:rPr>
              <a:t> 73,09 / Log</a:t>
            </a:r>
            <a:r>
              <a:rPr lang="es-MX" b="1" baseline="-25000" dirty="0">
                <a:highlight>
                  <a:srgbClr val="FFFF00"/>
                </a:highlight>
              </a:rPr>
              <a:t>10</a:t>
            </a:r>
            <a:r>
              <a:rPr lang="es-MX" b="1" dirty="0">
                <a:highlight>
                  <a:srgbClr val="FFFF00"/>
                </a:highlight>
              </a:rPr>
              <a:t> 2 = 148,59 Mb/s</a:t>
            </a:r>
          </a:p>
        </p:txBody>
      </p:sp>
      <p:sp>
        <p:nvSpPr>
          <p:cNvPr id="22" name="Cerrar llave 21">
            <a:extLst>
              <a:ext uri="{FF2B5EF4-FFF2-40B4-BE49-F238E27FC236}">
                <a16:creationId xmlns:a16="http://schemas.microsoft.com/office/drawing/2014/main" id="{5E470AE6-A521-44DA-ADFB-F9AFDB3A4CC3}"/>
              </a:ext>
            </a:extLst>
          </p:cNvPr>
          <p:cNvSpPr/>
          <p:nvPr/>
        </p:nvSpPr>
        <p:spPr>
          <a:xfrm rot="5400000">
            <a:off x="6922762" y="5528109"/>
            <a:ext cx="180420" cy="13480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981272D-8A36-419D-A2DD-0C3C96694D8D}"/>
              </a:ext>
            </a:extLst>
          </p:cNvPr>
          <p:cNvSpPr txBox="1"/>
          <p:nvPr/>
        </p:nvSpPr>
        <p:spPr>
          <a:xfrm>
            <a:off x="6721812" y="623207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Bits</a:t>
            </a:r>
          </a:p>
        </p:txBody>
      </p:sp>
      <p:sp>
        <p:nvSpPr>
          <p:cNvPr id="25" name="Cerrar llave 24">
            <a:extLst>
              <a:ext uri="{FF2B5EF4-FFF2-40B4-BE49-F238E27FC236}">
                <a16:creationId xmlns:a16="http://schemas.microsoft.com/office/drawing/2014/main" id="{E6F4738D-3C26-4E0E-A461-39EB4E508778}"/>
              </a:ext>
            </a:extLst>
          </p:cNvPr>
          <p:cNvSpPr/>
          <p:nvPr/>
        </p:nvSpPr>
        <p:spPr>
          <a:xfrm rot="5400000">
            <a:off x="5865512" y="5821145"/>
            <a:ext cx="108679" cy="7852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5CE91A6-77E6-4E40-AEB7-E2D5895DC00E}"/>
              </a:ext>
            </a:extLst>
          </p:cNvPr>
          <p:cNvSpPr txBox="1"/>
          <p:nvPr/>
        </p:nvSpPr>
        <p:spPr>
          <a:xfrm>
            <a:off x="5527237" y="6258908"/>
            <a:ext cx="93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Hz = 1/s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356B1A9-D221-4890-92BD-2E71A665C9AA}"/>
              </a:ext>
            </a:extLst>
          </p:cNvPr>
          <p:cNvSpPr txBox="1"/>
          <p:nvPr/>
        </p:nvSpPr>
        <p:spPr>
          <a:xfrm>
            <a:off x="7992825" y="3238669"/>
            <a:ext cx="374493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Log</a:t>
            </a:r>
            <a:r>
              <a:rPr lang="es-MX" sz="2800" baseline="-25000" dirty="0"/>
              <a:t>b</a:t>
            </a:r>
            <a:r>
              <a:rPr lang="es-MX" sz="2800" dirty="0"/>
              <a:t> a = Log</a:t>
            </a:r>
            <a:r>
              <a:rPr lang="es-MX" sz="2800" baseline="-25000" dirty="0"/>
              <a:t>10</a:t>
            </a:r>
            <a:r>
              <a:rPr lang="es-MX" sz="2800" dirty="0"/>
              <a:t> a / Log</a:t>
            </a:r>
            <a:r>
              <a:rPr lang="es-MX" sz="2800" baseline="-25000" dirty="0"/>
              <a:t>10</a:t>
            </a:r>
            <a:r>
              <a:rPr lang="es-MX" sz="2800" dirty="0"/>
              <a:t> 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A01D479-0D7C-4D9D-9DB5-5462F5BDBA6B}"/>
              </a:ext>
            </a:extLst>
          </p:cNvPr>
          <p:cNvSpPr txBox="1"/>
          <p:nvPr/>
        </p:nvSpPr>
        <p:spPr>
          <a:xfrm>
            <a:off x="7843746" y="3868986"/>
            <a:ext cx="4043094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s-MX"/>
            </a:defPPr>
            <a:lvl1pPr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/>
              <a:t>S/N = 63,09 </a:t>
            </a:r>
            <a:r>
              <a:rPr lang="es-MX" dirty="0">
                <a:sym typeface="Wingdings" panose="05000000000000000000" pitchFamily="2" charset="2"/>
              </a:rPr>
              <a:t> S = 63,09 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3438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DF2424AB16EE4197D460E6103DB7CC" ma:contentTypeVersion="2" ma:contentTypeDescription="Crear nuevo documento." ma:contentTypeScope="" ma:versionID="ed225138a51385963ce523a8531a7b46">
  <xsd:schema xmlns:xsd="http://www.w3.org/2001/XMLSchema" xmlns:xs="http://www.w3.org/2001/XMLSchema" xmlns:p="http://schemas.microsoft.com/office/2006/metadata/properties" xmlns:ns2="5bf9416f-3842-43f9-bc3f-2f30b9227ca7" targetNamespace="http://schemas.microsoft.com/office/2006/metadata/properties" ma:root="true" ma:fieldsID="07d3df1ecbdefc037de6c1bc3e306525" ns2:_="">
    <xsd:import namespace="5bf9416f-3842-43f9-bc3f-2f30b9227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9416f-3842-43f9-bc3f-2f30b9227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1E0989-16B3-411C-A84E-97823F4F4907}"/>
</file>

<file path=customXml/itemProps2.xml><?xml version="1.0" encoding="utf-8"?>
<ds:datastoreItem xmlns:ds="http://schemas.openxmlformats.org/officeDocument/2006/customXml" ds:itemID="{6A7A40C3-9344-48C4-88AB-16FF222A3757}"/>
</file>

<file path=customXml/itemProps3.xml><?xml version="1.0" encoding="utf-8"?>
<ds:datastoreItem xmlns:ds="http://schemas.openxmlformats.org/officeDocument/2006/customXml" ds:itemID="{41241103-E052-4FF8-A747-9349610B1803}"/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1818</Words>
  <Application>Microsoft Office PowerPoint</Application>
  <PresentationFormat>Panorámica</PresentationFormat>
  <Paragraphs>195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 = 2B log2 (M) C/(2B) = log2 (M) /2x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fteillier</dc:creator>
  <cp:lastModifiedBy>Fabian</cp:lastModifiedBy>
  <cp:revision>36</cp:revision>
  <dcterms:created xsi:type="dcterms:W3CDTF">2019-08-23T14:55:25Z</dcterms:created>
  <dcterms:modified xsi:type="dcterms:W3CDTF">2020-10-29T23:22:49Z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0x010100BDDF2424AB16EE4197D460E6103DB7CC</vt:lpwstr>
  </property>
</Properties>
</file>