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4" r:id="rId1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1B8DC2-B828-4AFF-B5EB-143DCBAB44BE}" v="10" dt="2021-06-15T00:32:42.084"/>
    <p1510:client id="{E5246DB2-B77A-41D5-B781-9A26A82EECFC}" v="2" dt="2021-06-15T00:27:34.2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dly Guerra Ibarra" userId="S::thadli.guerra_alu.ucm.cl#ext#@ucmcl.onmicrosoft.com::0a8d945f-1761-4e45-b0d8-75d5e0566abc" providerId="AD" clId="Web-{8A1B8DC2-B828-4AFF-B5EB-143DCBAB44BE}"/>
    <pc:docChg chg="modSld">
      <pc:chgData name="Thadly Guerra Ibarra" userId="S::thadli.guerra_alu.ucm.cl#ext#@ucmcl.onmicrosoft.com::0a8d945f-1761-4e45-b0d8-75d5e0566abc" providerId="AD" clId="Web-{8A1B8DC2-B828-4AFF-B5EB-143DCBAB44BE}" dt="2021-06-15T00:32:41.083" v="3"/>
      <pc:docMkLst>
        <pc:docMk/>
      </pc:docMkLst>
      <pc:sldChg chg="modSp">
        <pc:chgData name="Thadly Guerra Ibarra" userId="S::thadli.guerra_alu.ucm.cl#ext#@ucmcl.onmicrosoft.com::0a8d945f-1761-4e45-b0d8-75d5e0566abc" providerId="AD" clId="Web-{8A1B8DC2-B828-4AFF-B5EB-143DCBAB44BE}" dt="2021-06-15T00:32:41.083" v="3"/>
        <pc:sldMkLst>
          <pc:docMk/>
          <pc:sldMk cId="515165331" sldId="258"/>
        </pc:sldMkLst>
        <pc:graphicFrameChg chg="mod modGraphic">
          <ac:chgData name="Thadly Guerra Ibarra" userId="S::thadli.guerra_alu.ucm.cl#ext#@ucmcl.onmicrosoft.com::0a8d945f-1761-4e45-b0d8-75d5e0566abc" providerId="AD" clId="Web-{8A1B8DC2-B828-4AFF-B5EB-143DCBAB44BE}" dt="2021-06-15T00:32:41.083" v="3"/>
          <ac:graphicFrameMkLst>
            <pc:docMk/>
            <pc:sldMk cId="515165331" sldId="258"/>
            <ac:graphicFrameMk id="3" creationId="{F7488E81-D65C-492E-A39E-5921DB07F49E}"/>
          </ac:graphicFrameMkLst>
        </pc:graphicFrameChg>
      </pc:sldChg>
    </pc:docChg>
  </pc:docChgLst>
  <pc:docChgLst>
    <pc:chgData name="Pablo Luengo Montecino" userId="S::pablo.luengo_alu.ucm.cl#ext#@ucmcl.onmicrosoft.com::e6763396-8cd5-4111-8405-93f493787eaf" providerId="AD" clId="Web-{E5246DB2-B77A-41D5-B781-9A26A82EECFC}"/>
    <pc:docChg chg="sldOrd">
      <pc:chgData name="Pablo Luengo Montecino" userId="S::pablo.luengo_alu.ucm.cl#ext#@ucmcl.onmicrosoft.com::e6763396-8cd5-4111-8405-93f493787eaf" providerId="AD" clId="Web-{E5246DB2-B77A-41D5-B781-9A26A82EECFC}" dt="2021-06-15T00:27:34.211" v="1"/>
      <pc:docMkLst>
        <pc:docMk/>
      </pc:docMkLst>
      <pc:sldChg chg="ord">
        <pc:chgData name="Pablo Luengo Montecino" userId="S::pablo.luengo_alu.ucm.cl#ext#@ucmcl.onmicrosoft.com::e6763396-8cd5-4111-8405-93f493787eaf" providerId="AD" clId="Web-{E5246DB2-B77A-41D5-B781-9A26A82EECFC}" dt="2021-06-15T00:27:34.211" v="1"/>
        <pc:sldMkLst>
          <pc:docMk/>
          <pc:sldMk cId="4220266369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92A1A-9838-4641-B404-9307E6139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8BC92B-9CEA-4CF8-A078-EC4196693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FC886D-2BB1-4F65-A6C5-89791D6D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0F5E-CB86-4549-B37C-15640F4298CC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FF12B8-2EAF-4766-B8F5-68A72CFB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44C750-91E9-4AFE-B12F-5EA08C1E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7ED4-F2C5-449A-980D-B4F451F818C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213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A63BA-1202-46EE-ADE2-AD1D8B51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3C23CF-A2EB-475A-AF36-DA4422FF1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76B596-8A9A-4144-B1CE-5ABFA9858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0F5E-CB86-4549-B37C-15640F4298CC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FD8EAF-60E5-4CDD-8BF8-9C064041A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101D01-FCF5-42A1-999F-E09EE49E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7ED4-F2C5-449A-980D-B4F451F818C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752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8616F8-BA59-404A-A6E4-CB758EF38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D59933-CEBB-4C75-88B0-D3BBB2F88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CBBB87-C0C5-4B09-A094-71D92BA6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0F5E-CB86-4549-B37C-15640F4298CC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EBB61A-2350-49B7-80DF-9E9B677A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7ADC10-4E23-4B4E-B24F-259E81D4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7ED4-F2C5-449A-980D-B4F451F818C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550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013B8-677E-4454-B939-A142BA63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32D896-AC4A-42D1-8050-035DB8EB3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4C7CD5-7B58-4269-B7FD-1D22921E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0F5E-CB86-4549-B37C-15640F4298CC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7ECF85-6396-4847-9BE0-1020E762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791682-60B1-4523-8434-46F840348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7ED4-F2C5-449A-980D-B4F451F818C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405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9B808-C5FE-41A3-BA82-F593120E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09567B-35DE-4EFE-B609-C3222F325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6C5356-FBBC-4EAC-AD97-E439D591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0F5E-CB86-4549-B37C-15640F4298CC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39AB4E-718A-4F14-92C8-F484CE84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D6AC9D-97E8-45E3-9A0A-017F8BCA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7ED4-F2C5-449A-980D-B4F451F818C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051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2B19C-E35F-48B4-99EB-A2582ECEA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478450-D856-4CA1-BFDE-6F6FEA82A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8DF467-A5D8-4164-843E-3EA4A012A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4072D4-DD87-4723-9C14-A02D5DA7F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0F5E-CB86-4549-B37C-15640F4298CC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77A5E8-DBAE-4780-872F-BA752F24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C714A0-B8EF-4A18-9B48-F896EEF2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7ED4-F2C5-449A-980D-B4F451F818C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295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FAC5B-8253-44FD-9CC9-18B8F962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EE32B3-771E-4AEE-A977-B3C7433F6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3968B5-D628-48B7-AC48-E17DC7E42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0E0FFA-7E90-4354-BFDE-94B330FDB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A3EC616-1CD7-4735-9E84-1985D6CB6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EEF5F28-12AE-4896-97D1-7B070F09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0F5E-CB86-4549-B37C-15640F4298CC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462EB6-F42F-44F1-99F7-147AAFDA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2CD5B7-D72A-426E-9ADF-21880058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7ED4-F2C5-449A-980D-B4F451F818C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934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B06FD-2A2B-4FF9-8A77-4B5BAC10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B7F29AC-AC78-4EDC-B299-2D3984EA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0F5E-CB86-4549-B37C-15640F4298CC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DB0FD3-B1DA-4EA2-BBB5-0797AB75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F075AD-2653-4ACD-AEA0-C2FEDA60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7ED4-F2C5-449A-980D-B4F451F818C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533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0D5F2F-B323-4164-857E-619033AD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0F5E-CB86-4549-B37C-15640F4298CC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04739AD-18E7-431F-A17F-0D21B0547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8A0BD2-8846-4DC0-BA62-5FB4822F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7ED4-F2C5-449A-980D-B4F451F818C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215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CED51-CA3E-4EF8-8E00-EF9C1878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FDFFDC-782C-45E4-8367-EAC109C25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2236B3-E9CC-4A01-87EB-0B6596EAF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D9CE33-FFED-4348-8F21-84F6221C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0F5E-CB86-4549-B37C-15640F4298CC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963362-218D-4454-9A6F-C2163CD1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5BE9FB-114F-462E-B3DC-FE3FE603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7ED4-F2C5-449A-980D-B4F451F818C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572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E9C84-32A1-410B-AF92-3CC76885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6336E25-D532-41DD-974E-1E6D4BA26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EACB88-DA15-4B1A-880A-DAA9149BC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124B3D-900B-432D-A89E-076B0553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0F5E-CB86-4549-B37C-15640F4298CC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9BD937-B718-4F4A-BD84-499AFCB7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3E2A32-334F-4EB3-8FFC-BA3A5821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7ED4-F2C5-449A-980D-B4F451F818C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657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C6D6A9B-647A-4488-960C-19D23E8A9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1FE9F1-F90B-4447-B121-159A90421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01F657-C276-484B-B43E-2D393D193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10F5E-CB86-4549-B37C-15640F4298CC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A99C3A-80B3-4C78-889B-FCAE9A05E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9F13B6-5AA8-45DA-9D95-3D149EE2C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7ED4-F2C5-449A-980D-B4F451F818C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087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82AD196-8E13-455F-ADCA-564DBF194D2B}"/>
              </a:ext>
            </a:extLst>
          </p:cNvPr>
          <p:cNvSpPr/>
          <p:nvPr/>
        </p:nvSpPr>
        <p:spPr>
          <a:xfrm>
            <a:off x="622854" y="331305"/>
            <a:ext cx="11145079" cy="490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1"/>
              <a:t>Problema desarrollo extenso evaluación 1: Layes 1,2 y 3.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01E413C-516F-46C6-AAC5-D15FA2028433}"/>
              </a:ext>
            </a:extLst>
          </p:cNvPr>
          <p:cNvSpPr txBox="1"/>
          <p:nvPr/>
        </p:nvSpPr>
        <p:spPr>
          <a:xfrm>
            <a:off x="582129" y="887525"/>
            <a:ext cx="28466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u="sng"/>
              <a:t>Protocolos evaluados</a:t>
            </a:r>
          </a:p>
          <a:p>
            <a:r>
              <a:rPr lang="es-MX" sz="1600"/>
              <a:t>L1: Segmentos de colisión</a:t>
            </a:r>
          </a:p>
          <a:p>
            <a:r>
              <a:rPr lang="es-MX" sz="1600"/>
              <a:t>L2: Dúplex / Speed, Tablas MAC </a:t>
            </a:r>
          </a:p>
          <a:p>
            <a:r>
              <a:rPr lang="es-MX" sz="1600"/>
              <a:t>L3: IP, ARP, DHCP, ICMP, RIP, NAT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E9E34F6-3BE7-44DF-B677-C2BF52CA0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042" y="1569130"/>
            <a:ext cx="634004" cy="421319"/>
          </a:xfrm>
          <a:prstGeom prst="rect">
            <a:avLst/>
          </a:prstGeom>
        </p:spPr>
      </p:pic>
      <p:sp>
        <p:nvSpPr>
          <p:cNvPr id="7" name="Nube 6">
            <a:extLst>
              <a:ext uri="{FF2B5EF4-FFF2-40B4-BE49-F238E27FC236}">
                <a16:creationId xmlns:a16="http://schemas.microsoft.com/office/drawing/2014/main" id="{B21F04B1-55CE-44C0-AB1E-A55CF74E5655}"/>
              </a:ext>
            </a:extLst>
          </p:cNvPr>
          <p:cNvSpPr/>
          <p:nvPr/>
        </p:nvSpPr>
        <p:spPr>
          <a:xfrm>
            <a:off x="7968637" y="1223264"/>
            <a:ext cx="1179444" cy="111305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1"/>
              <a:t>WAN </a:t>
            </a:r>
          </a:p>
          <a:p>
            <a:pPr algn="ctr"/>
            <a:r>
              <a:rPr lang="es-MX" sz="1801"/>
              <a:t>RIPv2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3756F6A-B3B7-4CCC-90BC-DA2C407D4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673" y="1569130"/>
            <a:ext cx="634004" cy="42131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214B6F6-2E74-4757-AFCA-7A248E047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357" y="2589610"/>
            <a:ext cx="634004" cy="421319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34134E4D-EE63-430D-81CA-98C4A69A9A16}"/>
              </a:ext>
            </a:extLst>
          </p:cNvPr>
          <p:cNvSpPr/>
          <p:nvPr/>
        </p:nvSpPr>
        <p:spPr>
          <a:xfrm>
            <a:off x="9909618" y="1616953"/>
            <a:ext cx="61060" cy="10926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1">
              <a:highlight>
                <a:srgbClr val="FFFF00"/>
              </a:highlight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D32580C-AF4C-4793-8901-E06E023CE028}"/>
              </a:ext>
            </a:extLst>
          </p:cNvPr>
          <p:cNvSpPr/>
          <p:nvPr/>
        </p:nvSpPr>
        <p:spPr>
          <a:xfrm>
            <a:off x="8527827" y="2956297"/>
            <a:ext cx="61060" cy="10926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1">
              <a:highlight>
                <a:srgbClr val="FFFF00"/>
              </a:highlight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5EB8EDA-4CD8-467B-A6CE-11FF42E47CE1}"/>
              </a:ext>
            </a:extLst>
          </p:cNvPr>
          <p:cNvSpPr/>
          <p:nvPr/>
        </p:nvSpPr>
        <p:spPr>
          <a:xfrm>
            <a:off x="7115511" y="1616953"/>
            <a:ext cx="61060" cy="10926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1">
              <a:highlight>
                <a:srgbClr val="FFFF00"/>
              </a:highlight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F259249-4C0F-4D92-A06B-3F483D6B6F86}"/>
              </a:ext>
            </a:extLst>
          </p:cNvPr>
          <p:cNvSpPr/>
          <p:nvPr/>
        </p:nvSpPr>
        <p:spPr>
          <a:xfrm>
            <a:off x="8527827" y="2534978"/>
            <a:ext cx="61060" cy="10926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1">
              <a:highlight>
                <a:srgbClr val="FFFF00"/>
              </a:highlight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7D56B6-76FE-4835-A6C6-02C7C00C8261}"/>
              </a:ext>
            </a:extLst>
          </p:cNvPr>
          <p:cNvSpPr/>
          <p:nvPr/>
        </p:nvSpPr>
        <p:spPr>
          <a:xfrm>
            <a:off x="9306142" y="1616953"/>
            <a:ext cx="61060" cy="10926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1">
              <a:highlight>
                <a:srgbClr val="FFFF00"/>
              </a:highlight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8517384-2CF2-4EE9-8E33-7952BAA56606}"/>
              </a:ext>
            </a:extLst>
          </p:cNvPr>
          <p:cNvSpPr/>
          <p:nvPr/>
        </p:nvSpPr>
        <p:spPr>
          <a:xfrm>
            <a:off x="7718985" y="1616953"/>
            <a:ext cx="61060" cy="10926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1">
              <a:highlight>
                <a:srgbClr val="FFFF00"/>
              </a:highlight>
            </a:endParaRPr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7691054C-BE88-42F8-8B98-EB2EA0B6035E}"/>
              </a:ext>
            </a:extLst>
          </p:cNvPr>
          <p:cNvCxnSpPr>
            <a:stCxn id="15" idx="6"/>
            <a:endCxn id="7" idx="2"/>
          </p:cNvCxnSpPr>
          <p:nvPr/>
        </p:nvCxnSpPr>
        <p:spPr>
          <a:xfrm>
            <a:off x="7780045" y="1671585"/>
            <a:ext cx="192251" cy="1082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A35DF86-6F63-4CA0-9713-6047E0C5DFBF}"/>
              </a:ext>
            </a:extLst>
          </p:cNvPr>
          <p:cNvSpPr txBox="1"/>
          <p:nvPr/>
        </p:nvSpPr>
        <p:spPr>
          <a:xfrm>
            <a:off x="7233379" y="1725689"/>
            <a:ext cx="452368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1"/>
              <a:t>Talca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021FA64-8E60-4E69-BC16-987A51FB0041}"/>
              </a:ext>
            </a:extLst>
          </p:cNvPr>
          <p:cNvSpPr txBox="1"/>
          <p:nvPr/>
        </p:nvSpPr>
        <p:spPr>
          <a:xfrm>
            <a:off x="9427490" y="1736871"/>
            <a:ext cx="516488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1"/>
              <a:t>Curico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4269EAF-1F9C-40FE-8002-426EEF646CF0}"/>
              </a:ext>
            </a:extLst>
          </p:cNvPr>
          <p:cNvSpPr txBox="1"/>
          <p:nvPr/>
        </p:nvSpPr>
        <p:spPr>
          <a:xfrm>
            <a:off x="8280876" y="2764709"/>
            <a:ext cx="554960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1"/>
              <a:t>Linares</a:t>
            </a:r>
          </a:p>
        </p:txBody>
      </p: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FF039D08-146B-472C-B033-EAEAEFD36757}"/>
              </a:ext>
            </a:extLst>
          </p:cNvPr>
          <p:cNvCxnSpPr>
            <a:stCxn id="14" idx="3"/>
            <a:endCxn id="7" idx="0"/>
          </p:cNvCxnSpPr>
          <p:nvPr/>
        </p:nvCxnSpPr>
        <p:spPr>
          <a:xfrm rot="5400000">
            <a:off x="9196305" y="1661011"/>
            <a:ext cx="69573" cy="1679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C61D790E-BF15-455F-8200-3E904C24D2D0}"/>
              </a:ext>
            </a:extLst>
          </p:cNvPr>
          <p:cNvCxnSpPr>
            <a:stCxn id="13" idx="0"/>
            <a:endCxn id="7" idx="1"/>
          </p:cNvCxnSpPr>
          <p:nvPr/>
        </p:nvCxnSpPr>
        <p:spPr>
          <a:xfrm rot="5400000" flipH="1" flipV="1">
            <a:off x="8458437" y="2435055"/>
            <a:ext cx="19984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n 21">
            <a:extLst>
              <a:ext uri="{FF2B5EF4-FFF2-40B4-BE49-F238E27FC236}">
                <a16:creationId xmlns:a16="http://schemas.microsoft.com/office/drawing/2014/main" id="{DD3F7A9A-8EB1-4182-8E6E-D2104CD58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255" y="1445199"/>
            <a:ext cx="884820" cy="265017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1DB37EE6-A52C-4061-A456-2EB3B9549FAC}"/>
              </a:ext>
            </a:extLst>
          </p:cNvPr>
          <p:cNvSpPr/>
          <p:nvPr/>
        </p:nvSpPr>
        <p:spPr>
          <a:xfrm>
            <a:off x="6046504" y="1671586"/>
            <a:ext cx="45719" cy="652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01">
              <a:highlight>
                <a:srgbClr val="FFFF00"/>
              </a:highlight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12C94FA-366F-49B8-9CB3-9683F7FCFB1A}"/>
              </a:ext>
            </a:extLst>
          </p:cNvPr>
          <p:cNvSpPr/>
          <p:nvPr/>
        </p:nvSpPr>
        <p:spPr>
          <a:xfrm>
            <a:off x="6151925" y="1671940"/>
            <a:ext cx="45719" cy="652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01">
              <a:highlight>
                <a:srgbClr val="FFFF00"/>
              </a:highlight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252F790-CB90-4E59-84BF-36B71343ACCE}"/>
              </a:ext>
            </a:extLst>
          </p:cNvPr>
          <p:cNvSpPr/>
          <p:nvPr/>
        </p:nvSpPr>
        <p:spPr>
          <a:xfrm>
            <a:off x="6242742" y="1679719"/>
            <a:ext cx="45719" cy="652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01">
              <a:highlight>
                <a:srgbClr val="FFFF00"/>
              </a:highlight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E3C82958-13BF-487F-BDE3-3EE3D7A05002}"/>
              </a:ext>
            </a:extLst>
          </p:cNvPr>
          <p:cNvSpPr/>
          <p:nvPr/>
        </p:nvSpPr>
        <p:spPr>
          <a:xfrm>
            <a:off x="6329699" y="1679719"/>
            <a:ext cx="45719" cy="652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01">
              <a:highlight>
                <a:srgbClr val="FFFF00"/>
              </a:highlight>
            </a:endParaRPr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8A0CA8B1-5952-4326-B291-87C36E89D29A}"/>
              </a:ext>
            </a:extLst>
          </p:cNvPr>
          <p:cNvCxnSpPr>
            <a:cxnSpLocks/>
            <a:stCxn id="25" idx="2"/>
            <a:endCxn id="138" idx="3"/>
          </p:cNvCxnSpPr>
          <p:nvPr/>
        </p:nvCxnSpPr>
        <p:spPr>
          <a:xfrm rot="5400000">
            <a:off x="5778825" y="1548503"/>
            <a:ext cx="102169" cy="4789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134261BE-EA9C-436A-8638-6995A67728BE}"/>
              </a:ext>
            </a:extLst>
          </p:cNvPr>
          <p:cNvCxnSpPr>
            <a:cxnSpLocks/>
            <a:stCxn id="26" idx="2"/>
            <a:endCxn id="163" idx="0"/>
          </p:cNvCxnSpPr>
          <p:nvPr/>
        </p:nvCxnSpPr>
        <p:spPr>
          <a:xfrm rot="5400000">
            <a:off x="5918552" y="1992833"/>
            <a:ext cx="511842" cy="6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2B3576CA-B9BD-4EA0-B94A-9535721C2AE3}"/>
              </a:ext>
            </a:extLst>
          </p:cNvPr>
          <p:cNvCxnSpPr>
            <a:stCxn id="28" idx="2"/>
            <a:endCxn id="12" idx="3"/>
          </p:cNvCxnSpPr>
          <p:nvPr/>
        </p:nvCxnSpPr>
        <p:spPr>
          <a:xfrm rot="5400000" flipH="1" flipV="1">
            <a:off x="6721111" y="1341664"/>
            <a:ext cx="34788" cy="771895"/>
          </a:xfrm>
          <a:prstGeom prst="bentConnector3">
            <a:avLst>
              <a:gd name="adj1" fmla="val -2894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560CEBF7-50B4-4DF5-B369-DEBC3E37B6B6}"/>
              </a:ext>
            </a:extLst>
          </p:cNvPr>
          <p:cNvSpPr/>
          <p:nvPr/>
        </p:nvSpPr>
        <p:spPr>
          <a:xfrm>
            <a:off x="5868613" y="1160014"/>
            <a:ext cx="1088103" cy="19530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1">
                <a:solidFill>
                  <a:schemeClr val="tx1"/>
                </a:solidFill>
              </a:rPr>
              <a:t>172.16.10.0/24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532E61EC-C345-4FF5-A189-06DAF1907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1471" y="1442972"/>
            <a:ext cx="884820" cy="265017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EC00856A-02AF-41EC-A154-A8FDDA4A5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9834" y="1943085"/>
            <a:ext cx="481637" cy="391006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AC9491D0-3598-4510-B3F2-79D598FEE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4017" y="1943085"/>
            <a:ext cx="481637" cy="391006"/>
          </a:xfrm>
          <a:prstGeom prst="rect">
            <a:avLst/>
          </a:prstGeom>
        </p:spPr>
      </p:pic>
      <p:sp>
        <p:nvSpPr>
          <p:cNvPr id="36" name="Rectángulo 35">
            <a:extLst>
              <a:ext uri="{FF2B5EF4-FFF2-40B4-BE49-F238E27FC236}">
                <a16:creationId xmlns:a16="http://schemas.microsoft.com/office/drawing/2014/main" id="{80218708-3627-406B-9DBA-9368E5D3536F}"/>
              </a:ext>
            </a:extLst>
          </p:cNvPr>
          <p:cNvSpPr/>
          <p:nvPr/>
        </p:nvSpPr>
        <p:spPr>
          <a:xfrm>
            <a:off x="10857720" y="1669358"/>
            <a:ext cx="45719" cy="652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01">
              <a:highlight>
                <a:srgbClr val="FFFF00"/>
              </a:highlight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1184013B-D551-4CC0-9183-54D20E542D74}"/>
              </a:ext>
            </a:extLst>
          </p:cNvPr>
          <p:cNvSpPr/>
          <p:nvPr/>
        </p:nvSpPr>
        <p:spPr>
          <a:xfrm>
            <a:off x="10963141" y="1669712"/>
            <a:ext cx="45719" cy="652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01">
              <a:highlight>
                <a:srgbClr val="FFFF00"/>
              </a:highlight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9A93A559-41BD-46F6-AC66-115114016B2D}"/>
              </a:ext>
            </a:extLst>
          </p:cNvPr>
          <p:cNvSpPr/>
          <p:nvPr/>
        </p:nvSpPr>
        <p:spPr>
          <a:xfrm>
            <a:off x="11053958" y="1677492"/>
            <a:ext cx="45719" cy="652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01">
              <a:highlight>
                <a:srgbClr val="FFFF00"/>
              </a:highlight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513C200-69D0-455D-8750-F20C173FC287}"/>
              </a:ext>
            </a:extLst>
          </p:cNvPr>
          <p:cNvSpPr/>
          <p:nvPr/>
        </p:nvSpPr>
        <p:spPr>
          <a:xfrm>
            <a:off x="11140915" y="1677492"/>
            <a:ext cx="45719" cy="652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01">
              <a:highlight>
                <a:srgbClr val="FFFF00"/>
              </a:highlight>
            </a:endParaRPr>
          </a:p>
        </p:txBody>
      </p: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EB23D525-344D-4610-A6A6-1A5E53A1E9B7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 rot="5400000">
            <a:off x="10659285" y="1616367"/>
            <a:ext cx="208087" cy="4453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6065D3BB-4C6B-4EB9-8BCD-6A00916AFD52}"/>
              </a:ext>
            </a:extLst>
          </p:cNvPr>
          <p:cNvCxnSpPr>
            <a:cxnSpLocks/>
            <a:stCxn id="38" idx="2"/>
            <a:endCxn id="35" idx="0"/>
          </p:cNvCxnSpPr>
          <p:nvPr/>
        </p:nvCxnSpPr>
        <p:spPr>
          <a:xfrm rot="5400000">
            <a:off x="10945674" y="1811941"/>
            <a:ext cx="200308" cy="619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0B172561-ADAF-4EAA-81DA-1AF0BD00752C}"/>
              </a:ext>
            </a:extLst>
          </p:cNvPr>
          <p:cNvSpPr/>
          <p:nvPr/>
        </p:nvSpPr>
        <p:spPr>
          <a:xfrm>
            <a:off x="10679829" y="1157785"/>
            <a:ext cx="1088103" cy="19530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>
                <a:solidFill>
                  <a:schemeClr val="tx1"/>
                </a:solidFill>
              </a:rPr>
              <a:t>172.16.11.0/24</a:t>
            </a:r>
          </a:p>
        </p:txBody>
      </p: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C64C2ED8-02C6-4282-9741-01C6456E20CA}"/>
              </a:ext>
            </a:extLst>
          </p:cNvPr>
          <p:cNvCxnSpPr>
            <a:stCxn id="10" idx="6"/>
            <a:endCxn id="36" idx="1"/>
          </p:cNvCxnSpPr>
          <p:nvPr/>
        </p:nvCxnSpPr>
        <p:spPr>
          <a:xfrm>
            <a:off x="9970676" y="1671587"/>
            <a:ext cx="887042" cy="304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n 43">
            <a:extLst>
              <a:ext uri="{FF2B5EF4-FFF2-40B4-BE49-F238E27FC236}">
                <a16:creationId xmlns:a16="http://schemas.microsoft.com/office/drawing/2014/main" id="{C842FF01-4E0A-4088-AC3D-C266FCDAB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540" y="2889644"/>
            <a:ext cx="884820" cy="265017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40D50EC4-19FF-4C8E-84A2-E9DF4DC08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1905" y="3389757"/>
            <a:ext cx="481637" cy="391006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36F77CA2-C73A-47DE-B9A7-FC479235B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6086" y="3389757"/>
            <a:ext cx="481637" cy="391006"/>
          </a:xfrm>
          <a:prstGeom prst="rect">
            <a:avLst/>
          </a:prstGeom>
        </p:spPr>
      </p:pic>
      <p:sp>
        <p:nvSpPr>
          <p:cNvPr id="47" name="Rectángulo 46">
            <a:extLst>
              <a:ext uri="{FF2B5EF4-FFF2-40B4-BE49-F238E27FC236}">
                <a16:creationId xmlns:a16="http://schemas.microsoft.com/office/drawing/2014/main" id="{35D23573-C853-43B6-A0D7-F5D7A553DEB2}"/>
              </a:ext>
            </a:extLst>
          </p:cNvPr>
          <p:cNvSpPr/>
          <p:nvPr/>
        </p:nvSpPr>
        <p:spPr>
          <a:xfrm>
            <a:off x="9389789" y="3116030"/>
            <a:ext cx="45719" cy="652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01">
              <a:highlight>
                <a:srgbClr val="FFFF00"/>
              </a:highlight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E728E441-35BC-4365-B697-31EF429B7FF5}"/>
              </a:ext>
            </a:extLst>
          </p:cNvPr>
          <p:cNvSpPr/>
          <p:nvPr/>
        </p:nvSpPr>
        <p:spPr>
          <a:xfrm>
            <a:off x="9495210" y="3116384"/>
            <a:ext cx="45719" cy="652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01">
              <a:highlight>
                <a:srgbClr val="FFFF00"/>
              </a:highlight>
            </a:endParaRP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2521C827-7283-412B-96DF-A5614C590765}"/>
              </a:ext>
            </a:extLst>
          </p:cNvPr>
          <p:cNvSpPr/>
          <p:nvPr/>
        </p:nvSpPr>
        <p:spPr>
          <a:xfrm>
            <a:off x="9586028" y="3124164"/>
            <a:ext cx="45719" cy="652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01">
              <a:highlight>
                <a:srgbClr val="FFFF00"/>
              </a:highlight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9F409A6-5E6B-466C-870B-9AB7D6807C6D}"/>
              </a:ext>
            </a:extLst>
          </p:cNvPr>
          <p:cNvSpPr/>
          <p:nvPr/>
        </p:nvSpPr>
        <p:spPr>
          <a:xfrm>
            <a:off x="9672984" y="3124164"/>
            <a:ext cx="45719" cy="652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01">
              <a:highlight>
                <a:srgbClr val="FFFF00"/>
              </a:highlight>
            </a:endParaRPr>
          </a:p>
        </p:txBody>
      </p: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C37BFF48-2020-457B-978B-2BC054320DEF}"/>
              </a:ext>
            </a:extLst>
          </p:cNvPr>
          <p:cNvCxnSpPr>
            <a:cxnSpLocks/>
            <a:stCxn id="48" idx="2"/>
            <a:endCxn id="45" idx="0"/>
          </p:cNvCxnSpPr>
          <p:nvPr/>
        </p:nvCxnSpPr>
        <p:spPr>
          <a:xfrm rot="5400000">
            <a:off x="9191354" y="3063039"/>
            <a:ext cx="208087" cy="4453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50921D5D-B70C-45AE-A3D8-8A733D525085}"/>
              </a:ext>
            </a:extLst>
          </p:cNvPr>
          <p:cNvCxnSpPr>
            <a:cxnSpLocks/>
            <a:stCxn id="49" idx="2"/>
            <a:endCxn id="46" idx="0"/>
          </p:cNvCxnSpPr>
          <p:nvPr/>
        </p:nvCxnSpPr>
        <p:spPr>
          <a:xfrm rot="5400000">
            <a:off x="9477743" y="3258613"/>
            <a:ext cx="200308" cy="619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228BC622-1479-4D32-BC3B-343D02C46299}"/>
              </a:ext>
            </a:extLst>
          </p:cNvPr>
          <p:cNvSpPr/>
          <p:nvPr/>
        </p:nvSpPr>
        <p:spPr>
          <a:xfrm>
            <a:off x="9211899" y="2604457"/>
            <a:ext cx="1088103" cy="19530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>
                <a:solidFill>
                  <a:schemeClr val="tx1"/>
                </a:solidFill>
              </a:rPr>
              <a:t>172.16.12.0/24</a:t>
            </a:r>
          </a:p>
        </p:txBody>
      </p:sp>
      <p:cxnSp>
        <p:nvCxnSpPr>
          <p:cNvPr id="54" name="Conector: angular 53">
            <a:extLst>
              <a:ext uri="{FF2B5EF4-FFF2-40B4-BE49-F238E27FC236}">
                <a16:creationId xmlns:a16="http://schemas.microsoft.com/office/drawing/2014/main" id="{38EEB2D7-3084-4D93-B142-829ADFF46293}"/>
              </a:ext>
            </a:extLst>
          </p:cNvPr>
          <p:cNvCxnSpPr>
            <a:stCxn id="47" idx="2"/>
            <a:endCxn id="11" idx="4"/>
          </p:cNvCxnSpPr>
          <p:nvPr/>
        </p:nvCxnSpPr>
        <p:spPr>
          <a:xfrm rot="5400000" flipH="1">
            <a:off x="8927628" y="2696294"/>
            <a:ext cx="115753" cy="854290"/>
          </a:xfrm>
          <a:prstGeom prst="bentConnector3">
            <a:avLst>
              <a:gd name="adj1" fmla="val -346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47D41B13-BB36-4B20-AF7A-A7D0DCEC6296}"/>
              </a:ext>
            </a:extLst>
          </p:cNvPr>
          <p:cNvSpPr txBox="1"/>
          <p:nvPr/>
        </p:nvSpPr>
        <p:spPr>
          <a:xfrm>
            <a:off x="6994823" y="1499361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"/>
              <a:t>e0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A084DD96-CE1C-43AA-96BA-A555AB337A06}"/>
              </a:ext>
            </a:extLst>
          </p:cNvPr>
          <p:cNvSpPr txBox="1"/>
          <p:nvPr/>
        </p:nvSpPr>
        <p:spPr>
          <a:xfrm>
            <a:off x="7612021" y="1490379"/>
            <a:ext cx="24718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"/>
              <a:t>w0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638AD354-707A-4047-A35C-422B4A9D636B}"/>
              </a:ext>
            </a:extLst>
          </p:cNvPr>
          <p:cNvSpPr txBox="1"/>
          <p:nvPr/>
        </p:nvSpPr>
        <p:spPr>
          <a:xfrm>
            <a:off x="8497563" y="2998603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"/>
              <a:t>e0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8E298B50-08E3-4AFC-9C27-045D2984C4CA}"/>
              </a:ext>
            </a:extLst>
          </p:cNvPr>
          <p:cNvSpPr txBox="1"/>
          <p:nvPr/>
        </p:nvSpPr>
        <p:spPr>
          <a:xfrm>
            <a:off x="8487845" y="2460627"/>
            <a:ext cx="24718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"/>
              <a:t>w0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B957BA84-1B47-4C39-9965-31216451DB57}"/>
              </a:ext>
            </a:extLst>
          </p:cNvPr>
          <p:cNvSpPr txBox="1"/>
          <p:nvPr/>
        </p:nvSpPr>
        <p:spPr>
          <a:xfrm>
            <a:off x="9821252" y="1499066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"/>
              <a:t>e0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842148D-1A31-48B8-899A-F97963DBD1E1}"/>
              </a:ext>
            </a:extLst>
          </p:cNvPr>
          <p:cNvSpPr txBox="1"/>
          <p:nvPr/>
        </p:nvSpPr>
        <p:spPr>
          <a:xfrm>
            <a:off x="9197815" y="1499066"/>
            <a:ext cx="24718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"/>
              <a:t>w0</a:t>
            </a:r>
          </a:p>
        </p:txBody>
      </p:sp>
      <p:pic>
        <p:nvPicPr>
          <p:cNvPr id="61" name="Imagen 60">
            <a:extLst>
              <a:ext uri="{FF2B5EF4-FFF2-40B4-BE49-F238E27FC236}">
                <a16:creationId xmlns:a16="http://schemas.microsoft.com/office/drawing/2014/main" id="{F39B14B5-EA03-4B91-969D-FC0C2150F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954" y="3147375"/>
            <a:ext cx="634004" cy="421319"/>
          </a:xfrm>
          <a:prstGeom prst="rect">
            <a:avLst/>
          </a:prstGeom>
        </p:spPr>
      </p:pic>
      <p:sp>
        <p:nvSpPr>
          <p:cNvPr id="62" name="Nube 61">
            <a:extLst>
              <a:ext uri="{FF2B5EF4-FFF2-40B4-BE49-F238E27FC236}">
                <a16:creationId xmlns:a16="http://schemas.microsoft.com/office/drawing/2014/main" id="{7004A632-5F46-44CC-B355-86A2773A457D}"/>
              </a:ext>
            </a:extLst>
          </p:cNvPr>
          <p:cNvSpPr/>
          <p:nvPr/>
        </p:nvSpPr>
        <p:spPr>
          <a:xfrm>
            <a:off x="10299835" y="4230227"/>
            <a:ext cx="1811854" cy="777330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1"/>
              <a:t>INTERNET</a:t>
            </a:r>
          </a:p>
        </p:txBody>
      </p: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82627F12-BD00-4718-85F7-06B0A0B0FB93}"/>
              </a:ext>
            </a:extLst>
          </p:cNvPr>
          <p:cNvCxnSpPr>
            <a:stCxn id="61" idx="2"/>
            <a:endCxn id="62" idx="3"/>
          </p:cNvCxnSpPr>
          <p:nvPr/>
        </p:nvCxnSpPr>
        <p:spPr>
          <a:xfrm rot="16200000" flipH="1">
            <a:off x="10618369" y="3687282"/>
            <a:ext cx="705979" cy="4688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68D31D33-7B48-49F9-820A-5C781526F225}"/>
              </a:ext>
            </a:extLst>
          </p:cNvPr>
          <p:cNvCxnSpPr>
            <a:cxnSpLocks/>
            <a:stCxn id="61" idx="0"/>
            <a:endCxn id="50" idx="2"/>
          </p:cNvCxnSpPr>
          <p:nvPr/>
        </p:nvCxnSpPr>
        <p:spPr>
          <a:xfrm rot="16200000" flipH="1" flipV="1">
            <a:off x="10195362" y="2647855"/>
            <a:ext cx="42073" cy="1041113"/>
          </a:xfrm>
          <a:prstGeom prst="bentConnector5">
            <a:avLst>
              <a:gd name="adj1" fmla="val -543341"/>
              <a:gd name="adj2" fmla="val 38668"/>
              <a:gd name="adj3" fmla="val 4228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DBEF1C91-7196-43EA-AF1D-D1BEEC2C9442}"/>
              </a:ext>
            </a:extLst>
          </p:cNvPr>
          <p:cNvSpPr txBox="1"/>
          <p:nvPr/>
        </p:nvSpPr>
        <p:spPr>
          <a:xfrm>
            <a:off x="10459475" y="3303155"/>
            <a:ext cx="611065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1"/>
              <a:t>Internet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1810D7DB-EA3E-4C98-A458-401FC84F76E7}"/>
              </a:ext>
            </a:extLst>
          </p:cNvPr>
          <p:cNvSpPr txBox="1"/>
          <p:nvPr/>
        </p:nvSpPr>
        <p:spPr>
          <a:xfrm>
            <a:off x="11088694" y="3138454"/>
            <a:ext cx="560987" cy="3694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1801"/>
              <a:t>NAT</a:t>
            </a:r>
          </a:p>
        </p:txBody>
      </p:sp>
      <p:pic>
        <p:nvPicPr>
          <p:cNvPr id="138" name="Imagen 137">
            <a:extLst>
              <a:ext uri="{FF2B5EF4-FFF2-40B4-BE49-F238E27FC236}">
                <a16:creationId xmlns:a16="http://schemas.microsoft.com/office/drawing/2014/main" id="{D0D344CA-020B-4A29-80D3-AD7441F1E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452" y="1628381"/>
            <a:ext cx="634004" cy="421319"/>
          </a:xfrm>
          <a:prstGeom prst="rect">
            <a:avLst/>
          </a:prstGeom>
        </p:spPr>
      </p:pic>
      <p:sp>
        <p:nvSpPr>
          <p:cNvPr id="141" name="Nube 140">
            <a:extLst>
              <a:ext uri="{FF2B5EF4-FFF2-40B4-BE49-F238E27FC236}">
                <a16:creationId xmlns:a16="http://schemas.microsoft.com/office/drawing/2014/main" id="{CCD329E6-E6A1-4949-BFAA-B09CBFD892DD}"/>
              </a:ext>
            </a:extLst>
          </p:cNvPr>
          <p:cNvSpPr/>
          <p:nvPr/>
        </p:nvSpPr>
        <p:spPr>
          <a:xfrm>
            <a:off x="3702936" y="2019629"/>
            <a:ext cx="1306302" cy="780132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>
                <a:solidFill>
                  <a:schemeClr val="tx1"/>
                </a:solidFill>
              </a:rPr>
              <a:t>WAN MOVISTAR</a:t>
            </a:r>
          </a:p>
          <a:p>
            <a:pPr algn="ctr"/>
            <a:r>
              <a:rPr lang="es-MX" sz="1200">
                <a:solidFill>
                  <a:schemeClr val="tx1"/>
                </a:solidFill>
              </a:rPr>
              <a:t>RIPv2</a:t>
            </a:r>
          </a:p>
        </p:txBody>
      </p:sp>
      <p:cxnSp>
        <p:nvCxnSpPr>
          <p:cNvPr id="143" name="Conector: angular 142">
            <a:extLst>
              <a:ext uri="{FF2B5EF4-FFF2-40B4-BE49-F238E27FC236}">
                <a16:creationId xmlns:a16="http://schemas.microsoft.com/office/drawing/2014/main" id="{47D1C2E4-ABCF-4445-AAAE-3713BCAA39D9}"/>
              </a:ext>
            </a:extLst>
          </p:cNvPr>
          <p:cNvCxnSpPr>
            <a:stCxn id="138" idx="1"/>
            <a:endCxn id="141" idx="3"/>
          </p:cNvCxnSpPr>
          <p:nvPr/>
        </p:nvCxnSpPr>
        <p:spPr>
          <a:xfrm rot="10800000" flipV="1">
            <a:off x="4356085" y="1839039"/>
            <a:ext cx="600366" cy="2251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Imagen 143">
            <a:extLst>
              <a:ext uri="{FF2B5EF4-FFF2-40B4-BE49-F238E27FC236}">
                <a16:creationId xmlns:a16="http://schemas.microsoft.com/office/drawing/2014/main" id="{2C4EE659-1F38-49BF-9018-D8DA17974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458" y="2856485"/>
            <a:ext cx="634004" cy="421319"/>
          </a:xfrm>
          <a:prstGeom prst="rect">
            <a:avLst/>
          </a:prstGeom>
        </p:spPr>
      </p:pic>
      <p:cxnSp>
        <p:nvCxnSpPr>
          <p:cNvPr id="146" name="Conector: angular 145">
            <a:extLst>
              <a:ext uri="{FF2B5EF4-FFF2-40B4-BE49-F238E27FC236}">
                <a16:creationId xmlns:a16="http://schemas.microsoft.com/office/drawing/2014/main" id="{A036CFA9-16AA-4FAB-8F43-351B344F5341}"/>
              </a:ext>
            </a:extLst>
          </p:cNvPr>
          <p:cNvCxnSpPr>
            <a:stCxn id="144" idx="3"/>
            <a:endCxn id="141" idx="1"/>
          </p:cNvCxnSpPr>
          <p:nvPr/>
        </p:nvCxnSpPr>
        <p:spPr>
          <a:xfrm flipV="1">
            <a:off x="4145462" y="2798931"/>
            <a:ext cx="210626" cy="2682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Imagen 147">
            <a:extLst>
              <a:ext uri="{FF2B5EF4-FFF2-40B4-BE49-F238E27FC236}">
                <a16:creationId xmlns:a16="http://schemas.microsoft.com/office/drawing/2014/main" id="{45E90484-64FA-48AF-A70F-6D81EA2A6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458" y="2911718"/>
            <a:ext cx="884820" cy="265017"/>
          </a:xfrm>
          <a:prstGeom prst="rect">
            <a:avLst/>
          </a:prstGeom>
        </p:spPr>
      </p:pic>
      <p:pic>
        <p:nvPicPr>
          <p:cNvPr id="149" name="Imagen 148">
            <a:extLst>
              <a:ext uri="{FF2B5EF4-FFF2-40B4-BE49-F238E27FC236}">
                <a16:creationId xmlns:a16="http://schemas.microsoft.com/office/drawing/2014/main" id="{06BFF118-671B-47E2-865C-85E90323F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004" y="3411831"/>
            <a:ext cx="481637" cy="391006"/>
          </a:xfrm>
          <a:prstGeom prst="rect">
            <a:avLst/>
          </a:prstGeom>
        </p:spPr>
      </p:pic>
      <p:sp>
        <p:nvSpPr>
          <p:cNvPr id="150" name="Rectángulo 149">
            <a:extLst>
              <a:ext uri="{FF2B5EF4-FFF2-40B4-BE49-F238E27FC236}">
                <a16:creationId xmlns:a16="http://schemas.microsoft.com/office/drawing/2014/main" id="{AEF2201E-8DF6-498A-9252-47065B97ACD7}"/>
              </a:ext>
            </a:extLst>
          </p:cNvPr>
          <p:cNvSpPr/>
          <p:nvPr/>
        </p:nvSpPr>
        <p:spPr>
          <a:xfrm>
            <a:off x="2264707" y="3138105"/>
            <a:ext cx="45719" cy="652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01">
              <a:highlight>
                <a:srgbClr val="FFFF00"/>
              </a:highlight>
            </a:endParaRPr>
          </a:p>
        </p:txBody>
      </p:sp>
      <p:sp>
        <p:nvSpPr>
          <p:cNvPr id="151" name="Rectángulo 150">
            <a:extLst>
              <a:ext uri="{FF2B5EF4-FFF2-40B4-BE49-F238E27FC236}">
                <a16:creationId xmlns:a16="http://schemas.microsoft.com/office/drawing/2014/main" id="{47421125-5B60-42E2-8BEE-A29BE85FA491}"/>
              </a:ext>
            </a:extLst>
          </p:cNvPr>
          <p:cNvSpPr/>
          <p:nvPr/>
        </p:nvSpPr>
        <p:spPr>
          <a:xfrm>
            <a:off x="2370127" y="3138459"/>
            <a:ext cx="45719" cy="652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01">
              <a:highlight>
                <a:srgbClr val="FFFF00"/>
              </a:highlight>
            </a:endParaRPr>
          </a:p>
        </p:txBody>
      </p:sp>
      <p:sp>
        <p:nvSpPr>
          <p:cNvPr id="152" name="Rectángulo 151">
            <a:extLst>
              <a:ext uri="{FF2B5EF4-FFF2-40B4-BE49-F238E27FC236}">
                <a16:creationId xmlns:a16="http://schemas.microsoft.com/office/drawing/2014/main" id="{4B8ABE51-8ACF-42BE-AB17-ED1DB1275477}"/>
              </a:ext>
            </a:extLst>
          </p:cNvPr>
          <p:cNvSpPr/>
          <p:nvPr/>
        </p:nvSpPr>
        <p:spPr>
          <a:xfrm>
            <a:off x="2460945" y="3146237"/>
            <a:ext cx="45719" cy="652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01">
              <a:highlight>
                <a:srgbClr val="FFFF00"/>
              </a:highlight>
            </a:endParaRPr>
          </a:p>
        </p:txBody>
      </p:sp>
      <p:sp>
        <p:nvSpPr>
          <p:cNvPr id="153" name="Rectángulo 152">
            <a:extLst>
              <a:ext uri="{FF2B5EF4-FFF2-40B4-BE49-F238E27FC236}">
                <a16:creationId xmlns:a16="http://schemas.microsoft.com/office/drawing/2014/main" id="{12EA66EA-1964-4E89-88E4-81D2A3EC555A}"/>
              </a:ext>
            </a:extLst>
          </p:cNvPr>
          <p:cNvSpPr/>
          <p:nvPr/>
        </p:nvSpPr>
        <p:spPr>
          <a:xfrm>
            <a:off x="2547901" y="3146237"/>
            <a:ext cx="45719" cy="652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801">
              <a:highlight>
                <a:srgbClr val="FFFF00"/>
              </a:highlight>
            </a:endParaRPr>
          </a:p>
        </p:txBody>
      </p:sp>
      <p:cxnSp>
        <p:nvCxnSpPr>
          <p:cNvPr id="155" name="Conector: angular 154">
            <a:extLst>
              <a:ext uri="{FF2B5EF4-FFF2-40B4-BE49-F238E27FC236}">
                <a16:creationId xmlns:a16="http://schemas.microsoft.com/office/drawing/2014/main" id="{6F31D4AC-8E30-42F5-AB71-5A9AB293CC37}"/>
              </a:ext>
            </a:extLst>
          </p:cNvPr>
          <p:cNvCxnSpPr>
            <a:stCxn id="151" idx="2"/>
            <a:endCxn id="149" idx="0"/>
          </p:cNvCxnSpPr>
          <p:nvPr/>
        </p:nvCxnSpPr>
        <p:spPr>
          <a:xfrm rot="16200000" flipH="1">
            <a:off x="2303361" y="3293368"/>
            <a:ext cx="208087" cy="288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: angular 155">
            <a:extLst>
              <a:ext uri="{FF2B5EF4-FFF2-40B4-BE49-F238E27FC236}">
                <a16:creationId xmlns:a16="http://schemas.microsoft.com/office/drawing/2014/main" id="{943D2ECE-FEBF-49B0-AC58-7D1240A40B10}"/>
              </a:ext>
            </a:extLst>
          </p:cNvPr>
          <p:cNvCxnSpPr>
            <a:cxnSpLocks/>
            <a:stCxn id="153" idx="2"/>
            <a:endCxn id="144" idx="1"/>
          </p:cNvCxnSpPr>
          <p:nvPr/>
        </p:nvCxnSpPr>
        <p:spPr>
          <a:xfrm rot="5400000" flipH="1" flipV="1">
            <a:off x="2968920" y="2668984"/>
            <a:ext cx="144379" cy="940697"/>
          </a:xfrm>
          <a:prstGeom prst="bentConnector4">
            <a:avLst>
              <a:gd name="adj1" fmla="val -47500"/>
              <a:gd name="adj2" fmla="val 748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ángulo: esquinas redondeadas 156">
            <a:extLst>
              <a:ext uri="{FF2B5EF4-FFF2-40B4-BE49-F238E27FC236}">
                <a16:creationId xmlns:a16="http://schemas.microsoft.com/office/drawing/2014/main" id="{46E13298-0B8E-47F6-ADC3-D71E20E6AB3C}"/>
              </a:ext>
            </a:extLst>
          </p:cNvPr>
          <p:cNvSpPr/>
          <p:nvPr/>
        </p:nvSpPr>
        <p:spPr>
          <a:xfrm>
            <a:off x="2086816" y="2626532"/>
            <a:ext cx="1088103" cy="19530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1">
                <a:solidFill>
                  <a:schemeClr val="tx1"/>
                </a:solidFill>
              </a:rPr>
              <a:t>172.16.13.0/24</a:t>
            </a:r>
          </a:p>
        </p:txBody>
      </p: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5C05CA1D-4918-4362-8D70-8253D5B828FD}"/>
              </a:ext>
            </a:extLst>
          </p:cNvPr>
          <p:cNvSpPr txBox="1"/>
          <p:nvPr/>
        </p:nvSpPr>
        <p:spPr>
          <a:xfrm>
            <a:off x="5096988" y="1818014"/>
            <a:ext cx="351378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1"/>
              <a:t>SJ1</a:t>
            </a:r>
          </a:p>
        </p:txBody>
      </p: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F7F0A720-A472-45A9-8B9C-F950A9D29F91}"/>
              </a:ext>
            </a:extLst>
          </p:cNvPr>
          <p:cNvSpPr txBox="1"/>
          <p:nvPr/>
        </p:nvSpPr>
        <p:spPr>
          <a:xfrm>
            <a:off x="3641639" y="3029957"/>
            <a:ext cx="351378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1"/>
              <a:t>SJ2</a:t>
            </a:r>
          </a:p>
        </p:txBody>
      </p:sp>
      <p:pic>
        <p:nvPicPr>
          <p:cNvPr id="163" name="Imagen 162">
            <a:extLst>
              <a:ext uri="{FF2B5EF4-FFF2-40B4-BE49-F238E27FC236}">
                <a16:creationId xmlns:a16="http://schemas.microsoft.com/office/drawing/2014/main" id="{94ECC54B-1A6B-4655-BBA3-64B1B6FE3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8825" y="2249067"/>
            <a:ext cx="670667" cy="549865"/>
          </a:xfrm>
          <a:prstGeom prst="rect">
            <a:avLst/>
          </a:prstGeom>
        </p:spPr>
      </p:pic>
      <p:sp>
        <p:nvSpPr>
          <p:cNvPr id="169" name="CuadroTexto 168">
            <a:extLst>
              <a:ext uri="{FF2B5EF4-FFF2-40B4-BE49-F238E27FC236}">
                <a16:creationId xmlns:a16="http://schemas.microsoft.com/office/drawing/2014/main" id="{30BCBC43-4B1D-49C8-BF38-9AD05FE6FBCA}"/>
              </a:ext>
            </a:extLst>
          </p:cNvPr>
          <p:cNvSpPr txBox="1"/>
          <p:nvPr/>
        </p:nvSpPr>
        <p:spPr>
          <a:xfrm>
            <a:off x="5512555" y="1603458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"/>
              <a:t>e0</a:t>
            </a:r>
          </a:p>
        </p:txBody>
      </p:sp>
      <p:sp>
        <p:nvSpPr>
          <p:cNvPr id="170" name="CuadroTexto 169">
            <a:extLst>
              <a:ext uri="{FF2B5EF4-FFF2-40B4-BE49-F238E27FC236}">
                <a16:creationId xmlns:a16="http://schemas.microsoft.com/office/drawing/2014/main" id="{51702099-0BB2-4BB0-A01B-387E50E7E89C}"/>
              </a:ext>
            </a:extLst>
          </p:cNvPr>
          <p:cNvSpPr txBox="1"/>
          <p:nvPr/>
        </p:nvSpPr>
        <p:spPr>
          <a:xfrm>
            <a:off x="4778144" y="1600548"/>
            <a:ext cx="24718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"/>
              <a:t>w0</a:t>
            </a:r>
          </a:p>
        </p:txBody>
      </p:sp>
      <p:sp>
        <p:nvSpPr>
          <p:cNvPr id="171" name="CuadroTexto 170">
            <a:extLst>
              <a:ext uri="{FF2B5EF4-FFF2-40B4-BE49-F238E27FC236}">
                <a16:creationId xmlns:a16="http://schemas.microsoft.com/office/drawing/2014/main" id="{4E1D990C-88F0-48AE-AA62-4A25CB267DFB}"/>
              </a:ext>
            </a:extLst>
          </p:cNvPr>
          <p:cNvSpPr txBox="1"/>
          <p:nvPr/>
        </p:nvSpPr>
        <p:spPr>
          <a:xfrm>
            <a:off x="3388213" y="2790980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"/>
              <a:t>e0</a:t>
            </a:r>
          </a:p>
        </p:txBody>
      </p:sp>
      <p:sp>
        <p:nvSpPr>
          <p:cNvPr id="172" name="CuadroTexto 171">
            <a:extLst>
              <a:ext uri="{FF2B5EF4-FFF2-40B4-BE49-F238E27FC236}">
                <a16:creationId xmlns:a16="http://schemas.microsoft.com/office/drawing/2014/main" id="{7D123D7E-92D5-44F8-99F3-A1CB6593CFF1}"/>
              </a:ext>
            </a:extLst>
          </p:cNvPr>
          <p:cNvSpPr txBox="1"/>
          <p:nvPr/>
        </p:nvSpPr>
        <p:spPr>
          <a:xfrm>
            <a:off x="4005413" y="2781999"/>
            <a:ext cx="24718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"/>
              <a:t>w0</a:t>
            </a:r>
          </a:p>
        </p:txBody>
      </p:sp>
      <p:sp>
        <p:nvSpPr>
          <p:cNvPr id="173" name="Rectángulo: esquinas redondeadas 172">
            <a:extLst>
              <a:ext uri="{FF2B5EF4-FFF2-40B4-BE49-F238E27FC236}">
                <a16:creationId xmlns:a16="http://schemas.microsoft.com/office/drawing/2014/main" id="{4B9A4D24-E743-4D7E-B378-CF81D4E946C2}"/>
              </a:ext>
            </a:extLst>
          </p:cNvPr>
          <p:cNvSpPr/>
          <p:nvPr/>
        </p:nvSpPr>
        <p:spPr>
          <a:xfrm>
            <a:off x="4398465" y="2861248"/>
            <a:ext cx="864300" cy="1953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1">
                <a:solidFill>
                  <a:schemeClr val="tx1"/>
                </a:solidFill>
              </a:rPr>
              <a:t>10.0.2.0/24</a:t>
            </a:r>
          </a:p>
        </p:txBody>
      </p:sp>
      <p:sp>
        <p:nvSpPr>
          <p:cNvPr id="174" name="Rectángulo: esquinas redondeadas 173">
            <a:extLst>
              <a:ext uri="{FF2B5EF4-FFF2-40B4-BE49-F238E27FC236}">
                <a16:creationId xmlns:a16="http://schemas.microsoft.com/office/drawing/2014/main" id="{FEBE0DC5-C762-4CDB-85C8-4FE59C917F2A}"/>
              </a:ext>
            </a:extLst>
          </p:cNvPr>
          <p:cNvSpPr/>
          <p:nvPr/>
        </p:nvSpPr>
        <p:spPr>
          <a:xfrm>
            <a:off x="3953590" y="1592651"/>
            <a:ext cx="864300" cy="1953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1">
                <a:solidFill>
                  <a:schemeClr val="tx1"/>
                </a:solidFill>
              </a:rPr>
              <a:t>10.0.1.0/24</a:t>
            </a:r>
          </a:p>
        </p:txBody>
      </p:sp>
      <p:sp>
        <p:nvSpPr>
          <p:cNvPr id="175" name="Rectángulo: esquinas redondeadas 174">
            <a:extLst>
              <a:ext uri="{FF2B5EF4-FFF2-40B4-BE49-F238E27FC236}">
                <a16:creationId xmlns:a16="http://schemas.microsoft.com/office/drawing/2014/main" id="{97793E04-1640-4D39-9135-E78D1FEFB586}"/>
              </a:ext>
            </a:extLst>
          </p:cNvPr>
          <p:cNvSpPr/>
          <p:nvPr/>
        </p:nvSpPr>
        <p:spPr>
          <a:xfrm>
            <a:off x="7483437" y="967527"/>
            <a:ext cx="977716" cy="1953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1">
                <a:solidFill>
                  <a:schemeClr val="tx1"/>
                </a:solidFill>
              </a:rPr>
              <a:t>10.10.1.0/24</a:t>
            </a:r>
          </a:p>
        </p:txBody>
      </p:sp>
      <p:sp>
        <p:nvSpPr>
          <p:cNvPr id="176" name="Rectángulo: esquinas redondeadas 175">
            <a:extLst>
              <a:ext uri="{FF2B5EF4-FFF2-40B4-BE49-F238E27FC236}">
                <a16:creationId xmlns:a16="http://schemas.microsoft.com/office/drawing/2014/main" id="{598EB030-7803-4772-A3CA-2DCFDAEC7AE2}"/>
              </a:ext>
            </a:extLst>
          </p:cNvPr>
          <p:cNvSpPr/>
          <p:nvPr/>
        </p:nvSpPr>
        <p:spPr>
          <a:xfrm>
            <a:off x="8832550" y="1102400"/>
            <a:ext cx="977716" cy="1953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1">
                <a:solidFill>
                  <a:schemeClr val="tx1"/>
                </a:solidFill>
              </a:rPr>
              <a:t>10.10.2.0/24</a:t>
            </a:r>
          </a:p>
        </p:txBody>
      </p:sp>
      <p:sp>
        <p:nvSpPr>
          <p:cNvPr id="177" name="Rectángulo: esquinas redondeadas 176">
            <a:extLst>
              <a:ext uri="{FF2B5EF4-FFF2-40B4-BE49-F238E27FC236}">
                <a16:creationId xmlns:a16="http://schemas.microsoft.com/office/drawing/2014/main" id="{46C8DC93-A1C2-4BB0-86B8-AA6C24AF31FF}"/>
              </a:ext>
            </a:extLst>
          </p:cNvPr>
          <p:cNvSpPr/>
          <p:nvPr/>
        </p:nvSpPr>
        <p:spPr>
          <a:xfrm>
            <a:off x="7537610" y="2370782"/>
            <a:ext cx="977716" cy="19530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1">
                <a:solidFill>
                  <a:schemeClr val="tx1"/>
                </a:solidFill>
              </a:rPr>
              <a:t>10.10.3.0/24</a:t>
            </a:r>
          </a:p>
        </p:txBody>
      </p:sp>
      <p:sp>
        <p:nvSpPr>
          <p:cNvPr id="178" name="Rectángulo: esquinas redondeadas 177">
            <a:extLst>
              <a:ext uri="{FF2B5EF4-FFF2-40B4-BE49-F238E27FC236}">
                <a16:creationId xmlns:a16="http://schemas.microsoft.com/office/drawing/2014/main" id="{F1DCC171-DD06-49F8-92BB-6D0B054B4FC8}"/>
              </a:ext>
            </a:extLst>
          </p:cNvPr>
          <p:cNvSpPr/>
          <p:nvPr/>
        </p:nvSpPr>
        <p:spPr>
          <a:xfrm>
            <a:off x="10444219" y="3589228"/>
            <a:ext cx="1201344" cy="21909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>
                <a:solidFill>
                  <a:schemeClr val="tx1"/>
                </a:solidFill>
              </a:rPr>
              <a:t>186.10.104.191</a:t>
            </a:r>
          </a:p>
        </p:txBody>
      </p:sp>
      <p:sp>
        <p:nvSpPr>
          <p:cNvPr id="181" name="Estrella: 5 puntas 180">
            <a:extLst>
              <a:ext uri="{FF2B5EF4-FFF2-40B4-BE49-F238E27FC236}">
                <a16:creationId xmlns:a16="http://schemas.microsoft.com/office/drawing/2014/main" id="{7AF6158D-F503-4D13-AB4B-98E9BF3716BE}"/>
              </a:ext>
            </a:extLst>
          </p:cNvPr>
          <p:cNvSpPr/>
          <p:nvPr/>
        </p:nvSpPr>
        <p:spPr>
          <a:xfrm>
            <a:off x="6207149" y="2026841"/>
            <a:ext cx="584027" cy="439543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1</a:t>
            </a:r>
          </a:p>
        </p:txBody>
      </p:sp>
      <p:sp>
        <p:nvSpPr>
          <p:cNvPr id="182" name="Estrella: 5 puntas 181">
            <a:extLst>
              <a:ext uri="{FF2B5EF4-FFF2-40B4-BE49-F238E27FC236}">
                <a16:creationId xmlns:a16="http://schemas.microsoft.com/office/drawing/2014/main" id="{F7BBA998-D635-4BFF-9CDF-07444028403F}"/>
              </a:ext>
            </a:extLst>
          </p:cNvPr>
          <p:cNvSpPr/>
          <p:nvPr/>
        </p:nvSpPr>
        <p:spPr>
          <a:xfrm>
            <a:off x="1832598" y="3207383"/>
            <a:ext cx="584027" cy="4395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2</a:t>
            </a:r>
          </a:p>
        </p:txBody>
      </p:sp>
      <p:sp>
        <p:nvSpPr>
          <p:cNvPr id="183" name="Estrella: 5 puntas 182">
            <a:extLst>
              <a:ext uri="{FF2B5EF4-FFF2-40B4-BE49-F238E27FC236}">
                <a16:creationId xmlns:a16="http://schemas.microsoft.com/office/drawing/2014/main" id="{617DF300-2F07-4059-AB5D-8DAF5E5B704E}"/>
              </a:ext>
            </a:extLst>
          </p:cNvPr>
          <p:cNvSpPr/>
          <p:nvPr/>
        </p:nvSpPr>
        <p:spPr>
          <a:xfrm>
            <a:off x="9974794" y="1990450"/>
            <a:ext cx="584027" cy="4395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3</a:t>
            </a:r>
          </a:p>
        </p:txBody>
      </p:sp>
      <p:sp>
        <p:nvSpPr>
          <p:cNvPr id="184" name="Estrella: 5 puntas 183">
            <a:extLst>
              <a:ext uri="{FF2B5EF4-FFF2-40B4-BE49-F238E27FC236}">
                <a16:creationId xmlns:a16="http://schemas.microsoft.com/office/drawing/2014/main" id="{BCFAF2C1-C41D-4C53-B61C-18FF66173BD5}"/>
              </a:ext>
            </a:extLst>
          </p:cNvPr>
          <p:cNvSpPr/>
          <p:nvPr/>
        </p:nvSpPr>
        <p:spPr>
          <a:xfrm>
            <a:off x="11053958" y="1990450"/>
            <a:ext cx="584027" cy="4395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4</a:t>
            </a:r>
          </a:p>
        </p:txBody>
      </p:sp>
      <p:sp>
        <p:nvSpPr>
          <p:cNvPr id="185" name="Estrella: 5 puntas 184">
            <a:extLst>
              <a:ext uri="{FF2B5EF4-FFF2-40B4-BE49-F238E27FC236}">
                <a16:creationId xmlns:a16="http://schemas.microsoft.com/office/drawing/2014/main" id="{59369955-BFC5-4CDC-86B8-FE5539AEFA9C}"/>
              </a:ext>
            </a:extLst>
          </p:cNvPr>
          <p:cNvSpPr/>
          <p:nvPr/>
        </p:nvSpPr>
        <p:spPr>
          <a:xfrm>
            <a:off x="8413220" y="3354738"/>
            <a:ext cx="584027" cy="4395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5</a:t>
            </a:r>
          </a:p>
        </p:txBody>
      </p:sp>
      <p:sp>
        <p:nvSpPr>
          <p:cNvPr id="186" name="Estrella: 5 puntas 185">
            <a:extLst>
              <a:ext uri="{FF2B5EF4-FFF2-40B4-BE49-F238E27FC236}">
                <a16:creationId xmlns:a16="http://schemas.microsoft.com/office/drawing/2014/main" id="{F714D1C5-2A47-4FF9-99CA-D4E15DB9E75E}"/>
              </a:ext>
            </a:extLst>
          </p:cNvPr>
          <p:cNvSpPr/>
          <p:nvPr/>
        </p:nvSpPr>
        <p:spPr>
          <a:xfrm>
            <a:off x="9577795" y="3370875"/>
            <a:ext cx="584027" cy="4395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6</a:t>
            </a:r>
          </a:p>
        </p:txBody>
      </p:sp>
      <p:pic>
        <p:nvPicPr>
          <p:cNvPr id="187" name="Imagen 186">
            <a:extLst>
              <a:ext uri="{FF2B5EF4-FFF2-40B4-BE49-F238E27FC236}">
                <a16:creationId xmlns:a16="http://schemas.microsoft.com/office/drawing/2014/main" id="{6D5B9980-0B31-488A-949B-D73C4CD6A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2372" y="1227549"/>
            <a:ext cx="450640" cy="362085"/>
          </a:xfrm>
          <a:prstGeom prst="rect">
            <a:avLst/>
          </a:prstGeom>
        </p:spPr>
      </p:pic>
      <p:cxnSp>
        <p:nvCxnSpPr>
          <p:cNvPr id="190" name="Conector recto 189">
            <a:extLst>
              <a:ext uri="{FF2B5EF4-FFF2-40B4-BE49-F238E27FC236}">
                <a16:creationId xmlns:a16="http://schemas.microsoft.com/office/drawing/2014/main" id="{8CE1158D-DB71-42E3-8AFF-5BFA1589AB0D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11205761" y="5006729"/>
            <a:ext cx="2" cy="257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50B40FA2-0DF9-472A-A427-A947D43348D2}"/>
              </a:ext>
            </a:extLst>
          </p:cNvPr>
          <p:cNvSpPr txBox="1"/>
          <p:nvPr/>
        </p:nvSpPr>
        <p:spPr>
          <a:xfrm>
            <a:off x="10503331" y="5651449"/>
            <a:ext cx="152798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1"/>
              <a:t>64.233.190.94</a:t>
            </a:r>
          </a:p>
        </p:txBody>
      </p:sp>
      <p:sp>
        <p:nvSpPr>
          <p:cNvPr id="194" name="Globo: línea doblada 193">
            <a:extLst>
              <a:ext uri="{FF2B5EF4-FFF2-40B4-BE49-F238E27FC236}">
                <a16:creationId xmlns:a16="http://schemas.microsoft.com/office/drawing/2014/main" id="{EAD3DD94-857F-49E7-BFFE-13846A36EC81}"/>
              </a:ext>
            </a:extLst>
          </p:cNvPr>
          <p:cNvSpPr/>
          <p:nvPr/>
        </p:nvSpPr>
        <p:spPr>
          <a:xfrm>
            <a:off x="6069362" y="3181138"/>
            <a:ext cx="1460789" cy="6780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1634"/>
              <a:gd name="adj6" fmla="val 788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801"/>
              <a:t>DHCP Configuro</a:t>
            </a:r>
          </a:p>
        </p:txBody>
      </p:sp>
      <p:sp>
        <p:nvSpPr>
          <p:cNvPr id="115" name="Rectángulo: esquinas redondeadas 114">
            <a:extLst>
              <a:ext uri="{FF2B5EF4-FFF2-40B4-BE49-F238E27FC236}">
                <a16:creationId xmlns:a16="http://schemas.microsoft.com/office/drawing/2014/main" id="{F94B970D-8577-4125-A5F2-7D1B254D3425}"/>
              </a:ext>
            </a:extLst>
          </p:cNvPr>
          <p:cNvSpPr/>
          <p:nvPr/>
        </p:nvSpPr>
        <p:spPr>
          <a:xfrm>
            <a:off x="5613111" y="2839870"/>
            <a:ext cx="1156169" cy="1784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1">
                <a:solidFill>
                  <a:schemeClr val="tx1"/>
                </a:solidFill>
              </a:rPr>
              <a:t>172.16.10.10/24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5A3D724-FA5F-4198-BD55-A58E9909AF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5303" y="5255099"/>
            <a:ext cx="1300701" cy="482078"/>
          </a:xfrm>
          <a:prstGeom prst="rect">
            <a:avLst/>
          </a:prstGeom>
        </p:spPr>
      </p:pic>
      <p:grpSp>
        <p:nvGrpSpPr>
          <p:cNvPr id="24" name="Grupo 23">
            <a:extLst>
              <a:ext uri="{FF2B5EF4-FFF2-40B4-BE49-F238E27FC236}">
                <a16:creationId xmlns:a16="http://schemas.microsoft.com/office/drawing/2014/main" id="{9AD79DD1-6CDE-4071-9AB1-41DE789B17A9}"/>
              </a:ext>
            </a:extLst>
          </p:cNvPr>
          <p:cNvGrpSpPr/>
          <p:nvPr/>
        </p:nvGrpSpPr>
        <p:grpSpPr>
          <a:xfrm>
            <a:off x="9048257" y="4969365"/>
            <a:ext cx="1236108" cy="1330741"/>
            <a:chOff x="8734568" y="4822063"/>
            <a:chExt cx="1236108" cy="1330741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660CBE0F-F0FD-4363-B3BF-59184CD44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49104" y="5132285"/>
              <a:ext cx="1072147" cy="710297"/>
            </a:xfrm>
            <a:prstGeom prst="rect">
              <a:avLst/>
            </a:prstGeom>
          </p:spPr>
        </p:pic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872E04A4-1284-4A1A-99B9-6B307ED1FFF1}"/>
                </a:ext>
              </a:extLst>
            </p:cNvPr>
            <p:cNvSpPr txBox="1"/>
            <p:nvPr/>
          </p:nvSpPr>
          <p:spPr>
            <a:xfrm>
              <a:off x="8734568" y="4822063"/>
              <a:ext cx="1236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/>
                <a:t>DNS Server</a:t>
              </a:r>
            </a:p>
          </p:txBody>
        </p:sp>
        <p:sp>
          <p:nvSpPr>
            <p:cNvPr id="119" name="CuadroTexto 118">
              <a:extLst>
                <a:ext uri="{FF2B5EF4-FFF2-40B4-BE49-F238E27FC236}">
                  <a16:creationId xmlns:a16="http://schemas.microsoft.com/office/drawing/2014/main" id="{F0125E78-624A-411A-A70E-65D1E4DC6257}"/>
                </a:ext>
              </a:extLst>
            </p:cNvPr>
            <p:cNvSpPr txBox="1"/>
            <p:nvPr/>
          </p:nvSpPr>
          <p:spPr>
            <a:xfrm>
              <a:off x="8738825" y="5783344"/>
              <a:ext cx="1176925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801"/>
                <a:t>200.72.1.5</a:t>
              </a:r>
            </a:p>
          </p:txBody>
        </p:sp>
      </p:grp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C2AF24BA-3434-4146-A0CC-E82E8A408634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10134940" y="4952231"/>
            <a:ext cx="470363" cy="682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F261A70A-ECE6-4B7B-BF28-6BF81C922665}"/>
              </a:ext>
            </a:extLst>
          </p:cNvPr>
          <p:cNvSpPr txBox="1"/>
          <p:nvPr/>
        </p:nvSpPr>
        <p:spPr>
          <a:xfrm>
            <a:off x="356443" y="4060218"/>
            <a:ext cx="837851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u="sng"/>
              <a:t>INSTRUCCIONES: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/>
              <a:t>Para cada hoja en adelante complete las tablas y configuraciones: </a:t>
            </a:r>
            <a:r>
              <a:rPr lang="es-MX" sz="1400" b="1"/>
              <a:t>Hojas desde la 2 </a:t>
            </a:r>
            <a:r>
              <a:rPr lang="es-MX" sz="1400" b="1">
                <a:sym typeface="Wingdings" panose="05000000000000000000" pitchFamily="2" charset="2"/>
              </a:rPr>
              <a:t>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b="1">
                <a:sym typeface="Wingdings" panose="05000000000000000000" pitchFamily="2" charset="2"/>
              </a:rPr>
              <a:t>Complete las hojas 8  11 </a:t>
            </a:r>
            <a:r>
              <a:rPr lang="es-MX" sz="1400">
                <a:sym typeface="Wingdings" panose="05000000000000000000" pitchFamily="2" charset="2"/>
              </a:rPr>
              <a:t>con la información que corresponde a una prueba ICMP desde el </a:t>
            </a:r>
            <a:r>
              <a:rPr lang="es-MX" sz="1400">
                <a:highlight>
                  <a:srgbClr val="FFFF00"/>
                </a:highlight>
                <a:sym typeface="Wingdings" panose="05000000000000000000" pitchFamily="2" charset="2"/>
              </a:rPr>
              <a:t>PC1  Google</a:t>
            </a:r>
            <a:r>
              <a:rPr lang="es-MX" sz="1400">
                <a:sym typeface="Wingdings" panose="05000000000000000000" pitchFamily="2" charset="2"/>
              </a:rPr>
              <a:t>, </a:t>
            </a:r>
          </a:p>
          <a:p>
            <a:r>
              <a:rPr lang="es-MX" sz="1400">
                <a:sym typeface="Wingdings" panose="05000000000000000000" pitchFamily="2" charset="2"/>
              </a:rPr>
              <a:t>ida y regreso, pasando por el NAT destacado en la Topología.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b="1">
                <a:sym typeface="Wingdings" panose="05000000000000000000" pitchFamily="2" charset="2"/>
              </a:rPr>
              <a:t>En la hoja 12</a:t>
            </a:r>
            <a:r>
              <a:rPr lang="es-MX" sz="1400">
                <a:sym typeface="Wingdings" panose="05000000000000000000" pitchFamily="2" charset="2"/>
              </a:rPr>
              <a:t>, complete la tabla NAT que esta en el Router Internet y que presta servicios en esta topología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>
                <a:sym typeface="Wingdings" panose="05000000000000000000" pitchFamily="2" charset="2"/>
              </a:rPr>
              <a:t>El puntaje por cada hoja de desarrollo esta indicado en la misma hoja de trabajo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>
                <a:sym typeface="Wingdings" panose="05000000000000000000" pitchFamily="2" charset="2"/>
              </a:rPr>
              <a:t>No hay puntajes intermedios, tablas buenas  puntaje total, tablas malas/incompletas  cero punto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40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68598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B2D9829-79F7-4165-AEC1-7D7BADD066E0}"/>
              </a:ext>
            </a:extLst>
          </p:cNvPr>
          <p:cNvSpPr/>
          <p:nvPr/>
        </p:nvSpPr>
        <p:spPr>
          <a:xfrm>
            <a:off x="1084789" y="877811"/>
            <a:ext cx="901687" cy="173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900"/>
              <a:t>Layer TCP/IP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304D420-3B00-404E-B883-41C0CD3AEDC4}"/>
              </a:ext>
            </a:extLst>
          </p:cNvPr>
          <p:cNvSpPr/>
          <p:nvPr/>
        </p:nvSpPr>
        <p:spPr>
          <a:xfrm>
            <a:off x="1084789" y="1099908"/>
            <a:ext cx="901687" cy="691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App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C795F98-B106-42B6-B1E2-90C3E5D346CF}"/>
              </a:ext>
            </a:extLst>
          </p:cNvPr>
          <p:cNvSpPr/>
          <p:nvPr/>
        </p:nvSpPr>
        <p:spPr>
          <a:xfrm>
            <a:off x="1084789" y="2051771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Transporte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0EB01E2-3E33-4909-9167-64D5DF7965EC}"/>
              </a:ext>
            </a:extLst>
          </p:cNvPr>
          <p:cNvSpPr/>
          <p:nvPr/>
        </p:nvSpPr>
        <p:spPr>
          <a:xfrm>
            <a:off x="2061278" y="877811"/>
            <a:ext cx="657787" cy="173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Evento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21FB47D-600C-4CDA-88DA-031C1B9C7E61}"/>
              </a:ext>
            </a:extLst>
          </p:cNvPr>
          <p:cNvSpPr/>
          <p:nvPr/>
        </p:nvSpPr>
        <p:spPr>
          <a:xfrm>
            <a:off x="2061277" y="1115709"/>
            <a:ext cx="2838347" cy="691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ICMP tipo 8 = Echo </a:t>
            </a:r>
            <a:r>
              <a:rPr lang="es-MX" sz="1001" err="1"/>
              <a:t>Request</a:t>
            </a:r>
            <a:endParaRPr lang="es-MX" sz="1001"/>
          </a:p>
          <a:p>
            <a:pPr algn="ctr"/>
            <a:r>
              <a:rPr lang="es-MX" sz="1001"/>
              <a:t>Código: Solicitud de echo</a:t>
            </a:r>
          </a:p>
          <a:p>
            <a:pPr algn="ctr"/>
            <a:r>
              <a:rPr lang="es-MX" sz="1001" err="1"/>
              <a:t>Checksum</a:t>
            </a:r>
            <a:endParaRPr lang="es-MX" sz="1001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EBF3440-0DDE-4512-A21F-D82CED0985BA}"/>
              </a:ext>
            </a:extLst>
          </p:cNvPr>
          <p:cNvSpPr/>
          <p:nvPr/>
        </p:nvSpPr>
        <p:spPr>
          <a:xfrm>
            <a:off x="2061279" y="2051771"/>
            <a:ext cx="90168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Source Port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8121D7E-6EE4-4D56-B3DE-FFD9FEE82644}"/>
              </a:ext>
            </a:extLst>
          </p:cNvPr>
          <p:cNvSpPr/>
          <p:nvPr/>
        </p:nvSpPr>
        <p:spPr>
          <a:xfrm>
            <a:off x="4974428" y="1115709"/>
            <a:ext cx="2694718" cy="691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err="1"/>
              <a:t>a,b,c,d</a:t>
            </a:r>
            <a:r>
              <a:rPr lang="es-MX" sz="1001"/>
              <a:t>….hasta la letra 32 (32 bytes)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ED5D331-1A07-4133-920D-A70B9B6A497B}"/>
              </a:ext>
            </a:extLst>
          </p:cNvPr>
          <p:cNvSpPr/>
          <p:nvPr/>
        </p:nvSpPr>
        <p:spPr>
          <a:xfrm>
            <a:off x="2753990" y="872433"/>
            <a:ext cx="4915154" cy="18946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400">
                <a:solidFill>
                  <a:schemeClr val="bg1"/>
                </a:solidFill>
              </a:rPr>
              <a:t>Ping 64.233.190.94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C0BC7D5-8A29-4ECA-8EB5-49CD85DAA817}"/>
              </a:ext>
            </a:extLst>
          </p:cNvPr>
          <p:cNvSpPr txBox="1"/>
          <p:nvPr/>
        </p:nvSpPr>
        <p:spPr>
          <a:xfrm>
            <a:off x="2874525" y="1059629"/>
            <a:ext cx="1200970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1" err="1"/>
              <a:t>Header</a:t>
            </a:r>
            <a:r>
              <a:rPr lang="es-MX" sz="1001"/>
              <a:t> App = ICMP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21117AF-CAD4-4049-B847-E52CE22D4A75}"/>
              </a:ext>
            </a:extLst>
          </p:cNvPr>
          <p:cNvSpPr txBox="1"/>
          <p:nvPr/>
        </p:nvSpPr>
        <p:spPr>
          <a:xfrm>
            <a:off x="5789498" y="1061895"/>
            <a:ext cx="665567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1"/>
              <a:t>Data App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3A2BF2F5-87FB-41E4-A7C1-15A097271866}"/>
              </a:ext>
            </a:extLst>
          </p:cNvPr>
          <p:cNvSpPr/>
          <p:nvPr/>
        </p:nvSpPr>
        <p:spPr>
          <a:xfrm>
            <a:off x="2996923" y="2051771"/>
            <a:ext cx="90168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Destin. Port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3AE55B53-D58B-459F-8E23-2EDC0711EA23}"/>
              </a:ext>
            </a:extLst>
          </p:cNvPr>
          <p:cNvSpPr/>
          <p:nvPr/>
        </p:nvSpPr>
        <p:spPr>
          <a:xfrm>
            <a:off x="3932570" y="2041653"/>
            <a:ext cx="933097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SEQ Number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1B85C114-1393-4D6B-9EA6-19B148FC5C91}"/>
              </a:ext>
            </a:extLst>
          </p:cNvPr>
          <p:cNvSpPr/>
          <p:nvPr/>
        </p:nvSpPr>
        <p:spPr>
          <a:xfrm>
            <a:off x="4899626" y="2039613"/>
            <a:ext cx="935644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ACK Number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2B7648D-A1F5-47B2-AEEB-75237F998E0A}"/>
              </a:ext>
            </a:extLst>
          </p:cNvPr>
          <p:cNvSpPr/>
          <p:nvPr/>
        </p:nvSpPr>
        <p:spPr>
          <a:xfrm>
            <a:off x="5869229" y="2039613"/>
            <a:ext cx="88665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Control Bits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5672BF2-F495-4FD6-81A4-A3C9F4A96FF3}"/>
              </a:ext>
            </a:extLst>
          </p:cNvPr>
          <p:cNvSpPr/>
          <p:nvPr/>
        </p:nvSpPr>
        <p:spPr>
          <a:xfrm>
            <a:off x="6789841" y="2040416"/>
            <a:ext cx="88665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Data L4</a:t>
            </a:r>
          </a:p>
        </p:txBody>
      </p:sp>
      <p:sp>
        <p:nvSpPr>
          <p:cNvPr id="19" name="Cerrar llave 18">
            <a:extLst>
              <a:ext uri="{FF2B5EF4-FFF2-40B4-BE49-F238E27FC236}">
                <a16:creationId xmlns:a16="http://schemas.microsoft.com/office/drawing/2014/main" id="{A3E204D8-9DA1-426D-B192-B54E7ED92C6D}"/>
              </a:ext>
            </a:extLst>
          </p:cNvPr>
          <p:cNvSpPr/>
          <p:nvPr/>
        </p:nvSpPr>
        <p:spPr>
          <a:xfrm rot="5400000">
            <a:off x="4738962" y="-954738"/>
            <a:ext cx="228409" cy="5631956"/>
          </a:xfrm>
          <a:prstGeom prst="rightBrace">
            <a:avLst>
              <a:gd name="adj1" fmla="val 107535"/>
              <a:gd name="adj2" fmla="val 794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sz="1801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395BDE8-FE7C-450A-8BE1-AAD9B5E06F3B}"/>
              </a:ext>
            </a:extLst>
          </p:cNvPr>
          <p:cNvSpPr/>
          <p:nvPr/>
        </p:nvSpPr>
        <p:spPr>
          <a:xfrm>
            <a:off x="2052792" y="2553035"/>
            <a:ext cx="673621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Versión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7E3D09B-5D96-4F87-BE54-AF2829CBE1C5}"/>
              </a:ext>
            </a:extLst>
          </p:cNvPr>
          <p:cNvSpPr/>
          <p:nvPr/>
        </p:nvSpPr>
        <p:spPr>
          <a:xfrm>
            <a:off x="2761340" y="2551854"/>
            <a:ext cx="490103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IHL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CB95DAF3-8A19-4A70-AC8F-9525A8C89FDC}"/>
              </a:ext>
            </a:extLst>
          </p:cNvPr>
          <p:cNvSpPr/>
          <p:nvPr/>
        </p:nvSpPr>
        <p:spPr>
          <a:xfrm>
            <a:off x="3278447" y="2553035"/>
            <a:ext cx="146158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Servicios Diferenciados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184394B7-A793-426C-A696-07AD92412172}"/>
              </a:ext>
            </a:extLst>
          </p:cNvPr>
          <p:cNvSpPr/>
          <p:nvPr/>
        </p:nvSpPr>
        <p:spPr>
          <a:xfrm>
            <a:off x="4775702" y="2558030"/>
            <a:ext cx="2900789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Total Lencht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898F8A4-D619-4367-972E-D4B1F1E2B0E4}"/>
              </a:ext>
            </a:extLst>
          </p:cNvPr>
          <p:cNvSpPr/>
          <p:nvPr/>
        </p:nvSpPr>
        <p:spPr>
          <a:xfrm>
            <a:off x="2052794" y="3050827"/>
            <a:ext cx="2695159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Identificación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775B8CC-E4D6-4736-9937-097C4516C484}"/>
              </a:ext>
            </a:extLst>
          </p:cNvPr>
          <p:cNvSpPr/>
          <p:nvPr/>
        </p:nvSpPr>
        <p:spPr>
          <a:xfrm>
            <a:off x="4775702" y="3050827"/>
            <a:ext cx="534148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Flags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841B5323-5412-4583-A134-ECD65CEB5C30}"/>
              </a:ext>
            </a:extLst>
          </p:cNvPr>
          <p:cNvSpPr/>
          <p:nvPr/>
        </p:nvSpPr>
        <p:spPr>
          <a:xfrm>
            <a:off x="1083187" y="2553035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Red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2785BCCC-C5A8-4031-A1E1-7C080ADE5723}"/>
              </a:ext>
            </a:extLst>
          </p:cNvPr>
          <p:cNvSpPr/>
          <p:nvPr/>
        </p:nvSpPr>
        <p:spPr>
          <a:xfrm>
            <a:off x="5337601" y="3050827"/>
            <a:ext cx="234624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Fragment Offset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7D74E8A9-90D7-4E2F-BAD2-2F8CA52143DB}"/>
              </a:ext>
            </a:extLst>
          </p:cNvPr>
          <p:cNvSpPr/>
          <p:nvPr/>
        </p:nvSpPr>
        <p:spPr>
          <a:xfrm>
            <a:off x="3403243" y="3533342"/>
            <a:ext cx="133678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Protocolo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6CBB7CA4-6B1F-463E-BDB4-9A6B863751B5}"/>
              </a:ext>
            </a:extLst>
          </p:cNvPr>
          <p:cNvSpPr/>
          <p:nvPr/>
        </p:nvSpPr>
        <p:spPr>
          <a:xfrm>
            <a:off x="2052792" y="3533342"/>
            <a:ext cx="1308617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TTL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80559531-8C37-428F-914A-E87ECF106ADF}"/>
              </a:ext>
            </a:extLst>
          </p:cNvPr>
          <p:cNvSpPr/>
          <p:nvPr/>
        </p:nvSpPr>
        <p:spPr>
          <a:xfrm>
            <a:off x="4775702" y="3533342"/>
            <a:ext cx="2900789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Header Checksum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40D6CFD4-56DC-477E-A3BA-8073F42E14E2}"/>
              </a:ext>
            </a:extLst>
          </p:cNvPr>
          <p:cNvSpPr/>
          <p:nvPr/>
        </p:nvSpPr>
        <p:spPr>
          <a:xfrm>
            <a:off x="2044534" y="4038437"/>
            <a:ext cx="563195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Source IP Address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39F964D7-535E-462D-B963-89DD6F6CF257}"/>
              </a:ext>
            </a:extLst>
          </p:cNvPr>
          <p:cNvSpPr/>
          <p:nvPr/>
        </p:nvSpPr>
        <p:spPr>
          <a:xfrm>
            <a:off x="2044534" y="4541742"/>
            <a:ext cx="563195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Destination IP Address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879EB7C0-D504-4031-996F-B26642D22357}"/>
              </a:ext>
            </a:extLst>
          </p:cNvPr>
          <p:cNvSpPr/>
          <p:nvPr/>
        </p:nvSpPr>
        <p:spPr>
          <a:xfrm>
            <a:off x="2052792" y="2801762"/>
            <a:ext cx="673621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4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D4EC5997-FB98-4679-BF5C-6A979C7E7D25}"/>
              </a:ext>
            </a:extLst>
          </p:cNvPr>
          <p:cNvSpPr/>
          <p:nvPr/>
        </p:nvSpPr>
        <p:spPr>
          <a:xfrm>
            <a:off x="2761340" y="2800581"/>
            <a:ext cx="490103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5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B468D098-59D8-457B-A882-65DAC3E33427}"/>
              </a:ext>
            </a:extLst>
          </p:cNvPr>
          <p:cNvSpPr/>
          <p:nvPr/>
        </p:nvSpPr>
        <p:spPr>
          <a:xfrm>
            <a:off x="3278447" y="2801762"/>
            <a:ext cx="1461582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00000000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680A7B8F-1779-4CA5-AA17-63A33AAB759F}"/>
              </a:ext>
            </a:extLst>
          </p:cNvPr>
          <p:cNvSpPr/>
          <p:nvPr/>
        </p:nvSpPr>
        <p:spPr>
          <a:xfrm>
            <a:off x="4775700" y="2806757"/>
            <a:ext cx="2900789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32 Bytes + 5 x 4 Bytes = 52 Bytes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25AC92EA-81B4-4F65-9528-99A3980D334F}"/>
              </a:ext>
            </a:extLst>
          </p:cNvPr>
          <p:cNvSpPr/>
          <p:nvPr/>
        </p:nvSpPr>
        <p:spPr>
          <a:xfrm>
            <a:off x="2049806" y="3292869"/>
            <a:ext cx="2695159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0000000000000000000000000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941787F9-F41A-4727-9BE2-5CABA53AD308}"/>
              </a:ext>
            </a:extLst>
          </p:cNvPr>
          <p:cNvSpPr/>
          <p:nvPr/>
        </p:nvSpPr>
        <p:spPr>
          <a:xfrm>
            <a:off x="4772713" y="3292869"/>
            <a:ext cx="534148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3F2D5A2A-05E0-4F80-8159-BC2240FCF06B}"/>
              </a:ext>
            </a:extLst>
          </p:cNvPr>
          <p:cNvSpPr/>
          <p:nvPr/>
        </p:nvSpPr>
        <p:spPr>
          <a:xfrm>
            <a:off x="5334613" y="3292869"/>
            <a:ext cx="2346242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000000000000000000000000000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A9020EF8-999F-4E6A-AA1D-5B26DD782A8C}"/>
              </a:ext>
            </a:extLst>
          </p:cNvPr>
          <p:cNvSpPr/>
          <p:nvPr/>
        </p:nvSpPr>
        <p:spPr>
          <a:xfrm>
            <a:off x="2061277" y="2305696"/>
            <a:ext cx="90168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5FE0AC52-00CC-47E6-B3EB-6FF2E93C493F}"/>
              </a:ext>
            </a:extLst>
          </p:cNvPr>
          <p:cNvSpPr/>
          <p:nvPr/>
        </p:nvSpPr>
        <p:spPr>
          <a:xfrm>
            <a:off x="2996922" y="2305696"/>
            <a:ext cx="90168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E1A010C6-7B5A-4FDE-B5AE-1CA464FE0A9D}"/>
              </a:ext>
            </a:extLst>
          </p:cNvPr>
          <p:cNvSpPr/>
          <p:nvPr/>
        </p:nvSpPr>
        <p:spPr>
          <a:xfrm>
            <a:off x="3932568" y="2295581"/>
            <a:ext cx="933097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D9880B67-D01E-42D8-8CCF-AE423DBB61BE}"/>
              </a:ext>
            </a:extLst>
          </p:cNvPr>
          <p:cNvSpPr/>
          <p:nvPr/>
        </p:nvSpPr>
        <p:spPr>
          <a:xfrm>
            <a:off x="4899624" y="2293538"/>
            <a:ext cx="935644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1D8F1C31-A881-4543-AFED-125EC90F6408}"/>
              </a:ext>
            </a:extLst>
          </p:cNvPr>
          <p:cNvSpPr/>
          <p:nvPr/>
        </p:nvSpPr>
        <p:spPr>
          <a:xfrm>
            <a:off x="5869227" y="2293538"/>
            <a:ext cx="88665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5668974A-9DE1-4531-B9FE-96252A938D3A}"/>
              </a:ext>
            </a:extLst>
          </p:cNvPr>
          <p:cNvSpPr/>
          <p:nvPr/>
        </p:nvSpPr>
        <p:spPr>
          <a:xfrm>
            <a:off x="6789839" y="2294343"/>
            <a:ext cx="886652" cy="2110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Data App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0BD6B977-3DB3-419C-8419-C0BE897B106C}"/>
              </a:ext>
            </a:extLst>
          </p:cNvPr>
          <p:cNvSpPr/>
          <p:nvPr/>
        </p:nvSpPr>
        <p:spPr>
          <a:xfrm>
            <a:off x="2037187" y="4300887"/>
            <a:ext cx="5631956" cy="2110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400">
              <a:solidFill>
                <a:schemeClr val="bg1"/>
              </a:solidFill>
            </a:endParaRP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80BD81DA-62B0-46BA-93C8-9E762A8825F5}"/>
              </a:ext>
            </a:extLst>
          </p:cNvPr>
          <p:cNvSpPr/>
          <p:nvPr/>
        </p:nvSpPr>
        <p:spPr>
          <a:xfrm>
            <a:off x="2041004" y="4794334"/>
            <a:ext cx="5631956" cy="21104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8.8.8.8</a:t>
            </a:r>
            <a:r>
              <a:rPr lang="es-CL" sz="10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s-MX" sz="10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86A234A4-8DBB-44B8-9D59-50005C4EAB96}"/>
              </a:ext>
            </a:extLst>
          </p:cNvPr>
          <p:cNvSpPr/>
          <p:nvPr/>
        </p:nvSpPr>
        <p:spPr>
          <a:xfrm>
            <a:off x="2035788" y="5049509"/>
            <a:ext cx="5631956" cy="52567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[Data App] </a:t>
            </a:r>
            <a:r>
              <a:rPr lang="es-MX" sz="1001">
                <a:sym typeface="Wingdings" panose="05000000000000000000" pitchFamily="2" charset="2"/>
              </a:rPr>
              <a:t> [Data L3]</a:t>
            </a:r>
            <a:endParaRPr lang="es-MX" sz="1001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403A276A-EA60-449A-9AFB-8647964D4CE5}"/>
              </a:ext>
            </a:extLst>
          </p:cNvPr>
          <p:cNvSpPr/>
          <p:nvPr/>
        </p:nvSpPr>
        <p:spPr>
          <a:xfrm>
            <a:off x="1083187" y="5614320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Acceso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66828FD4-18A1-4BCE-B24D-144F3E290936}"/>
              </a:ext>
            </a:extLst>
          </p:cNvPr>
          <p:cNvSpPr/>
          <p:nvPr/>
        </p:nvSpPr>
        <p:spPr>
          <a:xfrm>
            <a:off x="2035789" y="5618311"/>
            <a:ext cx="152819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Source MAC</a:t>
            </a: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63839E94-789F-4322-864C-AE90A83385D3}"/>
              </a:ext>
            </a:extLst>
          </p:cNvPr>
          <p:cNvSpPr/>
          <p:nvPr/>
        </p:nvSpPr>
        <p:spPr>
          <a:xfrm>
            <a:off x="5150625" y="5618311"/>
            <a:ext cx="249862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Data L2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E3B0DC8F-347E-4827-BD41-1446A6289434}"/>
              </a:ext>
            </a:extLst>
          </p:cNvPr>
          <p:cNvSpPr/>
          <p:nvPr/>
        </p:nvSpPr>
        <p:spPr>
          <a:xfrm>
            <a:off x="3594084" y="5618311"/>
            <a:ext cx="152819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Destination MAC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FEC4E08A-2DED-4BDD-BA08-E2C748B2D2FE}"/>
              </a:ext>
            </a:extLst>
          </p:cNvPr>
          <p:cNvSpPr/>
          <p:nvPr/>
        </p:nvSpPr>
        <p:spPr>
          <a:xfrm>
            <a:off x="2038057" y="5874644"/>
            <a:ext cx="152819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MAC_PC1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8AF90C6E-4513-4F55-834F-91719EFEE2D3}"/>
              </a:ext>
            </a:extLst>
          </p:cNvPr>
          <p:cNvSpPr/>
          <p:nvPr/>
        </p:nvSpPr>
        <p:spPr>
          <a:xfrm>
            <a:off x="5152895" y="5874644"/>
            <a:ext cx="2498626" cy="2110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800"/>
              <a:t>[Data App] </a:t>
            </a:r>
            <a:r>
              <a:rPr lang="es-MX" sz="800">
                <a:sym typeface="Wingdings" panose="05000000000000000000" pitchFamily="2" charset="2"/>
              </a:rPr>
              <a:t> [Data L3]  [Data L2]</a:t>
            </a:r>
            <a:endParaRPr lang="es-MX" sz="800"/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59C0934F-756D-40C5-9C6D-22986160788F}"/>
              </a:ext>
            </a:extLst>
          </p:cNvPr>
          <p:cNvSpPr/>
          <p:nvPr/>
        </p:nvSpPr>
        <p:spPr>
          <a:xfrm>
            <a:off x="3596352" y="5874644"/>
            <a:ext cx="152819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s-MX" sz="1001"/>
              <a:t>MAC_RINTERNET_E0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E03B0F91-D616-481A-854E-60495E53604B}"/>
              </a:ext>
            </a:extLst>
          </p:cNvPr>
          <p:cNvSpPr/>
          <p:nvPr/>
        </p:nvSpPr>
        <p:spPr>
          <a:xfrm>
            <a:off x="1083187" y="6117070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Físico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321F4A66-D47D-484C-894F-89982377B953}"/>
              </a:ext>
            </a:extLst>
          </p:cNvPr>
          <p:cNvSpPr/>
          <p:nvPr/>
        </p:nvSpPr>
        <p:spPr>
          <a:xfrm>
            <a:off x="2033519" y="6135335"/>
            <a:ext cx="861518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Switch Port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BE1FB9EB-60A6-4863-8E05-2EE703565A02}"/>
              </a:ext>
            </a:extLst>
          </p:cNvPr>
          <p:cNvSpPr/>
          <p:nvPr/>
        </p:nvSpPr>
        <p:spPr>
          <a:xfrm>
            <a:off x="3962257" y="6143383"/>
            <a:ext cx="113212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Speed / Duplex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7F270D4C-99A8-4550-8FC3-F294C5CC4166}"/>
              </a:ext>
            </a:extLst>
          </p:cNvPr>
          <p:cNvSpPr/>
          <p:nvPr/>
        </p:nvSpPr>
        <p:spPr>
          <a:xfrm>
            <a:off x="2943683" y="6135335"/>
            <a:ext cx="988884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Punto de Red</a:t>
            </a:r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E9C4688C-BA90-41C0-BD4D-A92E56CA7B53}"/>
              </a:ext>
            </a:extLst>
          </p:cNvPr>
          <p:cNvSpPr/>
          <p:nvPr/>
        </p:nvSpPr>
        <p:spPr>
          <a:xfrm>
            <a:off x="5122276" y="6135335"/>
            <a:ext cx="252697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Data</a:t>
            </a:r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2ACC4F34-1296-4196-BF38-D9DB97BD3B66}"/>
              </a:ext>
            </a:extLst>
          </p:cNvPr>
          <p:cNvSpPr/>
          <p:nvPr/>
        </p:nvSpPr>
        <p:spPr>
          <a:xfrm>
            <a:off x="4816748" y="3320821"/>
            <a:ext cx="111404" cy="1539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1"/>
              <a:t>0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0F860DEE-3F31-4642-BC4A-300650FC52EE}"/>
              </a:ext>
            </a:extLst>
          </p:cNvPr>
          <p:cNvSpPr/>
          <p:nvPr/>
        </p:nvSpPr>
        <p:spPr>
          <a:xfrm>
            <a:off x="4982978" y="3325415"/>
            <a:ext cx="111404" cy="1539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100"/>
              <a:t>1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3B82E12E-7DBC-4EA2-B405-E566BDF82C78}"/>
              </a:ext>
            </a:extLst>
          </p:cNvPr>
          <p:cNvSpPr/>
          <p:nvPr/>
        </p:nvSpPr>
        <p:spPr>
          <a:xfrm>
            <a:off x="5148426" y="3323057"/>
            <a:ext cx="111404" cy="1539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100"/>
              <a:t>0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C2C890FC-F582-404D-BEC5-B0154B4D2231}"/>
              </a:ext>
            </a:extLst>
          </p:cNvPr>
          <p:cNvSpPr/>
          <p:nvPr/>
        </p:nvSpPr>
        <p:spPr>
          <a:xfrm>
            <a:off x="3400256" y="3780231"/>
            <a:ext cx="133678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900"/>
              <a:t>00000001 (1 = ICMP)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CB56EFA0-BB38-4BC8-A473-8465C05519D6}"/>
              </a:ext>
            </a:extLst>
          </p:cNvPr>
          <p:cNvSpPr/>
          <p:nvPr/>
        </p:nvSpPr>
        <p:spPr>
          <a:xfrm>
            <a:off x="2049806" y="3780231"/>
            <a:ext cx="1308617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01000000 (64s)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086E0848-E199-4115-B0D1-00F7DE59E74D}"/>
              </a:ext>
            </a:extLst>
          </p:cNvPr>
          <p:cNvSpPr/>
          <p:nvPr/>
        </p:nvSpPr>
        <p:spPr>
          <a:xfrm>
            <a:off x="4772715" y="3780231"/>
            <a:ext cx="2900789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654374567456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57724597-902D-4D14-8256-03D8368F925C}"/>
              </a:ext>
            </a:extLst>
          </p:cNvPr>
          <p:cNvSpPr/>
          <p:nvPr/>
        </p:nvSpPr>
        <p:spPr>
          <a:xfrm>
            <a:off x="2033519" y="6391669"/>
            <a:ext cx="861518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LAN-1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E0555747-FB8A-40F9-BEAF-5D009E041D02}"/>
              </a:ext>
            </a:extLst>
          </p:cNvPr>
          <p:cNvSpPr/>
          <p:nvPr/>
        </p:nvSpPr>
        <p:spPr>
          <a:xfrm>
            <a:off x="3962257" y="6399717"/>
            <a:ext cx="113212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100 Full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C6CBF2BE-82B5-40DC-971D-5999A9471FAE}"/>
              </a:ext>
            </a:extLst>
          </p:cNvPr>
          <p:cNvSpPr/>
          <p:nvPr/>
        </p:nvSpPr>
        <p:spPr>
          <a:xfrm>
            <a:off x="2943683" y="6391669"/>
            <a:ext cx="988884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/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3F58479E-A34E-44DA-83F4-C5D1F6D004D5}"/>
              </a:ext>
            </a:extLst>
          </p:cNvPr>
          <p:cNvSpPr/>
          <p:nvPr/>
        </p:nvSpPr>
        <p:spPr>
          <a:xfrm>
            <a:off x="5122276" y="6391669"/>
            <a:ext cx="252697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700"/>
          </a:p>
          <a:p>
            <a:pPr algn="ctr"/>
            <a:r>
              <a:rPr lang="es-MX" sz="700"/>
              <a:t>[Data App] </a:t>
            </a:r>
            <a:r>
              <a:rPr lang="es-MX" sz="700">
                <a:sym typeface="Wingdings" panose="05000000000000000000" pitchFamily="2" charset="2"/>
              </a:rPr>
              <a:t> [</a:t>
            </a:r>
            <a:r>
              <a:rPr lang="es-MX" sz="700"/>
              <a:t>Data L4] </a:t>
            </a:r>
            <a:r>
              <a:rPr lang="es-MX" sz="700">
                <a:sym typeface="Wingdings" panose="05000000000000000000" pitchFamily="2" charset="2"/>
              </a:rPr>
              <a:t> [Data L3]  [Data L2]  [Data L1]</a:t>
            </a:r>
            <a:endParaRPr lang="es-MX" sz="700"/>
          </a:p>
          <a:p>
            <a:pPr algn="ctr"/>
            <a:endParaRPr lang="es-MX" sz="700"/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C587C101-16FC-4CE5-B655-74F4D7203FFD}"/>
              </a:ext>
            </a:extLst>
          </p:cNvPr>
          <p:cNvSpPr/>
          <p:nvPr/>
        </p:nvSpPr>
        <p:spPr>
          <a:xfrm>
            <a:off x="334715" y="872431"/>
            <a:ext cx="705273" cy="1793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900"/>
              <a:t>Layer OSI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CCB3C601-1BF5-4B6D-87FB-B57A01AA6612}"/>
              </a:ext>
            </a:extLst>
          </p:cNvPr>
          <p:cNvSpPr/>
          <p:nvPr/>
        </p:nvSpPr>
        <p:spPr>
          <a:xfrm>
            <a:off x="334715" y="1094528"/>
            <a:ext cx="705273" cy="691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5,6 &amp; 7</a:t>
            </a: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6E57BDE1-CEC8-4053-B84B-75C6212BDF2D}"/>
              </a:ext>
            </a:extLst>
          </p:cNvPr>
          <p:cNvSpPr/>
          <p:nvPr/>
        </p:nvSpPr>
        <p:spPr>
          <a:xfrm>
            <a:off x="334715" y="2046391"/>
            <a:ext cx="705273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4</a:t>
            </a: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EC3200CE-EF35-4BDC-860B-8F88D386A8B3}"/>
              </a:ext>
            </a:extLst>
          </p:cNvPr>
          <p:cNvSpPr/>
          <p:nvPr/>
        </p:nvSpPr>
        <p:spPr>
          <a:xfrm>
            <a:off x="334717" y="2547655"/>
            <a:ext cx="703669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3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61984F54-81B0-486C-B70C-B039AD977D8A}"/>
              </a:ext>
            </a:extLst>
          </p:cNvPr>
          <p:cNvSpPr/>
          <p:nvPr/>
        </p:nvSpPr>
        <p:spPr>
          <a:xfrm>
            <a:off x="334717" y="5608941"/>
            <a:ext cx="703669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2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6BD842FF-5A55-4969-A809-CB84C5C733A6}"/>
              </a:ext>
            </a:extLst>
          </p:cNvPr>
          <p:cNvSpPr/>
          <p:nvPr/>
        </p:nvSpPr>
        <p:spPr>
          <a:xfrm>
            <a:off x="334717" y="6111693"/>
            <a:ext cx="703669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1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01EA9E5E-ACD7-4572-9227-42AA42EEDAD4}"/>
              </a:ext>
            </a:extLst>
          </p:cNvPr>
          <p:cNvSpPr txBox="1"/>
          <p:nvPr/>
        </p:nvSpPr>
        <p:spPr>
          <a:xfrm>
            <a:off x="7704069" y="739814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/>
          </a:p>
          <a:p>
            <a:endParaRPr lang="es-MX"/>
          </a:p>
          <a:p>
            <a:endParaRPr lang="es-MX"/>
          </a:p>
        </p:txBody>
      </p:sp>
      <p:graphicFrame>
        <p:nvGraphicFramePr>
          <p:cNvPr id="83" name="Tabla 12">
            <a:extLst>
              <a:ext uri="{FF2B5EF4-FFF2-40B4-BE49-F238E27FC236}">
                <a16:creationId xmlns:a16="http://schemas.microsoft.com/office/drawing/2014/main" id="{8736C70D-BF97-4FDC-AF68-9083D97AD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714929"/>
              </p:ext>
            </p:extLst>
          </p:nvPr>
        </p:nvGraphicFramePr>
        <p:xfrm>
          <a:off x="8074514" y="3128426"/>
          <a:ext cx="4094879" cy="3647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343">
                  <a:extLst>
                    <a:ext uri="{9D8B030D-6E8A-4147-A177-3AD203B41FA5}">
                      <a16:colId xmlns:a16="http://schemas.microsoft.com/office/drawing/2014/main" val="261875791"/>
                    </a:ext>
                  </a:extLst>
                </a:gridCol>
                <a:gridCol w="517999">
                  <a:extLst>
                    <a:ext uri="{9D8B030D-6E8A-4147-A177-3AD203B41FA5}">
                      <a16:colId xmlns:a16="http://schemas.microsoft.com/office/drawing/2014/main" val="3015491753"/>
                    </a:ext>
                  </a:extLst>
                </a:gridCol>
                <a:gridCol w="608416">
                  <a:extLst>
                    <a:ext uri="{9D8B030D-6E8A-4147-A177-3AD203B41FA5}">
                      <a16:colId xmlns:a16="http://schemas.microsoft.com/office/drawing/2014/main" val="3684072523"/>
                    </a:ext>
                  </a:extLst>
                </a:gridCol>
                <a:gridCol w="942376">
                  <a:extLst>
                    <a:ext uri="{9D8B030D-6E8A-4147-A177-3AD203B41FA5}">
                      <a16:colId xmlns:a16="http://schemas.microsoft.com/office/drawing/2014/main" val="3292366120"/>
                    </a:ext>
                  </a:extLst>
                </a:gridCol>
                <a:gridCol w="1063745">
                  <a:extLst>
                    <a:ext uri="{9D8B030D-6E8A-4147-A177-3AD203B41FA5}">
                      <a16:colId xmlns:a16="http://schemas.microsoft.com/office/drawing/2014/main" val="3871988963"/>
                    </a:ext>
                  </a:extLst>
                </a:gridCol>
              </a:tblGrid>
              <a:tr h="416562"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Red Destino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MASK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Interfaz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Próximo Salto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Métrica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02464725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30992219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612634960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837366180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39830571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68586177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8106712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719094977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325492729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307004736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>
                        <a:highlight>
                          <a:srgbClr val="FFFF00"/>
                        </a:highlight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>
                        <a:highlight>
                          <a:srgbClr val="FFFF00"/>
                        </a:highlight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>
                        <a:highlight>
                          <a:srgbClr val="FFFF00"/>
                        </a:highlight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>
                        <a:highlight>
                          <a:srgbClr val="FFFF00"/>
                        </a:highlight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>
                        <a:highlight>
                          <a:srgbClr val="FFFF00"/>
                        </a:highlight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31229708"/>
                  </a:ext>
                </a:extLst>
              </a:tr>
            </a:tbl>
          </a:graphicData>
        </a:graphic>
      </p:graphicFrame>
      <p:sp>
        <p:nvSpPr>
          <p:cNvPr id="84" name="CuadroTexto 83">
            <a:extLst>
              <a:ext uri="{FF2B5EF4-FFF2-40B4-BE49-F238E27FC236}">
                <a16:creationId xmlns:a16="http://schemas.microsoft.com/office/drawing/2014/main" id="{6777787B-1C3B-4DBB-B7FC-43760E9F4692}"/>
              </a:ext>
            </a:extLst>
          </p:cNvPr>
          <p:cNvSpPr txBox="1"/>
          <p:nvPr/>
        </p:nvSpPr>
        <p:spPr>
          <a:xfrm>
            <a:off x="8732930" y="2759094"/>
            <a:ext cx="304951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1"/>
              <a:t>Tabla de rutas Router Linares</a:t>
            </a:r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307E841F-B00F-43D8-9502-104BB2E795BF}"/>
              </a:ext>
            </a:extLst>
          </p:cNvPr>
          <p:cNvSpPr/>
          <p:nvPr/>
        </p:nvSpPr>
        <p:spPr>
          <a:xfrm>
            <a:off x="622854" y="331305"/>
            <a:ext cx="11145079" cy="490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1"/>
              <a:t>Problema desarrollo extenso evaluación 1: Layes 1,2 y 3.</a:t>
            </a:r>
          </a:p>
        </p:txBody>
      </p:sp>
      <p:sp>
        <p:nvSpPr>
          <p:cNvPr id="85" name="Bocadillo: rectángulo con esquinas redondeadas 84">
            <a:extLst>
              <a:ext uri="{FF2B5EF4-FFF2-40B4-BE49-F238E27FC236}">
                <a16:creationId xmlns:a16="http://schemas.microsoft.com/office/drawing/2014/main" id="{232053D0-542F-4F6E-B220-1CFC41A979AD}"/>
              </a:ext>
            </a:extLst>
          </p:cNvPr>
          <p:cNvSpPr/>
          <p:nvPr/>
        </p:nvSpPr>
        <p:spPr>
          <a:xfrm>
            <a:off x="8352981" y="1151442"/>
            <a:ext cx="1233901" cy="490331"/>
          </a:xfrm>
          <a:prstGeom prst="wedgeRoundRectCallout">
            <a:avLst>
              <a:gd name="adj1" fmla="val -97344"/>
              <a:gd name="adj2" fmla="val -277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5 Puntos</a:t>
            </a:r>
          </a:p>
        </p:txBody>
      </p:sp>
    </p:spTree>
    <p:extLst>
      <p:ext uri="{BB962C8B-B14F-4D97-AF65-F5344CB8AC3E}">
        <p14:creationId xmlns:p14="http://schemas.microsoft.com/office/powerpoint/2010/main" val="2617624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B2D9829-79F7-4165-AEC1-7D7BADD066E0}"/>
              </a:ext>
            </a:extLst>
          </p:cNvPr>
          <p:cNvSpPr/>
          <p:nvPr/>
        </p:nvSpPr>
        <p:spPr>
          <a:xfrm>
            <a:off x="1084789" y="877811"/>
            <a:ext cx="901687" cy="173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900"/>
              <a:t>Layer TCP/IP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304D420-3B00-404E-B883-41C0CD3AEDC4}"/>
              </a:ext>
            </a:extLst>
          </p:cNvPr>
          <p:cNvSpPr/>
          <p:nvPr/>
        </p:nvSpPr>
        <p:spPr>
          <a:xfrm>
            <a:off x="1084789" y="1099908"/>
            <a:ext cx="901687" cy="691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App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C795F98-B106-42B6-B1E2-90C3E5D346CF}"/>
              </a:ext>
            </a:extLst>
          </p:cNvPr>
          <p:cNvSpPr/>
          <p:nvPr/>
        </p:nvSpPr>
        <p:spPr>
          <a:xfrm>
            <a:off x="1084789" y="2051771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Transporte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0EB01E2-3E33-4909-9167-64D5DF7965EC}"/>
              </a:ext>
            </a:extLst>
          </p:cNvPr>
          <p:cNvSpPr/>
          <p:nvPr/>
        </p:nvSpPr>
        <p:spPr>
          <a:xfrm>
            <a:off x="2061278" y="877811"/>
            <a:ext cx="657787" cy="173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Evento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21FB47D-600C-4CDA-88DA-031C1B9C7E61}"/>
              </a:ext>
            </a:extLst>
          </p:cNvPr>
          <p:cNvSpPr/>
          <p:nvPr/>
        </p:nvSpPr>
        <p:spPr>
          <a:xfrm>
            <a:off x="2061277" y="1115709"/>
            <a:ext cx="2838347" cy="691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ICMP tipo 8 = Echo </a:t>
            </a:r>
            <a:r>
              <a:rPr lang="es-MX" sz="1001" err="1"/>
              <a:t>Request</a:t>
            </a:r>
            <a:endParaRPr lang="es-MX" sz="1001"/>
          </a:p>
          <a:p>
            <a:pPr algn="ctr"/>
            <a:r>
              <a:rPr lang="es-MX" sz="1001"/>
              <a:t>Código: Solicitud de echo</a:t>
            </a:r>
          </a:p>
          <a:p>
            <a:pPr algn="ctr"/>
            <a:r>
              <a:rPr lang="es-MX" sz="1001" err="1"/>
              <a:t>Checksum</a:t>
            </a:r>
            <a:endParaRPr lang="es-MX" sz="1001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EBF3440-0DDE-4512-A21F-D82CED0985BA}"/>
              </a:ext>
            </a:extLst>
          </p:cNvPr>
          <p:cNvSpPr/>
          <p:nvPr/>
        </p:nvSpPr>
        <p:spPr>
          <a:xfrm>
            <a:off x="2061279" y="2051771"/>
            <a:ext cx="90168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Source Port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8121D7E-6EE4-4D56-B3DE-FFD9FEE82644}"/>
              </a:ext>
            </a:extLst>
          </p:cNvPr>
          <p:cNvSpPr/>
          <p:nvPr/>
        </p:nvSpPr>
        <p:spPr>
          <a:xfrm>
            <a:off x="4974428" y="1115709"/>
            <a:ext cx="2694718" cy="691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err="1"/>
              <a:t>a,b,c,d</a:t>
            </a:r>
            <a:r>
              <a:rPr lang="es-MX" sz="1001"/>
              <a:t>….hasta la letra 32 (32 bytes)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ED5D331-1A07-4133-920D-A70B9B6A497B}"/>
              </a:ext>
            </a:extLst>
          </p:cNvPr>
          <p:cNvSpPr/>
          <p:nvPr/>
        </p:nvSpPr>
        <p:spPr>
          <a:xfrm>
            <a:off x="2753990" y="872433"/>
            <a:ext cx="4915154" cy="18946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400">
                <a:solidFill>
                  <a:schemeClr val="bg1"/>
                </a:solidFill>
              </a:rPr>
              <a:t>Ping 64.233.190.94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C0BC7D5-8A29-4ECA-8EB5-49CD85DAA817}"/>
              </a:ext>
            </a:extLst>
          </p:cNvPr>
          <p:cNvSpPr txBox="1"/>
          <p:nvPr/>
        </p:nvSpPr>
        <p:spPr>
          <a:xfrm>
            <a:off x="2874525" y="1059629"/>
            <a:ext cx="1200970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1" err="1"/>
              <a:t>Header</a:t>
            </a:r>
            <a:r>
              <a:rPr lang="es-MX" sz="1001"/>
              <a:t> App = ICMP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21117AF-CAD4-4049-B847-E52CE22D4A75}"/>
              </a:ext>
            </a:extLst>
          </p:cNvPr>
          <p:cNvSpPr txBox="1"/>
          <p:nvPr/>
        </p:nvSpPr>
        <p:spPr>
          <a:xfrm>
            <a:off x="5789498" y="1061895"/>
            <a:ext cx="665567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1"/>
              <a:t>Data App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3A2BF2F5-87FB-41E4-A7C1-15A097271866}"/>
              </a:ext>
            </a:extLst>
          </p:cNvPr>
          <p:cNvSpPr/>
          <p:nvPr/>
        </p:nvSpPr>
        <p:spPr>
          <a:xfrm>
            <a:off x="2996923" y="2051771"/>
            <a:ext cx="90168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Destin. Port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3AE55B53-D58B-459F-8E23-2EDC0711EA23}"/>
              </a:ext>
            </a:extLst>
          </p:cNvPr>
          <p:cNvSpPr/>
          <p:nvPr/>
        </p:nvSpPr>
        <p:spPr>
          <a:xfrm>
            <a:off x="3932570" y="2041653"/>
            <a:ext cx="933097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SEQ Number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1B85C114-1393-4D6B-9EA6-19B148FC5C91}"/>
              </a:ext>
            </a:extLst>
          </p:cNvPr>
          <p:cNvSpPr/>
          <p:nvPr/>
        </p:nvSpPr>
        <p:spPr>
          <a:xfrm>
            <a:off x="4899626" y="2039613"/>
            <a:ext cx="935644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ACK Number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2B7648D-A1F5-47B2-AEEB-75237F998E0A}"/>
              </a:ext>
            </a:extLst>
          </p:cNvPr>
          <p:cNvSpPr/>
          <p:nvPr/>
        </p:nvSpPr>
        <p:spPr>
          <a:xfrm>
            <a:off x="5869229" y="2039613"/>
            <a:ext cx="88665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Control Bits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5672BF2-F495-4FD6-81A4-A3C9F4A96FF3}"/>
              </a:ext>
            </a:extLst>
          </p:cNvPr>
          <p:cNvSpPr/>
          <p:nvPr/>
        </p:nvSpPr>
        <p:spPr>
          <a:xfrm>
            <a:off x="6789841" y="2040416"/>
            <a:ext cx="88665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Data L4</a:t>
            </a:r>
          </a:p>
        </p:txBody>
      </p:sp>
      <p:sp>
        <p:nvSpPr>
          <p:cNvPr id="19" name="Cerrar llave 18">
            <a:extLst>
              <a:ext uri="{FF2B5EF4-FFF2-40B4-BE49-F238E27FC236}">
                <a16:creationId xmlns:a16="http://schemas.microsoft.com/office/drawing/2014/main" id="{A3E204D8-9DA1-426D-B192-B54E7ED92C6D}"/>
              </a:ext>
            </a:extLst>
          </p:cNvPr>
          <p:cNvSpPr/>
          <p:nvPr/>
        </p:nvSpPr>
        <p:spPr>
          <a:xfrm rot="5400000">
            <a:off x="4738962" y="-954738"/>
            <a:ext cx="228409" cy="5631956"/>
          </a:xfrm>
          <a:prstGeom prst="rightBrace">
            <a:avLst>
              <a:gd name="adj1" fmla="val 107535"/>
              <a:gd name="adj2" fmla="val 794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sz="1801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395BDE8-FE7C-450A-8BE1-AAD9B5E06F3B}"/>
              </a:ext>
            </a:extLst>
          </p:cNvPr>
          <p:cNvSpPr/>
          <p:nvPr/>
        </p:nvSpPr>
        <p:spPr>
          <a:xfrm>
            <a:off x="2052792" y="2553035"/>
            <a:ext cx="673621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Versión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7E3D09B-5D96-4F87-BE54-AF2829CBE1C5}"/>
              </a:ext>
            </a:extLst>
          </p:cNvPr>
          <p:cNvSpPr/>
          <p:nvPr/>
        </p:nvSpPr>
        <p:spPr>
          <a:xfrm>
            <a:off x="2761340" y="2551854"/>
            <a:ext cx="490103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IHL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CB95DAF3-8A19-4A70-AC8F-9525A8C89FDC}"/>
              </a:ext>
            </a:extLst>
          </p:cNvPr>
          <p:cNvSpPr/>
          <p:nvPr/>
        </p:nvSpPr>
        <p:spPr>
          <a:xfrm>
            <a:off x="3278447" y="2553035"/>
            <a:ext cx="146158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Servicios Diferenciados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184394B7-A793-426C-A696-07AD92412172}"/>
              </a:ext>
            </a:extLst>
          </p:cNvPr>
          <p:cNvSpPr/>
          <p:nvPr/>
        </p:nvSpPr>
        <p:spPr>
          <a:xfrm>
            <a:off x="4775702" y="2558030"/>
            <a:ext cx="2900789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Total Lencht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898F8A4-D619-4367-972E-D4B1F1E2B0E4}"/>
              </a:ext>
            </a:extLst>
          </p:cNvPr>
          <p:cNvSpPr/>
          <p:nvPr/>
        </p:nvSpPr>
        <p:spPr>
          <a:xfrm>
            <a:off x="2052794" y="3050827"/>
            <a:ext cx="2695159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Identificación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775B8CC-E4D6-4736-9937-097C4516C484}"/>
              </a:ext>
            </a:extLst>
          </p:cNvPr>
          <p:cNvSpPr/>
          <p:nvPr/>
        </p:nvSpPr>
        <p:spPr>
          <a:xfrm>
            <a:off x="4775702" y="3050827"/>
            <a:ext cx="534148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Flags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841B5323-5412-4583-A134-ECD65CEB5C30}"/>
              </a:ext>
            </a:extLst>
          </p:cNvPr>
          <p:cNvSpPr/>
          <p:nvPr/>
        </p:nvSpPr>
        <p:spPr>
          <a:xfrm>
            <a:off x="1083187" y="2553035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Red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2785BCCC-C5A8-4031-A1E1-7C080ADE5723}"/>
              </a:ext>
            </a:extLst>
          </p:cNvPr>
          <p:cNvSpPr/>
          <p:nvPr/>
        </p:nvSpPr>
        <p:spPr>
          <a:xfrm>
            <a:off x="5337601" y="3050827"/>
            <a:ext cx="234624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Fragment Offset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7D74E8A9-90D7-4E2F-BAD2-2F8CA52143DB}"/>
              </a:ext>
            </a:extLst>
          </p:cNvPr>
          <p:cNvSpPr/>
          <p:nvPr/>
        </p:nvSpPr>
        <p:spPr>
          <a:xfrm>
            <a:off x="3403243" y="3533342"/>
            <a:ext cx="133678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Protocolo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6CBB7CA4-6B1F-463E-BDB4-9A6B863751B5}"/>
              </a:ext>
            </a:extLst>
          </p:cNvPr>
          <p:cNvSpPr/>
          <p:nvPr/>
        </p:nvSpPr>
        <p:spPr>
          <a:xfrm>
            <a:off x="2052792" y="3533342"/>
            <a:ext cx="1308617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TTL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80559531-8C37-428F-914A-E87ECF106ADF}"/>
              </a:ext>
            </a:extLst>
          </p:cNvPr>
          <p:cNvSpPr/>
          <p:nvPr/>
        </p:nvSpPr>
        <p:spPr>
          <a:xfrm>
            <a:off x="4775702" y="3533342"/>
            <a:ext cx="2900789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Header Checksum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40D6CFD4-56DC-477E-A3BA-8073F42E14E2}"/>
              </a:ext>
            </a:extLst>
          </p:cNvPr>
          <p:cNvSpPr/>
          <p:nvPr/>
        </p:nvSpPr>
        <p:spPr>
          <a:xfrm>
            <a:off x="2044534" y="4038437"/>
            <a:ext cx="563195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Source IP Address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39F964D7-535E-462D-B963-89DD6F6CF257}"/>
              </a:ext>
            </a:extLst>
          </p:cNvPr>
          <p:cNvSpPr/>
          <p:nvPr/>
        </p:nvSpPr>
        <p:spPr>
          <a:xfrm>
            <a:off x="2044534" y="4541742"/>
            <a:ext cx="563195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Destination IP Address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879EB7C0-D504-4031-996F-B26642D22357}"/>
              </a:ext>
            </a:extLst>
          </p:cNvPr>
          <p:cNvSpPr/>
          <p:nvPr/>
        </p:nvSpPr>
        <p:spPr>
          <a:xfrm>
            <a:off x="2052792" y="2801762"/>
            <a:ext cx="673621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4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D4EC5997-FB98-4679-BF5C-6A979C7E7D25}"/>
              </a:ext>
            </a:extLst>
          </p:cNvPr>
          <p:cNvSpPr/>
          <p:nvPr/>
        </p:nvSpPr>
        <p:spPr>
          <a:xfrm>
            <a:off x="2761340" y="2800581"/>
            <a:ext cx="490103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5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B468D098-59D8-457B-A882-65DAC3E33427}"/>
              </a:ext>
            </a:extLst>
          </p:cNvPr>
          <p:cNvSpPr/>
          <p:nvPr/>
        </p:nvSpPr>
        <p:spPr>
          <a:xfrm>
            <a:off x="3278447" y="2801762"/>
            <a:ext cx="1461582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00000000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680A7B8F-1779-4CA5-AA17-63A33AAB759F}"/>
              </a:ext>
            </a:extLst>
          </p:cNvPr>
          <p:cNvSpPr/>
          <p:nvPr/>
        </p:nvSpPr>
        <p:spPr>
          <a:xfrm>
            <a:off x="4775700" y="2806757"/>
            <a:ext cx="2900789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32 Bytes + 5 x 4 Bytes = 52 Bytes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25AC92EA-81B4-4F65-9528-99A3980D334F}"/>
              </a:ext>
            </a:extLst>
          </p:cNvPr>
          <p:cNvSpPr/>
          <p:nvPr/>
        </p:nvSpPr>
        <p:spPr>
          <a:xfrm>
            <a:off x="2049806" y="3292869"/>
            <a:ext cx="2695159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0000000000000000000000000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941787F9-F41A-4727-9BE2-5CABA53AD308}"/>
              </a:ext>
            </a:extLst>
          </p:cNvPr>
          <p:cNvSpPr/>
          <p:nvPr/>
        </p:nvSpPr>
        <p:spPr>
          <a:xfrm>
            <a:off x="4772713" y="3292869"/>
            <a:ext cx="534148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3F2D5A2A-05E0-4F80-8159-BC2240FCF06B}"/>
              </a:ext>
            </a:extLst>
          </p:cNvPr>
          <p:cNvSpPr/>
          <p:nvPr/>
        </p:nvSpPr>
        <p:spPr>
          <a:xfrm>
            <a:off x="5334613" y="3292869"/>
            <a:ext cx="2346242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000000000000000000000000000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A9020EF8-999F-4E6A-AA1D-5B26DD782A8C}"/>
              </a:ext>
            </a:extLst>
          </p:cNvPr>
          <p:cNvSpPr/>
          <p:nvPr/>
        </p:nvSpPr>
        <p:spPr>
          <a:xfrm>
            <a:off x="2061277" y="2305696"/>
            <a:ext cx="90168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5FE0AC52-00CC-47E6-B3EB-6FF2E93C493F}"/>
              </a:ext>
            </a:extLst>
          </p:cNvPr>
          <p:cNvSpPr/>
          <p:nvPr/>
        </p:nvSpPr>
        <p:spPr>
          <a:xfrm>
            <a:off x="2996922" y="2305696"/>
            <a:ext cx="90168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E1A010C6-7B5A-4FDE-B5AE-1CA464FE0A9D}"/>
              </a:ext>
            </a:extLst>
          </p:cNvPr>
          <p:cNvSpPr/>
          <p:nvPr/>
        </p:nvSpPr>
        <p:spPr>
          <a:xfrm>
            <a:off x="3932568" y="2295581"/>
            <a:ext cx="933097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D9880B67-D01E-42D8-8CCF-AE423DBB61BE}"/>
              </a:ext>
            </a:extLst>
          </p:cNvPr>
          <p:cNvSpPr/>
          <p:nvPr/>
        </p:nvSpPr>
        <p:spPr>
          <a:xfrm>
            <a:off x="4899624" y="2293538"/>
            <a:ext cx="935644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1D8F1C31-A881-4543-AFED-125EC90F6408}"/>
              </a:ext>
            </a:extLst>
          </p:cNvPr>
          <p:cNvSpPr/>
          <p:nvPr/>
        </p:nvSpPr>
        <p:spPr>
          <a:xfrm>
            <a:off x="5869227" y="2293538"/>
            <a:ext cx="88665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5668974A-9DE1-4531-B9FE-96252A938D3A}"/>
              </a:ext>
            </a:extLst>
          </p:cNvPr>
          <p:cNvSpPr/>
          <p:nvPr/>
        </p:nvSpPr>
        <p:spPr>
          <a:xfrm>
            <a:off x="6789839" y="2294343"/>
            <a:ext cx="886652" cy="2110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Data App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0BD6B977-3DB3-419C-8419-C0BE897B106C}"/>
              </a:ext>
            </a:extLst>
          </p:cNvPr>
          <p:cNvSpPr/>
          <p:nvPr/>
        </p:nvSpPr>
        <p:spPr>
          <a:xfrm>
            <a:off x="2037187" y="4300887"/>
            <a:ext cx="5631956" cy="2110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400">
              <a:solidFill>
                <a:schemeClr val="bg1"/>
              </a:solidFill>
            </a:endParaRP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80BD81DA-62B0-46BA-93C8-9E762A8825F5}"/>
              </a:ext>
            </a:extLst>
          </p:cNvPr>
          <p:cNvSpPr/>
          <p:nvPr/>
        </p:nvSpPr>
        <p:spPr>
          <a:xfrm>
            <a:off x="2041004" y="4794334"/>
            <a:ext cx="5631956" cy="21104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86A234A4-8DBB-44B8-9D59-50005C4EAB96}"/>
              </a:ext>
            </a:extLst>
          </p:cNvPr>
          <p:cNvSpPr/>
          <p:nvPr/>
        </p:nvSpPr>
        <p:spPr>
          <a:xfrm>
            <a:off x="2035788" y="5049509"/>
            <a:ext cx="5631956" cy="52567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[Data App] </a:t>
            </a:r>
            <a:r>
              <a:rPr lang="es-MX" sz="1001">
                <a:sym typeface="Wingdings" panose="05000000000000000000" pitchFamily="2" charset="2"/>
              </a:rPr>
              <a:t> [Data L3]</a:t>
            </a:r>
            <a:endParaRPr lang="es-MX" sz="1001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403A276A-EA60-449A-9AFB-8647964D4CE5}"/>
              </a:ext>
            </a:extLst>
          </p:cNvPr>
          <p:cNvSpPr/>
          <p:nvPr/>
        </p:nvSpPr>
        <p:spPr>
          <a:xfrm>
            <a:off x="1083187" y="5614320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Acceso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66828FD4-18A1-4BCE-B24D-144F3E290936}"/>
              </a:ext>
            </a:extLst>
          </p:cNvPr>
          <p:cNvSpPr/>
          <p:nvPr/>
        </p:nvSpPr>
        <p:spPr>
          <a:xfrm>
            <a:off x="2035789" y="5618311"/>
            <a:ext cx="152819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Source MAC</a:t>
            </a: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63839E94-789F-4322-864C-AE90A83385D3}"/>
              </a:ext>
            </a:extLst>
          </p:cNvPr>
          <p:cNvSpPr/>
          <p:nvPr/>
        </p:nvSpPr>
        <p:spPr>
          <a:xfrm>
            <a:off x="5150625" y="5618311"/>
            <a:ext cx="249862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Data L2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E3B0DC8F-347E-4827-BD41-1446A6289434}"/>
              </a:ext>
            </a:extLst>
          </p:cNvPr>
          <p:cNvSpPr/>
          <p:nvPr/>
        </p:nvSpPr>
        <p:spPr>
          <a:xfrm>
            <a:off x="3594084" y="5618311"/>
            <a:ext cx="152819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Destination MAC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FEC4E08A-2DED-4BDD-BA08-E2C748B2D2FE}"/>
              </a:ext>
            </a:extLst>
          </p:cNvPr>
          <p:cNvSpPr/>
          <p:nvPr/>
        </p:nvSpPr>
        <p:spPr>
          <a:xfrm>
            <a:off x="2038057" y="5874644"/>
            <a:ext cx="152819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MAC_PC1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8AF90C6E-4513-4F55-834F-91719EFEE2D3}"/>
              </a:ext>
            </a:extLst>
          </p:cNvPr>
          <p:cNvSpPr/>
          <p:nvPr/>
        </p:nvSpPr>
        <p:spPr>
          <a:xfrm>
            <a:off x="5152895" y="5874644"/>
            <a:ext cx="2498626" cy="2110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800"/>
              <a:t>[Data App] </a:t>
            </a:r>
            <a:r>
              <a:rPr lang="es-MX" sz="800">
                <a:sym typeface="Wingdings" panose="05000000000000000000" pitchFamily="2" charset="2"/>
              </a:rPr>
              <a:t> [Data L3]  [Data L2]</a:t>
            </a:r>
            <a:endParaRPr lang="es-MX" sz="800"/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59C0934F-756D-40C5-9C6D-22986160788F}"/>
              </a:ext>
            </a:extLst>
          </p:cNvPr>
          <p:cNvSpPr/>
          <p:nvPr/>
        </p:nvSpPr>
        <p:spPr>
          <a:xfrm>
            <a:off x="3596352" y="5874644"/>
            <a:ext cx="152819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s-MX" sz="1001"/>
              <a:t>MAC_RINTERNET_E0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E03B0F91-D616-481A-854E-60495E53604B}"/>
              </a:ext>
            </a:extLst>
          </p:cNvPr>
          <p:cNvSpPr/>
          <p:nvPr/>
        </p:nvSpPr>
        <p:spPr>
          <a:xfrm>
            <a:off x="1083187" y="6117070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Físico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321F4A66-D47D-484C-894F-89982377B953}"/>
              </a:ext>
            </a:extLst>
          </p:cNvPr>
          <p:cNvSpPr/>
          <p:nvPr/>
        </p:nvSpPr>
        <p:spPr>
          <a:xfrm>
            <a:off x="2033519" y="6135335"/>
            <a:ext cx="861518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Switch Port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BE1FB9EB-60A6-4863-8E05-2EE703565A02}"/>
              </a:ext>
            </a:extLst>
          </p:cNvPr>
          <p:cNvSpPr/>
          <p:nvPr/>
        </p:nvSpPr>
        <p:spPr>
          <a:xfrm>
            <a:off x="3962257" y="6143383"/>
            <a:ext cx="113212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Speed / Duplex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7F270D4C-99A8-4550-8FC3-F294C5CC4166}"/>
              </a:ext>
            </a:extLst>
          </p:cNvPr>
          <p:cNvSpPr/>
          <p:nvPr/>
        </p:nvSpPr>
        <p:spPr>
          <a:xfrm>
            <a:off x="2943683" y="6135335"/>
            <a:ext cx="988884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Punto de Red</a:t>
            </a:r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E9C4688C-BA90-41C0-BD4D-A92E56CA7B53}"/>
              </a:ext>
            </a:extLst>
          </p:cNvPr>
          <p:cNvSpPr/>
          <p:nvPr/>
        </p:nvSpPr>
        <p:spPr>
          <a:xfrm>
            <a:off x="5122276" y="6135335"/>
            <a:ext cx="252697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Data</a:t>
            </a:r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2ACC4F34-1296-4196-BF38-D9DB97BD3B66}"/>
              </a:ext>
            </a:extLst>
          </p:cNvPr>
          <p:cNvSpPr/>
          <p:nvPr/>
        </p:nvSpPr>
        <p:spPr>
          <a:xfrm>
            <a:off x="4816748" y="3320821"/>
            <a:ext cx="111404" cy="1539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1"/>
              <a:t>0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0F860DEE-3F31-4642-BC4A-300650FC52EE}"/>
              </a:ext>
            </a:extLst>
          </p:cNvPr>
          <p:cNvSpPr/>
          <p:nvPr/>
        </p:nvSpPr>
        <p:spPr>
          <a:xfrm>
            <a:off x="4982978" y="3325415"/>
            <a:ext cx="111404" cy="1539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100"/>
              <a:t>1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3B82E12E-7DBC-4EA2-B405-E566BDF82C78}"/>
              </a:ext>
            </a:extLst>
          </p:cNvPr>
          <p:cNvSpPr/>
          <p:nvPr/>
        </p:nvSpPr>
        <p:spPr>
          <a:xfrm>
            <a:off x="5148426" y="3323057"/>
            <a:ext cx="111404" cy="1539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100"/>
              <a:t>0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C2C890FC-F582-404D-BEC5-B0154B4D2231}"/>
              </a:ext>
            </a:extLst>
          </p:cNvPr>
          <p:cNvSpPr/>
          <p:nvPr/>
        </p:nvSpPr>
        <p:spPr>
          <a:xfrm>
            <a:off x="3400256" y="3780231"/>
            <a:ext cx="133678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900"/>
              <a:t>00000001 (1 = ICMP)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CB56EFA0-BB38-4BC8-A473-8465C05519D6}"/>
              </a:ext>
            </a:extLst>
          </p:cNvPr>
          <p:cNvSpPr/>
          <p:nvPr/>
        </p:nvSpPr>
        <p:spPr>
          <a:xfrm>
            <a:off x="2049806" y="3780231"/>
            <a:ext cx="1308617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01000000 (64s)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086E0848-E199-4115-B0D1-00F7DE59E74D}"/>
              </a:ext>
            </a:extLst>
          </p:cNvPr>
          <p:cNvSpPr/>
          <p:nvPr/>
        </p:nvSpPr>
        <p:spPr>
          <a:xfrm>
            <a:off x="4772715" y="3780231"/>
            <a:ext cx="2900789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654374567456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57724597-902D-4D14-8256-03D8368F925C}"/>
              </a:ext>
            </a:extLst>
          </p:cNvPr>
          <p:cNvSpPr/>
          <p:nvPr/>
        </p:nvSpPr>
        <p:spPr>
          <a:xfrm>
            <a:off x="2033519" y="6391669"/>
            <a:ext cx="861518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LAN-1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E0555747-FB8A-40F9-BEAF-5D009E041D02}"/>
              </a:ext>
            </a:extLst>
          </p:cNvPr>
          <p:cNvSpPr/>
          <p:nvPr/>
        </p:nvSpPr>
        <p:spPr>
          <a:xfrm>
            <a:off x="3962257" y="6399717"/>
            <a:ext cx="113212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100 Full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C6CBF2BE-82B5-40DC-971D-5999A9471FAE}"/>
              </a:ext>
            </a:extLst>
          </p:cNvPr>
          <p:cNvSpPr/>
          <p:nvPr/>
        </p:nvSpPr>
        <p:spPr>
          <a:xfrm>
            <a:off x="2943683" y="6391669"/>
            <a:ext cx="988884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/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3F58479E-A34E-44DA-83F4-C5D1F6D004D5}"/>
              </a:ext>
            </a:extLst>
          </p:cNvPr>
          <p:cNvSpPr/>
          <p:nvPr/>
        </p:nvSpPr>
        <p:spPr>
          <a:xfrm>
            <a:off x="5122276" y="6391669"/>
            <a:ext cx="252697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700"/>
          </a:p>
          <a:p>
            <a:pPr algn="ctr"/>
            <a:r>
              <a:rPr lang="es-MX" sz="700"/>
              <a:t>[Data App] </a:t>
            </a:r>
            <a:r>
              <a:rPr lang="es-MX" sz="700">
                <a:sym typeface="Wingdings" panose="05000000000000000000" pitchFamily="2" charset="2"/>
              </a:rPr>
              <a:t> [</a:t>
            </a:r>
            <a:r>
              <a:rPr lang="es-MX" sz="700"/>
              <a:t>Data L4] </a:t>
            </a:r>
            <a:r>
              <a:rPr lang="es-MX" sz="700">
                <a:sym typeface="Wingdings" panose="05000000000000000000" pitchFamily="2" charset="2"/>
              </a:rPr>
              <a:t> [Data L3]  [Data L2]  [Data L1]</a:t>
            </a:r>
            <a:endParaRPr lang="es-MX" sz="700"/>
          </a:p>
          <a:p>
            <a:pPr algn="ctr"/>
            <a:endParaRPr lang="es-MX" sz="700"/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C587C101-16FC-4CE5-B655-74F4D7203FFD}"/>
              </a:ext>
            </a:extLst>
          </p:cNvPr>
          <p:cNvSpPr/>
          <p:nvPr/>
        </p:nvSpPr>
        <p:spPr>
          <a:xfrm>
            <a:off x="334715" y="872431"/>
            <a:ext cx="705273" cy="1793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900"/>
              <a:t>Layer OSI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CCB3C601-1BF5-4B6D-87FB-B57A01AA6612}"/>
              </a:ext>
            </a:extLst>
          </p:cNvPr>
          <p:cNvSpPr/>
          <p:nvPr/>
        </p:nvSpPr>
        <p:spPr>
          <a:xfrm>
            <a:off x="334715" y="1094528"/>
            <a:ext cx="705273" cy="691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5,6 &amp; 7</a:t>
            </a: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6E57BDE1-CEC8-4053-B84B-75C6212BDF2D}"/>
              </a:ext>
            </a:extLst>
          </p:cNvPr>
          <p:cNvSpPr/>
          <p:nvPr/>
        </p:nvSpPr>
        <p:spPr>
          <a:xfrm>
            <a:off x="334715" y="2046391"/>
            <a:ext cx="705273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4</a:t>
            </a: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EC3200CE-EF35-4BDC-860B-8F88D386A8B3}"/>
              </a:ext>
            </a:extLst>
          </p:cNvPr>
          <p:cNvSpPr/>
          <p:nvPr/>
        </p:nvSpPr>
        <p:spPr>
          <a:xfrm>
            <a:off x="334717" y="2547655"/>
            <a:ext cx="703669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3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61984F54-81B0-486C-B70C-B039AD977D8A}"/>
              </a:ext>
            </a:extLst>
          </p:cNvPr>
          <p:cNvSpPr/>
          <p:nvPr/>
        </p:nvSpPr>
        <p:spPr>
          <a:xfrm>
            <a:off x="334717" y="5608941"/>
            <a:ext cx="703669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2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6BD842FF-5A55-4969-A809-CB84C5C733A6}"/>
              </a:ext>
            </a:extLst>
          </p:cNvPr>
          <p:cNvSpPr/>
          <p:nvPr/>
        </p:nvSpPr>
        <p:spPr>
          <a:xfrm>
            <a:off x="334717" y="6111693"/>
            <a:ext cx="703669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1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01EA9E5E-ACD7-4572-9227-42AA42EEDAD4}"/>
              </a:ext>
            </a:extLst>
          </p:cNvPr>
          <p:cNvSpPr txBox="1"/>
          <p:nvPr/>
        </p:nvSpPr>
        <p:spPr>
          <a:xfrm>
            <a:off x="7704069" y="739814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/>
          </a:p>
          <a:p>
            <a:endParaRPr lang="es-MX"/>
          </a:p>
          <a:p>
            <a:endParaRPr lang="es-MX"/>
          </a:p>
        </p:txBody>
      </p:sp>
      <p:graphicFrame>
        <p:nvGraphicFramePr>
          <p:cNvPr id="81" name="Tabla 12">
            <a:extLst>
              <a:ext uri="{FF2B5EF4-FFF2-40B4-BE49-F238E27FC236}">
                <a16:creationId xmlns:a16="http://schemas.microsoft.com/office/drawing/2014/main" id="{57C6791A-E7DA-48E1-BD97-642AE247B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70397"/>
              </p:ext>
            </p:extLst>
          </p:nvPr>
        </p:nvGraphicFramePr>
        <p:xfrm>
          <a:off x="7714373" y="1990414"/>
          <a:ext cx="4399532" cy="3906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343">
                  <a:extLst>
                    <a:ext uri="{9D8B030D-6E8A-4147-A177-3AD203B41FA5}">
                      <a16:colId xmlns:a16="http://schemas.microsoft.com/office/drawing/2014/main" val="261875791"/>
                    </a:ext>
                  </a:extLst>
                </a:gridCol>
                <a:gridCol w="536521">
                  <a:extLst>
                    <a:ext uri="{9D8B030D-6E8A-4147-A177-3AD203B41FA5}">
                      <a16:colId xmlns:a16="http://schemas.microsoft.com/office/drawing/2014/main" val="3015491753"/>
                    </a:ext>
                  </a:extLst>
                </a:gridCol>
                <a:gridCol w="630171">
                  <a:extLst>
                    <a:ext uri="{9D8B030D-6E8A-4147-A177-3AD203B41FA5}">
                      <a16:colId xmlns:a16="http://schemas.microsoft.com/office/drawing/2014/main" val="3684072523"/>
                    </a:ext>
                  </a:extLst>
                </a:gridCol>
                <a:gridCol w="1168717">
                  <a:extLst>
                    <a:ext uri="{9D8B030D-6E8A-4147-A177-3AD203B41FA5}">
                      <a16:colId xmlns:a16="http://schemas.microsoft.com/office/drawing/2014/main" val="3292366120"/>
                    </a:ext>
                  </a:extLst>
                </a:gridCol>
                <a:gridCol w="1101780">
                  <a:extLst>
                    <a:ext uri="{9D8B030D-6E8A-4147-A177-3AD203B41FA5}">
                      <a16:colId xmlns:a16="http://schemas.microsoft.com/office/drawing/2014/main" val="3871988963"/>
                    </a:ext>
                  </a:extLst>
                </a:gridCol>
              </a:tblGrid>
              <a:tr h="416562"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Red Destino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MASK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Interfaz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Próximo Salto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Métrica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02464725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30992219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612634960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837366180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39830571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68586177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8106712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719094977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325492729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307004736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31229708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>
                          <a:highlight>
                            <a:srgbClr val="FFFF00"/>
                          </a:highlight>
                        </a:rPr>
                        <a:t>0.0.0.0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>
                          <a:highlight>
                            <a:srgbClr val="FFFF00"/>
                          </a:highlight>
                        </a:rPr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>
                          <a:highlight>
                            <a:srgbClr val="FFFF00"/>
                          </a:highlight>
                        </a:rPr>
                        <a:t>PROXIMO SALTO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741142483"/>
                  </a:ext>
                </a:extLst>
              </a:tr>
            </a:tbl>
          </a:graphicData>
        </a:graphic>
      </p:graphicFrame>
      <p:sp>
        <p:nvSpPr>
          <p:cNvPr id="82" name="CuadroTexto 81">
            <a:extLst>
              <a:ext uri="{FF2B5EF4-FFF2-40B4-BE49-F238E27FC236}">
                <a16:creationId xmlns:a16="http://schemas.microsoft.com/office/drawing/2014/main" id="{6A476ED4-2BF8-4565-9306-B83597FDD7C9}"/>
              </a:ext>
            </a:extLst>
          </p:cNvPr>
          <p:cNvSpPr txBox="1"/>
          <p:nvPr/>
        </p:nvSpPr>
        <p:spPr>
          <a:xfrm>
            <a:off x="8372791" y="1621082"/>
            <a:ext cx="316381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1"/>
              <a:t>Tabla de rutas Router INTERNET</a:t>
            </a:r>
          </a:p>
        </p:txBody>
      </p:sp>
      <p:sp>
        <p:nvSpPr>
          <p:cNvPr id="3" name="Bocadillo: rectángulo con esquinas redondeadas 2">
            <a:extLst>
              <a:ext uri="{FF2B5EF4-FFF2-40B4-BE49-F238E27FC236}">
                <a16:creationId xmlns:a16="http://schemas.microsoft.com/office/drawing/2014/main" id="{405A0ED7-8BC9-4EBB-99AE-1CBFAB674014}"/>
              </a:ext>
            </a:extLst>
          </p:cNvPr>
          <p:cNvSpPr/>
          <p:nvPr/>
        </p:nvSpPr>
        <p:spPr>
          <a:xfrm>
            <a:off x="603529" y="3474755"/>
            <a:ext cx="1308617" cy="935880"/>
          </a:xfrm>
          <a:prstGeom prst="wedgeRoundRectCallout">
            <a:avLst>
              <a:gd name="adj1" fmla="val 148717"/>
              <a:gd name="adj2" fmla="val 510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NAT</a:t>
            </a:r>
          </a:p>
          <a:p>
            <a:pPr algn="ctr"/>
            <a:r>
              <a:rPr lang="es-MX"/>
              <a:t>SNAT</a:t>
            </a:r>
          </a:p>
        </p:txBody>
      </p:sp>
      <p:sp>
        <p:nvSpPr>
          <p:cNvPr id="83" name="Rectángulo: esquinas redondeadas 82">
            <a:extLst>
              <a:ext uri="{FF2B5EF4-FFF2-40B4-BE49-F238E27FC236}">
                <a16:creationId xmlns:a16="http://schemas.microsoft.com/office/drawing/2014/main" id="{A0ADA6B8-1976-40F9-A135-992C304AD1AA}"/>
              </a:ext>
            </a:extLst>
          </p:cNvPr>
          <p:cNvSpPr/>
          <p:nvPr/>
        </p:nvSpPr>
        <p:spPr>
          <a:xfrm>
            <a:off x="622854" y="167529"/>
            <a:ext cx="11145079" cy="490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1"/>
              <a:t>Problema desarrollo extenso evaluación 1: Layes 1,2 y 3.</a:t>
            </a:r>
          </a:p>
        </p:txBody>
      </p:sp>
      <p:sp>
        <p:nvSpPr>
          <p:cNvPr id="84" name="Bocadillo: rectángulo con esquinas redondeadas 83">
            <a:extLst>
              <a:ext uri="{FF2B5EF4-FFF2-40B4-BE49-F238E27FC236}">
                <a16:creationId xmlns:a16="http://schemas.microsoft.com/office/drawing/2014/main" id="{51A8BD18-F3C0-4F29-ABB8-EA95590ECA05}"/>
              </a:ext>
            </a:extLst>
          </p:cNvPr>
          <p:cNvSpPr/>
          <p:nvPr/>
        </p:nvSpPr>
        <p:spPr>
          <a:xfrm>
            <a:off x="8352981" y="1151442"/>
            <a:ext cx="1233901" cy="490331"/>
          </a:xfrm>
          <a:prstGeom prst="wedgeRoundRectCallout">
            <a:avLst>
              <a:gd name="adj1" fmla="val -97344"/>
              <a:gd name="adj2" fmla="val -277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5 Puntos</a:t>
            </a:r>
          </a:p>
        </p:txBody>
      </p:sp>
    </p:spTree>
    <p:extLst>
      <p:ext uri="{BB962C8B-B14F-4D97-AF65-F5344CB8AC3E}">
        <p14:creationId xmlns:p14="http://schemas.microsoft.com/office/powerpoint/2010/main" val="3427494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diagonales redondeadas 3">
            <a:extLst>
              <a:ext uri="{FF2B5EF4-FFF2-40B4-BE49-F238E27FC236}">
                <a16:creationId xmlns:a16="http://schemas.microsoft.com/office/drawing/2014/main" id="{0FEC62CF-85CD-499F-B42E-9AC1C76F1913}"/>
              </a:ext>
            </a:extLst>
          </p:cNvPr>
          <p:cNvSpPr/>
          <p:nvPr/>
        </p:nvSpPr>
        <p:spPr>
          <a:xfrm>
            <a:off x="632419" y="1477635"/>
            <a:ext cx="5405633" cy="80413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/>
          </a:p>
        </p:txBody>
      </p:sp>
      <p:graphicFrame>
        <p:nvGraphicFramePr>
          <p:cNvPr id="6" name="Tabla 12">
            <a:extLst>
              <a:ext uri="{FF2B5EF4-FFF2-40B4-BE49-F238E27FC236}">
                <a16:creationId xmlns:a16="http://schemas.microsoft.com/office/drawing/2014/main" id="{E5AE5CBA-21B9-4E56-8778-709FDC4F3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052502"/>
              </p:ext>
            </p:extLst>
          </p:nvPr>
        </p:nvGraphicFramePr>
        <p:xfrm>
          <a:off x="703712" y="1703745"/>
          <a:ext cx="5271272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261875791"/>
                    </a:ext>
                  </a:extLst>
                </a:gridCol>
                <a:gridCol w="1046331">
                  <a:extLst>
                    <a:ext uri="{9D8B030D-6E8A-4147-A177-3AD203B41FA5}">
                      <a16:colId xmlns:a16="http://schemas.microsoft.com/office/drawing/2014/main" val="3015491753"/>
                    </a:ext>
                  </a:extLst>
                </a:gridCol>
                <a:gridCol w="922077">
                  <a:extLst>
                    <a:ext uri="{9D8B030D-6E8A-4147-A177-3AD203B41FA5}">
                      <a16:colId xmlns:a16="http://schemas.microsoft.com/office/drawing/2014/main" val="3684072523"/>
                    </a:ext>
                  </a:extLst>
                </a:gridCol>
                <a:gridCol w="1092694">
                  <a:extLst>
                    <a:ext uri="{9D8B030D-6E8A-4147-A177-3AD203B41FA5}">
                      <a16:colId xmlns:a16="http://schemas.microsoft.com/office/drawing/2014/main" val="3292366120"/>
                    </a:ext>
                  </a:extLst>
                </a:gridCol>
                <a:gridCol w="1344665">
                  <a:extLst>
                    <a:ext uri="{9D8B030D-6E8A-4147-A177-3AD203B41FA5}">
                      <a16:colId xmlns:a16="http://schemas.microsoft.com/office/drawing/2014/main" val="3871988963"/>
                    </a:ext>
                  </a:extLst>
                </a:gridCol>
              </a:tblGrid>
              <a:tr h="217754">
                <a:tc>
                  <a:txBody>
                    <a:bodyPr/>
                    <a:lstStyle/>
                    <a:p>
                      <a:pPr algn="ctr"/>
                      <a:r>
                        <a:rPr lang="es-MX" sz="1000"/>
                        <a:t>IP 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/>
                        <a:t>PORT 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/>
                        <a:t>IP 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/>
                        <a:t>PORT 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/>
                        <a:t>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464725"/>
                  </a:ext>
                </a:extLst>
              </a:tr>
              <a:tr h="1586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kern="12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 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683264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108DC1C8-7F06-4317-8525-DD6ABA1A3BE5}"/>
              </a:ext>
            </a:extLst>
          </p:cNvPr>
          <p:cNvSpPr txBox="1"/>
          <p:nvPr/>
        </p:nvSpPr>
        <p:spPr>
          <a:xfrm>
            <a:off x="2622208" y="1459599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>
                <a:solidFill>
                  <a:schemeClr val="bg1"/>
                </a:solidFill>
              </a:rPr>
              <a:t>INSIDE</a:t>
            </a:r>
          </a:p>
        </p:txBody>
      </p:sp>
      <p:sp>
        <p:nvSpPr>
          <p:cNvPr id="8" name="Rectángulo: esquinas diagonales redondeadas 7">
            <a:extLst>
              <a:ext uri="{FF2B5EF4-FFF2-40B4-BE49-F238E27FC236}">
                <a16:creationId xmlns:a16="http://schemas.microsoft.com/office/drawing/2014/main" id="{B2400602-8189-4981-8E7A-83A05997261F}"/>
              </a:ext>
            </a:extLst>
          </p:cNvPr>
          <p:cNvSpPr/>
          <p:nvPr/>
        </p:nvSpPr>
        <p:spPr>
          <a:xfrm>
            <a:off x="6153950" y="1477635"/>
            <a:ext cx="5613983" cy="807878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/>
          </a:p>
        </p:txBody>
      </p:sp>
      <p:graphicFrame>
        <p:nvGraphicFramePr>
          <p:cNvPr id="9" name="Tabla 12">
            <a:extLst>
              <a:ext uri="{FF2B5EF4-FFF2-40B4-BE49-F238E27FC236}">
                <a16:creationId xmlns:a16="http://schemas.microsoft.com/office/drawing/2014/main" id="{1A5E5FD5-9703-4C53-AF95-582959141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615603"/>
              </p:ext>
            </p:extLst>
          </p:nvPr>
        </p:nvGraphicFramePr>
        <p:xfrm>
          <a:off x="6281530" y="1703745"/>
          <a:ext cx="5448863" cy="51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3072">
                  <a:extLst>
                    <a:ext uri="{9D8B030D-6E8A-4147-A177-3AD203B41FA5}">
                      <a16:colId xmlns:a16="http://schemas.microsoft.com/office/drawing/2014/main" val="261875791"/>
                    </a:ext>
                  </a:extLst>
                </a:gridCol>
                <a:gridCol w="1041107">
                  <a:extLst>
                    <a:ext uri="{9D8B030D-6E8A-4147-A177-3AD203B41FA5}">
                      <a16:colId xmlns:a16="http://schemas.microsoft.com/office/drawing/2014/main" val="3015491753"/>
                    </a:ext>
                  </a:extLst>
                </a:gridCol>
                <a:gridCol w="869495">
                  <a:extLst>
                    <a:ext uri="{9D8B030D-6E8A-4147-A177-3AD203B41FA5}">
                      <a16:colId xmlns:a16="http://schemas.microsoft.com/office/drawing/2014/main" val="3684072523"/>
                    </a:ext>
                  </a:extLst>
                </a:gridCol>
                <a:gridCol w="1087238">
                  <a:extLst>
                    <a:ext uri="{9D8B030D-6E8A-4147-A177-3AD203B41FA5}">
                      <a16:colId xmlns:a16="http://schemas.microsoft.com/office/drawing/2014/main" val="3292366120"/>
                    </a:ext>
                  </a:extLst>
                </a:gridCol>
                <a:gridCol w="1337951">
                  <a:extLst>
                    <a:ext uri="{9D8B030D-6E8A-4147-A177-3AD203B41FA5}">
                      <a16:colId xmlns:a16="http://schemas.microsoft.com/office/drawing/2014/main" val="3871988963"/>
                    </a:ext>
                  </a:extLst>
                </a:gridCol>
              </a:tblGrid>
              <a:tr h="217754">
                <a:tc>
                  <a:txBody>
                    <a:bodyPr/>
                    <a:lstStyle/>
                    <a:p>
                      <a:pPr algn="ctr"/>
                      <a:r>
                        <a:rPr lang="es-MX" sz="1000"/>
                        <a:t>IP 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/>
                        <a:t>PORT 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/>
                        <a:t>IP 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/>
                        <a:t>PORT 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/>
                        <a:t>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464725"/>
                  </a:ext>
                </a:extLst>
              </a:tr>
              <a:tr h="2177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 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683264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0CB0C713-B66C-492F-968D-5833884AE6AA}"/>
              </a:ext>
            </a:extLst>
          </p:cNvPr>
          <p:cNvSpPr txBox="1"/>
          <p:nvPr/>
        </p:nvSpPr>
        <p:spPr>
          <a:xfrm>
            <a:off x="8961211" y="1459599"/>
            <a:ext cx="831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>
                <a:solidFill>
                  <a:schemeClr val="bg1"/>
                </a:solidFill>
              </a:rPr>
              <a:t>OUTSIDE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AB5A27B-F4B1-485E-BC9D-82B76991894B}"/>
              </a:ext>
            </a:extLst>
          </p:cNvPr>
          <p:cNvSpPr/>
          <p:nvPr/>
        </p:nvSpPr>
        <p:spPr>
          <a:xfrm>
            <a:off x="1055138" y="2165711"/>
            <a:ext cx="90946" cy="13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5B31ABC-32AD-4134-89B1-1C090D6AD426}"/>
              </a:ext>
            </a:extLst>
          </p:cNvPr>
          <p:cNvSpPr/>
          <p:nvPr/>
        </p:nvSpPr>
        <p:spPr>
          <a:xfrm>
            <a:off x="6783907" y="2176185"/>
            <a:ext cx="90946" cy="1398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5DF9603-7FC7-4687-8BF2-1D76C45D85E1}"/>
              </a:ext>
            </a:extLst>
          </p:cNvPr>
          <p:cNvSpPr txBox="1"/>
          <p:nvPr/>
        </p:nvSpPr>
        <p:spPr>
          <a:xfrm>
            <a:off x="4130857" y="914785"/>
            <a:ext cx="465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PING desde PC1 </a:t>
            </a:r>
            <a:r>
              <a:rPr lang="es-MX">
                <a:sym typeface="Wingdings" panose="05000000000000000000" pitchFamily="2" charset="2"/>
              </a:rPr>
              <a:t> Hasta Google </a:t>
            </a:r>
            <a:r>
              <a:rPr lang="es-MX"/>
              <a:t>64.233.190.94</a:t>
            </a:r>
          </a:p>
        </p:txBody>
      </p: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5397D04C-B380-4295-996A-1FDF9BEAA685}"/>
              </a:ext>
            </a:extLst>
          </p:cNvPr>
          <p:cNvCxnSpPr>
            <a:cxnSpLocks/>
            <a:stCxn id="11" idx="4"/>
            <a:endCxn id="12" idx="5"/>
          </p:cNvCxnSpPr>
          <p:nvPr/>
        </p:nvCxnSpPr>
        <p:spPr>
          <a:xfrm rot="5400000" flipH="1" flipV="1">
            <a:off x="3976072" y="-579943"/>
            <a:ext cx="10000" cy="5760923"/>
          </a:xfrm>
          <a:prstGeom prst="bentConnector3">
            <a:avLst>
              <a:gd name="adj1" fmla="val -23907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36934FC4-3998-42B3-81F2-32AB605759C4}"/>
              </a:ext>
            </a:extLst>
          </p:cNvPr>
          <p:cNvSpPr/>
          <p:nvPr/>
        </p:nvSpPr>
        <p:spPr>
          <a:xfrm>
            <a:off x="3345099" y="2299808"/>
            <a:ext cx="1571516" cy="218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: esquinas diagonales redondeadas 22">
            <a:extLst>
              <a:ext uri="{FF2B5EF4-FFF2-40B4-BE49-F238E27FC236}">
                <a16:creationId xmlns:a16="http://schemas.microsoft.com/office/drawing/2014/main" id="{9461A161-180E-4FA2-A117-862184D0A340}"/>
              </a:ext>
            </a:extLst>
          </p:cNvPr>
          <p:cNvSpPr/>
          <p:nvPr/>
        </p:nvSpPr>
        <p:spPr>
          <a:xfrm>
            <a:off x="586946" y="2806469"/>
            <a:ext cx="5405633" cy="80413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/>
          </a:p>
        </p:txBody>
      </p:sp>
      <p:graphicFrame>
        <p:nvGraphicFramePr>
          <p:cNvPr id="24" name="Tabla 12">
            <a:extLst>
              <a:ext uri="{FF2B5EF4-FFF2-40B4-BE49-F238E27FC236}">
                <a16:creationId xmlns:a16="http://schemas.microsoft.com/office/drawing/2014/main" id="{9E0A847A-301E-4A9D-AF2B-390732B62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073467"/>
              </p:ext>
            </p:extLst>
          </p:nvPr>
        </p:nvGraphicFramePr>
        <p:xfrm>
          <a:off x="658239" y="3032579"/>
          <a:ext cx="5271272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261875791"/>
                    </a:ext>
                  </a:extLst>
                </a:gridCol>
                <a:gridCol w="1046331">
                  <a:extLst>
                    <a:ext uri="{9D8B030D-6E8A-4147-A177-3AD203B41FA5}">
                      <a16:colId xmlns:a16="http://schemas.microsoft.com/office/drawing/2014/main" val="3015491753"/>
                    </a:ext>
                  </a:extLst>
                </a:gridCol>
                <a:gridCol w="922077">
                  <a:extLst>
                    <a:ext uri="{9D8B030D-6E8A-4147-A177-3AD203B41FA5}">
                      <a16:colId xmlns:a16="http://schemas.microsoft.com/office/drawing/2014/main" val="3684072523"/>
                    </a:ext>
                  </a:extLst>
                </a:gridCol>
                <a:gridCol w="1092694">
                  <a:extLst>
                    <a:ext uri="{9D8B030D-6E8A-4147-A177-3AD203B41FA5}">
                      <a16:colId xmlns:a16="http://schemas.microsoft.com/office/drawing/2014/main" val="3292366120"/>
                    </a:ext>
                  </a:extLst>
                </a:gridCol>
                <a:gridCol w="1344665">
                  <a:extLst>
                    <a:ext uri="{9D8B030D-6E8A-4147-A177-3AD203B41FA5}">
                      <a16:colId xmlns:a16="http://schemas.microsoft.com/office/drawing/2014/main" val="3871988963"/>
                    </a:ext>
                  </a:extLst>
                </a:gridCol>
              </a:tblGrid>
              <a:tr h="217754">
                <a:tc>
                  <a:txBody>
                    <a:bodyPr/>
                    <a:lstStyle/>
                    <a:p>
                      <a:pPr algn="ctr"/>
                      <a:r>
                        <a:rPr lang="es-MX" sz="1000"/>
                        <a:t>IP 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/>
                        <a:t>PORT 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/>
                        <a:t>IP 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/>
                        <a:t>PORT 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/>
                        <a:t>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464725"/>
                  </a:ext>
                </a:extLst>
              </a:tr>
              <a:tr h="1586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kern="12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 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683264"/>
                  </a:ext>
                </a:extLst>
              </a:tr>
            </a:tbl>
          </a:graphicData>
        </a:graphic>
      </p:graphicFrame>
      <p:sp>
        <p:nvSpPr>
          <p:cNvPr id="25" name="CuadroTexto 24">
            <a:extLst>
              <a:ext uri="{FF2B5EF4-FFF2-40B4-BE49-F238E27FC236}">
                <a16:creationId xmlns:a16="http://schemas.microsoft.com/office/drawing/2014/main" id="{6752F3D4-54C6-452E-92E9-245C55424485}"/>
              </a:ext>
            </a:extLst>
          </p:cNvPr>
          <p:cNvSpPr txBox="1"/>
          <p:nvPr/>
        </p:nvSpPr>
        <p:spPr>
          <a:xfrm>
            <a:off x="2576735" y="2788433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>
                <a:solidFill>
                  <a:schemeClr val="bg1"/>
                </a:solidFill>
              </a:rPr>
              <a:t>INSIDE</a:t>
            </a:r>
          </a:p>
        </p:txBody>
      </p:sp>
      <p:sp>
        <p:nvSpPr>
          <p:cNvPr id="26" name="Rectángulo: esquinas diagonales redondeadas 25">
            <a:extLst>
              <a:ext uri="{FF2B5EF4-FFF2-40B4-BE49-F238E27FC236}">
                <a16:creationId xmlns:a16="http://schemas.microsoft.com/office/drawing/2014/main" id="{F7C2C03C-5246-4EE5-B05E-92D757B1343E}"/>
              </a:ext>
            </a:extLst>
          </p:cNvPr>
          <p:cNvSpPr/>
          <p:nvPr/>
        </p:nvSpPr>
        <p:spPr>
          <a:xfrm>
            <a:off x="6108477" y="2806469"/>
            <a:ext cx="5613983" cy="807878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/>
          </a:p>
        </p:txBody>
      </p:sp>
      <p:graphicFrame>
        <p:nvGraphicFramePr>
          <p:cNvPr id="27" name="Tabla 12">
            <a:extLst>
              <a:ext uri="{FF2B5EF4-FFF2-40B4-BE49-F238E27FC236}">
                <a16:creationId xmlns:a16="http://schemas.microsoft.com/office/drawing/2014/main" id="{E130CC89-980B-4697-8F0F-BA4EEBCEA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93992"/>
              </p:ext>
            </p:extLst>
          </p:nvPr>
        </p:nvGraphicFramePr>
        <p:xfrm>
          <a:off x="6236057" y="3032579"/>
          <a:ext cx="5448863" cy="51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3072">
                  <a:extLst>
                    <a:ext uri="{9D8B030D-6E8A-4147-A177-3AD203B41FA5}">
                      <a16:colId xmlns:a16="http://schemas.microsoft.com/office/drawing/2014/main" val="261875791"/>
                    </a:ext>
                  </a:extLst>
                </a:gridCol>
                <a:gridCol w="1041107">
                  <a:extLst>
                    <a:ext uri="{9D8B030D-6E8A-4147-A177-3AD203B41FA5}">
                      <a16:colId xmlns:a16="http://schemas.microsoft.com/office/drawing/2014/main" val="3015491753"/>
                    </a:ext>
                  </a:extLst>
                </a:gridCol>
                <a:gridCol w="869495">
                  <a:extLst>
                    <a:ext uri="{9D8B030D-6E8A-4147-A177-3AD203B41FA5}">
                      <a16:colId xmlns:a16="http://schemas.microsoft.com/office/drawing/2014/main" val="3684072523"/>
                    </a:ext>
                  </a:extLst>
                </a:gridCol>
                <a:gridCol w="1087238">
                  <a:extLst>
                    <a:ext uri="{9D8B030D-6E8A-4147-A177-3AD203B41FA5}">
                      <a16:colId xmlns:a16="http://schemas.microsoft.com/office/drawing/2014/main" val="3292366120"/>
                    </a:ext>
                  </a:extLst>
                </a:gridCol>
                <a:gridCol w="1337951">
                  <a:extLst>
                    <a:ext uri="{9D8B030D-6E8A-4147-A177-3AD203B41FA5}">
                      <a16:colId xmlns:a16="http://schemas.microsoft.com/office/drawing/2014/main" val="3871988963"/>
                    </a:ext>
                  </a:extLst>
                </a:gridCol>
              </a:tblGrid>
              <a:tr h="217754">
                <a:tc>
                  <a:txBody>
                    <a:bodyPr/>
                    <a:lstStyle/>
                    <a:p>
                      <a:pPr algn="ctr"/>
                      <a:r>
                        <a:rPr lang="es-MX" sz="1000"/>
                        <a:t>IP 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/>
                        <a:t>PORT 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/>
                        <a:t>IP 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/>
                        <a:t>PORT 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/>
                        <a:t>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464725"/>
                  </a:ext>
                </a:extLst>
              </a:tr>
              <a:tr h="2177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000" kern="12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 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683264"/>
                  </a:ext>
                </a:extLst>
              </a:tr>
            </a:tbl>
          </a:graphicData>
        </a:graphic>
      </p:graphicFrame>
      <p:sp>
        <p:nvSpPr>
          <p:cNvPr id="28" name="CuadroTexto 27">
            <a:extLst>
              <a:ext uri="{FF2B5EF4-FFF2-40B4-BE49-F238E27FC236}">
                <a16:creationId xmlns:a16="http://schemas.microsoft.com/office/drawing/2014/main" id="{C05FBB92-62D0-487E-A817-740A60A08C2A}"/>
              </a:ext>
            </a:extLst>
          </p:cNvPr>
          <p:cNvSpPr txBox="1"/>
          <p:nvPr/>
        </p:nvSpPr>
        <p:spPr>
          <a:xfrm>
            <a:off x="8915738" y="2788433"/>
            <a:ext cx="831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>
                <a:solidFill>
                  <a:schemeClr val="bg1"/>
                </a:solidFill>
              </a:rPr>
              <a:t>OUTSIDE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F6FDF99-B072-4B04-9BC3-E0AFAB6EE80C}"/>
              </a:ext>
            </a:extLst>
          </p:cNvPr>
          <p:cNvSpPr/>
          <p:nvPr/>
        </p:nvSpPr>
        <p:spPr>
          <a:xfrm>
            <a:off x="2957396" y="3544443"/>
            <a:ext cx="90946" cy="139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1AE8ECE4-9590-4B71-B5EF-F0CB3BAD18A6}"/>
              </a:ext>
            </a:extLst>
          </p:cNvPr>
          <p:cNvSpPr/>
          <p:nvPr/>
        </p:nvSpPr>
        <p:spPr>
          <a:xfrm>
            <a:off x="8824522" y="3553799"/>
            <a:ext cx="90946" cy="1398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/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0C6996DC-BCED-4389-AB3F-67D9C2EC3230}"/>
              </a:ext>
            </a:extLst>
          </p:cNvPr>
          <p:cNvCxnSpPr>
            <a:cxnSpLocks/>
            <a:stCxn id="30" idx="4"/>
            <a:endCxn id="29" idx="4"/>
          </p:cNvCxnSpPr>
          <p:nvPr/>
        </p:nvCxnSpPr>
        <p:spPr>
          <a:xfrm rot="5400000" flipH="1">
            <a:off x="5931754" y="755366"/>
            <a:ext cx="9356" cy="5867126"/>
          </a:xfrm>
          <a:prstGeom prst="bentConnector3">
            <a:avLst>
              <a:gd name="adj1" fmla="val -24433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echa: a la derecha 31">
            <a:extLst>
              <a:ext uri="{FF2B5EF4-FFF2-40B4-BE49-F238E27FC236}">
                <a16:creationId xmlns:a16="http://schemas.microsoft.com/office/drawing/2014/main" id="{F935E7F8-F584-4B05-9A71-7F29FA8C636C}"/>
              </a:ext>
            </a:extLst>
          </p:cNvPr>
          <p:cNvSpPr/>
          <p:nvPr/>
        </p:nvSpPr>
        <p:spPr>
          <a:xfrm rot="10800000">
            <a:off x="6232046" y="3632383"/>
            <a:ext cx="1571516" cy="218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BFB0E54C-91DA-4333-9109-C435514B2A27}"/>
              </a:ext>
            </a:extLst>
          </p:cNvPr>
          <p:cNvCxnSpPr>
            <a:cxnSpLocks/>
          </p:cNvCxnSpPr>
          <p:nvPr/>
        </p:nvCxnSpPr>
        <p:spPr>
          <a:xfrm>
            <a:off x="7154552" y="2080447"/>
            <a:ext cx="1951471" cy="134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850A205A-C276-42CC-A0C1-6DEE23B9C1FD}"/>
              </a:ext>
            </a:extLst>
          </p:cNvPr>
          <p:cNvCxnSpPr>
            <a:cxnSpLocks/>
          </p:cNvCxnSpPr>
          <p:nvPr/>
        </p:nvCxnSpPr>
        <p:spPr>
          <a:xfrm flipV="1">
            <a:off x="7054490" y="2077387"/>
            <a:ext cx="1622094" cy="1348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79D7D15C-C4E4-4512-8E84-D152FC004F32}"/>
              </a:ext>
            </a:extLst>
          </p:cNvPr>
          <p:cNvCxnSpPr>
            <a:cxnSpLocks/>
          </p:cNvCxnSpPr>
          <p:nvPr/>
        </p:nvCxnSpPr>
        <p:spPr>
          <a:xfrm>
            <a:off x="1342660" y="2106259"/>
            <a:ext cx="1822802" cy="118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5FAB7D8E-C495-4DC3-B20C-4587F56DE560}"/>
              </a:ext>
            </a:extLst>
          </p:cNvPr>
          <p:cNvCxnSpPr>
            <a:cxnSpLocks/>
          </p:cNvCxnSpPr>
          <p:nvPr/>
        </p:nvCxnSpPr>
        <p:spPr>
          <a:xfrm flipV="1">
            <a:off x="1313789" y="2077387"/>
            <a:ext cx="1442823" cy="132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69EA5356-1A06-4C82-98F4-03D6A143294C}"/>
              </a:ext>
            </a:extLst>
          </p:cNvPr>
          <p:cNvSpPr txBox="1"/>
          <p:nvPr/>
        </p:nvSpPr>
        <p:spPr>
          <a:xfrm>
            <a:off x="3981072" y="4067540"/>
            <a:ext cx="465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PING desde</a:t>
            </a:r>
            <a:r>
              <a:rPr lang="es-MX">
                <a:sym typeface="Wingdings" panose="05000000000000000000" pitchFamily="2" charset="2"/>
              </a:rPr>
              <a:t> Google </a:t>
            </a:r>
            <a:r>
              <a:rPr lang="es-MX"/>
              <a:t>64.233.190.94 </a:t>
            </a:r>
            <a:r>
              <a:rPr lang="es-MX">
                <a:sym typeface="Wingdings" panose="05000000000000000000" pitchFamily="2" charset="2"/>
              </a:rPr>
              <a:t> Hasta PC1</a:t>
            </a:r>
            <a:endParaRPr lang="es-MX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D63DBAE7-1544-47BC-BD7E-4F5D50C7A1A1}"/>
              </a:ext>
            </a:extLst>
          </p:cNvPr>
          <p:cNvSpPr/>
          <p:nvPr/>
        </p:nvSpPr>
        <p:spPr>
          <a:xfrm>
            <a:off x="622854" y="331305"/>
            <a:ext cx="11145079" cy="490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1"/>
              <a:t>Problema desarrollo extenso evaluación 1: Layes 1,2 y 3.</a:t>
            </a:r>
          </a:p>
        </p:txBody>
      </p:sp>
      <p:sp>
        <p:nvSpPr>
          <p:cNvPr id="34" name="Bocadillo: rectángulo con esquinas redondeadas 33">
            <a:extLst>
              <a:ext uri="{FF2B5EF4-FFF2-40B4-BE49-F238E27FC236}">
                <a16:creationId xmlns:a16="http://schemas.microsoft.com/office/drawing/2014/main" id="{3533D851-C290-40EE-9CE0-E65EDD2A23AA}"/>
              </a:ext>
            </a:extLst>
          </p:cNvPr>
          <p:cNvSpPr/>
          <p:nvPr/>
        </p:nvSpPr>
        <p:spPr>
          <a:xfrm>
            <a:off x="1768968" y="889151"/>
            <a:ext cx="1233901" cy="490331"/>
          </a:xfrm>
          <a:prstGeom prst="wedgeRoundRectCallout">
            <a:avLst>
              <a:gd name="adj1" fmla="val 140855"/>
              <a:gd name="adj2" fmla="val -77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5 Puntos</a:t>
            </a:r>
          </a:p>
        </p:txBody>
      </p:sp>
      <p:sp>
        <p:nvSpPr>
          <p:cNvPr id="35" name="Bocadillo: rectángulo con esquinas redondeadas 34">
            <a:extLst>
              <a:ext uri="{FF2B5EF4-FFF2-40B4-BE49-F238E27FC236}">
                <a16:creationId xmlns:a16="http://schemas.microsoft.com/office/drawing/2014/main" id="{3B631DBF-51D5-4057-9570-AC76B01A93D9}"/>
              </a:ext>
            </a:extLst>
          </p:cNvPr>
          <p:cNvSpPr/>
          <p:nvPr/>
        </p:nvSpPr>
        <p:spPr>
          <a:xfrm>
            <a:off x="9331428" y="4191706"/>
            <a:ext cx="1233901" cy="490331"/>
          </a:xfrm>
          <a:prstGeom prst="wedgeRoundRectCallout">
            <a:avLst>
              <a:gd name="adj1" fmla="val -111901"/>
              <a:gd name="adj2" fmla="val -377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5 Puntos</a:t>
            </a:r>
          </a:p>
        </p:txBody>
      </p:sp>
    </p:spTree>
    <p:extLst>
      <p:ext uri="{BB962C8B-B14F-4D97-AF65-F5344CB8AC3E}">
        <p14:creationId xmlns:p14="http://schemas.microsoft.com/office/powerpoint/2010/main" val="192344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57D69CD0-0104-407F-A1F0-C11932DB4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815771"/>
              </p:ext>
            </p:extLst>
          </p:nvPr>
        </p:nvGraphicFramePr>
        <p:xfrm>
          <a:off x="622851" y="1164139"/>
          <a:ext cx="7319010" cy="2595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55">
                  <a:extLst>
                    <a:ext uri="{9D8B030D-6E8A-4147-A177-3AD203B41FA5}">
                      <a16:colId xmlns:a16="http://schemas.microsoft.com/office/drawing/2014/main" val="3060483367"/>
                    </a:ext>
                  </a:extLst>
                </a:gridCol>
                <a:gridCol w="1565593">
                  <a:extLst>
                    <a:ext uri="{9D8B030D-6E8A-4147-A177-3AD203B41FA5}">
                      <a16:colId xmlns:a16="http://schemas.microsoft.com/office/drawing/2014/main" val="2212469707"/>
                    </a:ext>
                  </a:extLst>
                </a:gridCol>
                <a:gridCol w="806768">
                  <a:extLst>
                    <a:ext uri="{9D8B030D-6E8A-4147-A177-3AD203B41FA5}">
                      <a16:colId xmlns:a16="http://schemas.microsoft.com/office/drawing/2014/main" val="3860859882"/>
                    </a:ext>
                  </a:extLst>
                </a:gridCol>
                <a:gridCol w="2842894">
                  <a:extLst>
                    <a:ext uri="{9D8B030D-6E8A-4147-A177-3AD203B41FA5}">
                      <a16:colId xmlns:a16="http://schemas.microsoft.com/office/drawing/2014/main" val="41481603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3489204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s-MX" sz="1100"/>
                        <a:t>PC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IP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MASK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Gateway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DNS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76917765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/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701719345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730821017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/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667011037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/>
                        <a:t>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80069498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/>
                        <a:t>5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65756174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/>
                        <a:t>6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858703321"/>
                  </a:ext>
                </a:extLst>
              </a:tr>
            </a:tbl>
          </a:graphicData>
        </a:graphic>
      </p:graphicFrame>
      <p:sp>
        <p:nvSpPr>
          <p:cNvPr id="23" name="CuadroTexto 22">
            <a:extLst>
              <a:ext uri="{FF2B5EF4-FFF2-40B4-BE49-F238E27FC236}">
                <a16:creationId xmlns:a16="http://schemas.microsoft.com/office/drawing/2014/main" id="{2E50508D-BE76-42C9-A552-22D496F1464D}"/>
              </a:ext>
            </a:extLst>
          </p:cNvPr>
          <p:cNvSpPr txBox="1"/>
          <p:nvPr/>
        </p:nvSpPr>
        <p:spPr>
          <a:xfrm>
            <a:off x="3138815" y="797103"/>
            <a:ext cx="287771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1"/>
              <a:t>Configuración IP por cada PC</a:t>
            </a:r>
          </a:p>
        </p:txBody>
      </p:sp>
      <p:graphicFrame>
        <p:nvGraphicFramePr>
          <p:cNvPr id="24" name="Tabla 64">
            <a:extLst>
              <a:ext uri="{FF2B5EF4-FFF2-40B4-BE49-F238E27FC236}">
                <a16:creationId xmlns:a16="http://schemas.microsoft.com/office/drawing/2014/main" id="{A71F5B1D-CD81-4C96-904B-717F897E9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956001"/>
              </p:ext>
            </p:extLst>
          </p:nvPr>
        </p:nvGraphicFramePr>
        <p:xfrm>
          <a:off x="622853" y="4102523"/>
          <a:ext cx="6785611" cy="2595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8174683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9544660"/>
                    </a:ext>
                  </a:extLst>
                </a:gridCol>
                <a:gridCol w="806768">
                  <a:extLst>
                    <a:ext uri="{9D8B030D-6E8A-4147-A177-3AD203B41FA5}">
                      <a16:colId xmlns:a16="http://schemas.microsoft.com/office/drawing/2014/main" val="2684157276"/>
                    </a:ext>
                  </a:extLst>
                </a:gridCol>
                <a:gridCol w="1102043">
                  <a:extLst>
                    <a:ext uri="{9D8B030D-6E8A-4147-A177-3AD203B41FA5}">
                      <a16:colId xmlns:a16="http://schemas.microsoft.com/office/drawing/2014/main" val="29992856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24464172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s-MX" sz="1100"/>
                        <a:t>Router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IP E0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MASK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IP 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MASK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597080393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/>
                        <a:t>Talca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800868151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/>
                        <a:t>Curico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92798852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/>
                        <a:t>Linares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077835015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/>
                        <a:t>SJ1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878735495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/>
                        <a:t>SJ2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203552733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/>
                        <a:t>INTERNET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54432377"/>
                  </a:ext>
                </a:extLst>
              </a:tr>
            </a:tbl>
          </a:graphicData>
        </a:graphic>
      </p:graphicFrame>
      <p:sp>
        <p:nvSpPr>
          <p:cNvPr id="102" name="CuadroTexto 101">
            <a:extLst>
              <a:ext uri="{FF2B5EF4-FFF2-40B4-BE49-F238E27FC236}">
                <a16:creationId xmlns:a16="http://schemas.microsoft.com/office/drawing/2014/main" id="{603704B4-DBCE-4D96-89F5-33E7CF073CC8}"/>
              </a:ext>
            </a:extLst>
          </p:cNvPr>
          <p:cNvSpPr txBox="1"/>
          <p:nvPr/>
        </p:nvSpPr>
        <p:spPr>
          <a:xfrm>
            <a:off x="2689588" y="3746605"/>
            <a:ext cx="377616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1"/>
              <a:t>Configuración IP por cada IF de Router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D9FE7E9-BB7E-49ED-AD08-927C30CCF66C}"/>
              </a:ext>
            </a:extLst>
          </p:cNvPr>
          <p:cNvSpPr/>
          <p:nvPr/>
        </p:nvSpPr>
        <p:spPr>
          <a:xfrm>
            <a:off x="622854" y="331305"/>
            <a:ext cx="11145079" cy="490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1"/>
              <a:t>Problema desarrollo extenso evaluación 1: Layes 1,2 y 3.</a:t>
            </a:r>
          </a:p>
        </p:txBody>
      </p:sp>
      <p:sp>
        <p:nvSpPr>
          <p:cNvPr id="3" name="Bocadillo: rectángulo con esquinas redondeadas 2">
            <a:extLst>
              <a:ext uri="{FF2B5EF4-FFF2-40B4-BE49-F238E27FC236}">
                <a16:creationId xmlns:a16="http://schemas.microsoft.com/office/drawing/2014/main" id="{5E230BD8-3269-4165-9B48-0B5C0D68A042}"/>
              </a:ext>
            </a:extLst>
          </p:cNvPr>
          <p:cNvSpPr/>
          <p:nvPr/>
        </p:nvSpPr>
        <p:spPr>
          <a:xfrm>
            <a:off x="8637815" y="1485901"/>
            <a:ext cx="1469572" cy="751114"/>
          </a:xfrm>
          <a:prstGeom prst="wedgeRoundRectCallout">
            <a:avLst>
              <a:gd name="adj1" fmla="val -87807"/>
              <a:gd name="adj2" fmla="val -57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5 Puntos</a:t>
            </a:r>
          </a:p>
        </p:txBody>
      </p:sp>
      <p:sp>
        <p:nvSpPr>
          <p:cNvPr id="11" name="Bocadillo: rectángulo con esquinas redondeadas 10">
            <a:extLst>
              <a:ext uri="{FF2B5EF4-FFF2-40B4-BE49-F238E27FC236}">
                <a16:creationId xmlns:a16="http://schemas.microsoft.com/office/drawing/2014/main" id="{5BE7E51B-5C76-402E-AEEB-AB403F277090}"/>
              </a:ext>
            </a:extLst>
          </p:cNvPr>
          <p:cNvSpPr/>
          <p:nvPr/>
        </p:nvSpPr>
        <p:spPr>
          <a:xfrm>
            <a:off x="8088086" y="4365173"/>
            <a:ext cx="1469572" cy="751114"/>
          </a:xfrm>
          <a:prstGeom prst="wedgeRoundRectCallout">
            <a:avLst>
              <a:gd name="adj1" fmla="val -87807"/>
              <a:gd name="adj2" fmla="val -57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5 Puntos</a:t>
            </a:r>
          </a:p>
        </p:txBody>
      </p:sp>
    </p:spTree>
    <p:extLst>
      <p:ext uri="{BB962C8B-B14F-4D97-AF65-F5344CB8AC3E}">
        <p14:creationId xmlns:p14="http://schemas.microsoft.com/office/powerpoint/2010/main" val="332152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>
            <a:extLst>
              <a:ext uri="{FF2B5EF4-FFF2-40B4-BE49-F238E27FC236}">
                <a16:creationId xmlns:a16="http://schemas.microsoft.com/office/drawing/2014/main" id="{2E50508D-BE76-42C9-A552-22D496F1464D}"/>
              </a:ext>
            </a:extLst>
          </p:cNvPr>
          <p:cNvSpPr txBox="1"/>
          <p:nvPr/>
        </p:nvSpPr>
        <p:spPr>
          <a:xfrm>
            <a:off x="2278157" y="1252708"/>
            <a:ext cx="236526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1"/>
              <a:t>Tabla MAC Switch Talca</a:t>
            </a:r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F7488E81-D65C-492E-A39E-5921DB07F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234636"/>
              </p:ext>
            </p:extLst>
          </p:nvPr>
        </p:nvGraphicFramePr>
        <p:xfrm>
          <a:off x="1570707" y="1622040"/>
          <a:ext cx="3780167" cy="1854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571">
                  <a:extLst>
                    <a:ext uri="{9D8B030D-6E8A-4147-A177-3AD203B41FA5}">
                      <a16:colId xmlns:a16="http://schemas.microsoft.com/office/drawing/2014/main" val="2207856700"/>
                    </a:ext>
                  </a:extLst>
                </a:gridCol>
                <a:gridCol w="3029596">
                  <a:extLst>
                    <a:ext uri="{9D8B030D-6E8A-4147-A177-3AD203B41FA5}">
                      <a16:colId xmlns:a16="http://schemas.microsoft.com/office/drawing/2014/main" val="4168689523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s-MX" sz="1100"/>
                        <a:t>PORT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MAC ADD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882425256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/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88797725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00295840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/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309994886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741678064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0B9F724A-3274-4326-9840-0619FA130DF2}"/>
              </a:ext>
            </a:extLst>
          </p:cNvPr>
          <p:cNvSpPr txBox="1"/>
          <p:nvPr/>
        </p:nvSpPr>
        <p:spPr>
          <a:xfrm>
            <a:off x="2278157" y="3490742"/>
            <a:ext cx="249709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1"/>
              <a:t>Tabla MAC Switch Curico</a:t>
            </a:r>
          </a:p>
        </p:txBody>
      </p:sp>
      <p:graphicFrame>
        <p:nvGraphicFramePr>
          <p:cNvPr id="10" name="Tabla 4">
            <a:extLst>
              <a:ext uri="{FF2B5EF4-FFF2-40B4-BE49-F238E27FC236}">
                <a16:creationId xmlns:a16="http://schemas.microsoft.com/office/drawing/2014/main" id="{F1D56DAD-940E-45EF-AA6D-9AB0CB558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830840"/>
              </p:ext>
            </p:extLst>
          </p:nvPr>
        </p:nvGraphicFramePr>
        <p:xfrm>
          <a:off x="1570707" y="3860074"/>
          <a:ext cx="3780167" cy="1854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571">
                  <a:extLst>
                    <a:ext uri="{9D8B030D-6E8A-4147-A177-3AD203B41FA5}">
                      <a16:colId xmlns:a16="http://schemas.microsoft.com/office/drawing/2014/main" val="2207856700"/>
                    </a:ext>
                  </a:extLst>
                </a:gridCol>
                <a:gridCol w="3029596">
                  <a:extLst>
                    <a:ext uri="{9D8B030D-6E8A-4147-A177-3AD203B41FA5}">
                      <a16:colId xmlns:a16="http://schemas.microsoft.com/office/drawing/2014/main" val="4168689523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s-MX" sz="1100"/>
                        <a:t>PORT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MAC ADD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882425256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/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88797725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00295840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/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309994886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741678064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3831B9F3-FA65-468E-9CDC-ACED913ECB92}"/>
              </a:ext>
            </a:extLst>
          </p:cNvPr>
          <p:cNvSpPr txBox="1"/>
          <p:nvPr/>
        </p:nvSpPr>
        <p:spPr>
          <a:xfrm>
            <a:off x="6670428" y="1252708"/>
            <a:ext cx="256653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1"/>
              <a:t>Tabla MAC Switch Linares</a:t>
            </a:r>
          </a:p>
        </p:txBody>
      </p:sp>
      <p:graphicFrame>
        <p:nvGraphicFramePr>
          <p:cNvPr id="12" name="Tabla 4">
            <a:extLst>
              <a:ext uri="{FF2B5EF4-FFF2-40B4-BE49-F238E27FC236}">
                <a16:creationId xmlns:a16="http://schemas.microsoft.com/office/drawing/2014/main" id="{10439D03-75A0-4152-A23A-DD7C64172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484948"/>
              </p:ext>
            </p:extLst>
          </p:nvPr>
        </p:nvGraphicFramePr>
        <p:xfrm>
          <a:off x="5962979" y="1622040"/>
          <a:ext cx="3780167" cy="1854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571">
                  <a:extLst>
                    <a:ext uri="{9D8B030D-6E8A-4147-A177-3AD203B41FA5}">
                      <a16:colId xmlns:a16="http://schemas.microsoft.com/office/drawing/2014/main" val="2207856700"/>
                    </a:ext>
                  </a:extLst>
                </a:gridCol>
                <a:gridCol w="3029596">
                  <a:extLst>
                    <a:ext uri="{9D8B030D-6E8A-4147-A177-3AD203B41FA5}">
                      <a16:colId xmlns:a16="http://schemas.microsoft.com/office/drawing/2014/main" val="4168689523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s-MX" sz="1100"/>
                        <a:t>PORT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MAC ADD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882425256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/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88797725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00295840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/>
                        <a:t>3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309994886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/>
                        <a:t>4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741678064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120516D4-10E5-4C20-9934-FDCF4662207B}"/>
              </a:ext>
            </a:extLst>
          </p:cNvPr>
          <p:cNvSpPr txBox="1"/>
          <p:nvPr/>
        </p:nvSpPr>
        <p:spPr>
          <a:xfrm>
            <a:off x="6670429" y="3476241"/>
            <a:ext cx="282538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1"/>
              <a:t>Tabla MAC Switch San Javier</a:t>
            </a:r>
          </a:p>
        </p:txBody>
      </p:sp>
      <p:graphicFrame>
        <p:nvGraphicFramePr>
          <p:cNvPr id="14" name="Tabla 4">
            <a:extLst>
              <a:ext uri="{FF2B5EF4-FFF2-40B4-BE49-F238E27FC236}">
                <a16:creationId xmlns:a16="http://schemas.microsoft.com/office/drawing/2014/main" id="{BB914CAF-90A9-4026-A0F1-3DDED6E08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580598"/>
              </p:ext>
            </p:extLst>
          </p:nvPr>
        </p:nvGraphicFramePr>
        <p:xfrm>
          <a:off x="5962979" y="3845572"/>
          <a:ext cx="3780167" cy="1854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571">
                  <a:extLst>
                    <a:ext uri="{9D8B030D-6E8A-4147-A177-3AD203B41FA5}">
                      <a16:colId xmlns:a16="http://schemas.microsoft.com/office/drawing/2014/main" val="2207856700"/>
                    </a:ext>
                  </a:extLst>
                </a:gridCol>
                <a:gridCol w="3029596">
                  <a:extLst>
                    <a:ext uri="{9D8B030D-6E8A-4147-A177-3AD203B41FA5}">
                      <a16:colId xmlns:a16="http://schemas.microsoft.com/office/drawing/2014/main" val="4168689523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s-MX" sz="1100"/>
                        <a:t>PORT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MAC ADD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882425256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/>
                        <a:t>1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88797725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100"/>
                        <a:t>2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00295840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309994886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741678064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3DC61DBC-12A2-4727-AA53-115A02C6D524}"/>
              </a:ext>
            </a:extLst>
          </p:cNvPr>
          <p:cNvSpPr txBox="1"/>
          <p:nvPr/>
        </p:nvSpPr>
        <p:spPr>
          <a:xfrm>
            <a:off x="9913846" y="2922244"/>
            <a:ext cx="1670329" cy="14779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1801"/>
              <a:t>Speed:</a:t>
            </a:r>
          </a:p>
          <a:p>
            <a:r>
              <a:rPr lang="es-MX" sz="1801"/>
              <a:t>10 </a:t>
            </a:r>
            <a:r>
              <a:rPr lang="es-MX" sz="1801" err="1"/>
              <a:t>Half</a:t>
            </a:r>
            <a:r>
              <a:rPr lang="es-MX" sz="1801"/>
              <a:t> </a:t>
            </a:r>
            <a:r>
              <a:rPr lang="es-MX" sz="1801" err="1"/>
              <a:t>Duplex</a:t>
            </a:r>
            <a:endParaRPr lang="es-MX" sz="1801"/>
          </a:p>
          <a:p>
            <a:r>
              <a:rPr lang="es-MX" sz="1801"/>
              <a:t>10 Full </a:t>
            </a:r>
            <a:r>
              <a:rPr lang="es-MX" sz="1801" err="1"/>
              <a:t>Duplex</a:t>
            </a:r>
            <a:endParaRPr lang="es-MX" sz="1801"/>
          </a:p>
          <a:p>
            <a:r>
              <a:rPr lang="es-MX" sz="1801"/>
              <a:t>100 </a:t>
            </a:r>
            <a:r>
              <a:rPr lang="es-MX" sz="1801" err="1"/>
              <a:t>Half</a:t>
            </a:r>
            <a:r>
              <a:rPr lang="es-MX" sz="1801"/>
              <a:t> </a:t>
            </a:r>
            <a:r>
              <a:rPr lang="es-MX" sz="1801" err="1"/>
              <a:t>Duplex</a:t>
            </a:r>
            <a:endParaRPr lang="es-MX" sz="1801"/>
          </a:p>
          <a:p>
            <a:r>
              <a:rPr lang="es-MX" sz="1801"/>
              <a:t>100 Full </a:t>
            </a:r>
            <a:r>
              <a:rPr lang="es-MX" sz="1801" err="1"/>
              <a:t>Duplex</a:t>
            </a:r>
            <a:endParaRPr lang="es-MX" sz="1801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996E057-8158-46F0-94CF-29A9F404246B}"/>
              </a:ext>
            </a:extLst>
          </p:cNvPr>
          <p:cNvSpPr/>
          <p:nvPr/>
        </p:nvSpPr>
        <p:spPr>
          <a:xfrm>
            <a:off x="622854" y="331305"/>
            <a:ext cx="11145079" cy="490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1"/>
              <a:t>Problema desarrollo extenso evaluación 1: Layes 1,2 y 3.</a:t>
            </a:r>
          </a:p>
        </p:txBody>
      </p:sp>
      <p:sp>
        <p:nvSpPr>
          <p:cNvPr id="16" name="Bocadillo: rectángulo con esquinas redondeadas 15">
            <a:extLst>
              <a:ext uri="{FF2B5EF4-FFF2-40B4-BE49-F238E27FC236}">
                <a16:creationId xmlns:a16="http://schemas.microsoft.com/office/drawing/2014/main" id="{685C80C3-5EBB-4F5F-B02C-4AB326CA601B}"/>
              </a:ext>
            </a:extLst>
          </p:cNvPr>
          <p:cNvSpPr/>
          <p:nvPr/>
        </p:nvSpPr>
        <p:spPr>
          <a:xfrm>
            <a:off x="169274" y="1843272"/>
            <a:ext cx="1233901" cy="490331"/>
          </a:xfrm>
          <a:prstGeom prst="wedgeRoundRectCallout">
            <a:avLst>
              <a:gd name="adj1" fmla="val 61456"/>
              <a:gd name="adj2" fmla="val -1010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5 Puntos</a:t>
            </a:r>
          </a:p>
        </p:txBody>
      </p:sp>
      <p:sp>
        <p:nvSpPr>
          <p:cNvPr id="17" name="Bocadillo: rectángulo con esquinas redondeadas 16">
            <a:extLst>
              <a:ext uri="{FF2B5EF4-FFF2-40B4-BE49-F238E27FC236}">
                <a16:creationId xmlns:a16="http://schemas.microsoft.com/office/drawing/2014/main" id="{E429C61C-3DCF-4551-9538-B65C19602179}"/>
              </a:ext>
            </a:extLst>
          </p:cNvPr>
          <p:cNvSpPr/>
          <p:nvPr/>
        </p:nvSpPr>
        <p:spPr>
          <a:xfrm>
            <a:off x="169274" y="4155047"/>
            <a:ext cx="1233901" cy="490331"/>
          </a:xfrm>
          <a:prstGeom prst="wedgeRoundRectCallout">
            <a:avLst>
              <a:gd name="adj1" fmla="val 61456"/>
              <a:gd name="adj2" fmla="val -1010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5 Puntos</a:t>
            </a:r>
          </a:p>
        </p:txBody>
      </p:sp>
      <p:sp>
        <p:nvSpPr>
          <p:cNvPr id="18" name="Bocadillo: rectángulo con esquinas redondeadas 17">
            <a:extLst>
              <a:ext uri="{FF2B5EF4-FFF2-40B4-BE49-F238E27FC236}">
                <a16:creationId xmlns:a16="http://schemas.microsoft.com/office/drawing/2014/main" id="{2974ABCD-AD96-4F86-A7C5-9BEC2A8D31AB}"/>
              </a:ext>
            </a:extLst>
          </p:cNvPr>
          <p:cNvSpPr/>
          <p:nvPr/>
        </p:nvSpPr>
        <p:spPr>
          <a:xfrm>
            <a:off x="10004342" y="1843271"/>
            <a:ext cx="1233901" cy="490331"/>
          </a:xfrm>
          <a:prstGeom prst="wedgeRoundRectCallout">
            <a:avLst>
              <a:gd name="adj1" fmla="val -73524"/>
              <a:gd name="adj2" fmla="val -743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5 Puntos</a:t>
            </a:r>
          </a:p>
        </p:txBody>
      </p:sp>
      <p:sp>
        <p:nvSpPr>
          <p:cNvPr id="19" name="Bocadillo: rectángulo con esquinas redondeadas 18">
            <a:extLst>
              <a:ext uri="{FF2B5EF4-FFF2-40B4-BE49-F238E27FC236}">
                <a16:creationId xmlns:a16="http://schemas.microsoft.com/office/drawing/2014/main" id="{FA4A5289-25B9-4B12-BF82-B107D848F634}"/>
              </a:ext>
            </a:extLst>
          </p:cNvPr>
          <p:cNvSpPr/>
          <p:nvPr/>
        </p:nvSpPr>
        <p:spPr>
          <a:xfrm>
            <a:off x="10004342" y="4839873"/>
            <a:ext cx="1233901" cy="490331"/>
          </a:xfrm>
          <a:prstGeom prst="wedgeRoundRectCallout">
            <a:avLst>
              <a:gd name="adj1" fmla="val -81464"/>
              <a:gd name="adj2" fmla="val -2275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5 Puntos</a:t>
            </a:r>
          </a:p>
        </p:txBody>
      </p:sp>
    </p:spTree>
    <p:extLst>
      <p:ext uri="{BB962C8B-B14F-4D97-AF65-F5344CB8AC3E}">
        <p14:creationId xmlns:p14="http://schemas.microsoft.com/office/powerpoint/2010/main" val="51516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>
            <a:extLst>
              <a:ext uri="{FF2B5EF4-FFF2-40B4-BE49-F238E27FC236}">
                <a16:creationId xmlns:a16="http://schemas.microsoft.com/office/drawing/2014/main" id="{2E50508D-BE76-42C9-A552-22D496F1464D}"/>
              </a:ext>
            </a:extLst>
          </p:cNvPr>
          <p:cNvSpPr txBox="1"/>
          <p:nvPr/>
        </p:nvSpPr>
        <p:spPr>
          <a:xfrm>
            <a:off x="1944417" y="1032888"/>
            <a:ext cx="151637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1"/>
              <a:t>Tabla ARP PC1</a:t>
            </a:r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F7488E81-D65C-492E-A39E-5921DB07F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303572"/>
              </p:ext>
            </p:extLst>
          </p:nvPr>
        </p:nvGraphicFramePr>
        <p:xfrm>
          <a:off x="622851" y="1386910"/>
          <a:ext cx="4159506" cy="2225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369">
                  <a:extLst>
                    <a:ext uri="{9D8B030D-6E8A-4147-A177-3AD203B41FA5}">
                      <a16:colId xmlns:a16="http://schemas.microsoft.com/office/drawing/2014/main" val="2207856700"/>
                    </a:ext>
                  </a:extLst>
                </a:gridCol>
                <a:gridCol w="2362137">
                  <a:extLst>
                    <a:ext uri="{9D8B030D-6E8A-4147-A177-3AD203B41FA5}">
                      <a16:colId xmlns:a16="http://schemas.microsoft.com/office/drawing/2014/main" val="4168689523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s-MX" sz="1100"/>
                        <a:t>IP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MAC ADD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882425256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88797725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00295840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309994886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741678064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36618676"/>
                  </a:ext>
                </a:extLst>
              </a:tr>
            </a:tbl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F890A782-7DD4-4D6C-A275-B018A31A1A40}"/>
              </a:ext>
            </a:extLst>
          </p:cNvPr>
          <p:cNvSpPr txBox="1"/>
          <p:nvPr/>
        </p:nvSpPr>
        <p:spPr>
          <a:xfrm>
            <a:off x="1944415" y="3706419"/>
            <a:ext cx="185909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1"/>
              <a:t>Tabla ARP RTALCA</a:t>
            </a:r>
          </a:p>
        </p:txBody>
      </p:sp>
      <p:graphicFrame>
        <p:nvGraphicFramePr>
          <p:cNvPr id="16" name="Tabla 4">
            <a:extLst>
              <a:ext uri="{FF2B5EF4-FFF2-40B4-BE49-F238E27FC236}">
                <a16:creationId xmlns:a16="http://schemas.microsoft.com/office/drawing/2014/main" id="{E48CB1B4-FD28-4927-B128-CAE49325E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747602"/>
              </p:ext>
            </p:extLst>
          </p:nvPr>
        </p:nvGraphicFramePr>
        <p:xfrm>
          <a:off x="622851" y="4060441"/>
          <a:ext cx="4159506" cy="2225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369">
                  <a:extLst>
                    <a:ext uri="{9D8B030D-6E8A-4147-A177-3AD203B41FA5}">
                      <a16:colId xmlns:a16="http://schemas.microsoft.com/office/drawing/2014/main" val="2207856700"/>
                    </a:ext>
                  </a:extLst>
                </a:gridCol>
                <a:gridCol w="2362137">
                  <a:extLst>
                    <a:ext uri="{9D8B030D-6E8A-4147-A177-3AD203B41FA5}">
                      <a16:colId xmlns:a16="http://schemas.microsoft.com/office/drawing/2014/main" val="4168689523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s-MX" sz="1100"/>
                        <a:t>IP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MAC ADD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882425256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88797725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00295840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309994886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741678064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36618676"/>
                  </a:ext>
                </a:extLst>
              </a:tr>
            </a:tbl>
          </a:graphicData>
        </a:graphic>
      </p:graphicFrame>
      <p:sp>
        <p:nvSpPr>
          <p:cNvPr id="2" name="Pergamino: vertical 1">
            <a:extLst>
              <a:ext uri="{FF2B5EF4-FFF2-40B4-BE49-F238E27FC236}">
                <a16:creationId xmlns:a16="http://schemas.microsoft.com/office/drawing/2014/main" id="{8E5B3147-9C8F-4AA3-8738-B568E25B2B23}"/>
              </a:ext>
            </a:extLst>
          </p:cNvPr>
          <p:cNvSpPr/>
          <p:nvPr/>
        </p:nvSpPr>
        <p:spPr>
          <a:xfrm>
            <a:off x="6096000" y="1386910"/>
            <a:ext cx="4288971" cy="4297680"/>
          </a:xfrm>
          <a:prstGeom prst="vertic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801"/>
              <a:t>Podrían ser idénticas por que están conectados al mismos segmento Ethernet.</a:t>
            </a:r>
          </a:p>
          <a:p>
            <a:pPr algn="ctr"/>
            <a:r>
              <a:rPr lang="es-MX" sz="1801"/>
              <a:t>Recordar: Son independientes, se crean en cada maquina por sus propio sistema operativo.</a:t>
            </a:r>
          </a:p>
          <a:p>
            <a:pPr algn="ctr"/>
            <a:r>
              <a:rPr lang="es-MX" sz="1801"/>
              <a:t>La diferencia se dará, entonces, cuando alguno de los dispositivos aquí listados deje de traficar con el dueño de la tabla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E2F6C26-F9CA-4FFB-96C4-1968FEFE1CB2}"/>
              </a:ext>
            </a:extLst>
          </p:cNvPr>
          <p:cNvSpPr/>
          <p:nvPr/>
        </p:nvSpPr>
        <p:spPr>
          <a:xfrm>
            <a:off x="622854" y="331305"/>
            <a:ext cx="11145079" cy="490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1"/>
              <a:t>Problema desarrollo extenso evaluación 1: Layes 1,2 y 3.</a:t>
            </a:r>
          </a:p>
        </p:txBody>
      </p:sp>
      <p:sp>
        <p:nvSpPr>
          <p:cNvPr id="9" name="Bocadillo: rectángulo con esquinas redondeadas 8">
            <a:extLst>
              <a:ext uri="{FF2B5EF4-FFF2-40B4-BE49-F238E27FC236}">
                <a16:creationId xmlns:a16="http://schemas.microsoft.com/office/drawing/2014/main" id="{4CE55BC7-F4D6-49D7-80D3-436060D73D1B}"/>
              </a:ext>
            </a:extLst>
          </p:cNvPr>
          <p:cNvSpPr/>
          <p:nvPr/>
        </p:nvSpPr>
        <p:spPr>
          <a:xfrm>
            <a:off x="5285385" y="2374259"/>
            <a:ext cx="1233901" cy="490331"/>
          </a:xfrm>
          <a:prstGeom prst="wedgeRoundRectCallout">
            <a:avLst>
              <a:gd name="adj1" fmla="val -92051"/>
              <a:gd name="adj2" fmla="val -2275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5 Puntos</a:t>
            </a:r>
          </a:p>
        </p:txBody>
      </p:sp>
      <p:sp>
        <p:nvSpPr>
          <p:cNvPr id="10" name="Bocadillo: rectángulo con esquinas redondeadas 9">
            <a:extLst>
              <a:ext uri="{FF2B5EF4-FFF2-40B4-BE49-F238E27FC236}">
                <a16:creationId xmlns:a16="http://schemas.microsoft.com/office/drawing/2014/main" id="{2204AAAB-ECE4-415D-9ED6-339A77E65F39}"/>
              </a:ext>
            </a:extLst>
          </p:cNvPr>
          <p:cNvSpPr/>
          <p:nvPr/>
        </p:nvSpPr>
        <p:spPr>
          <a:xfrm>
            <a:off x="5285384" y="4417213"/>
            <a:ext cx="1233901" cy="490331"/>
          </a:xfrm>
          <a:prstGeom prst="wedgeRoundRectCallout">
            <a:avLst>
              <a:gd name="adj1" fmla="val -105284"/>
              <a:gd name="adj2" fmla="val -943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5 Puntos</a:t>
            </a:r>
          </a:p>
        </p:txBody>
      </p:sp>
    </p:spTree>
    <p:extLst>
      <p:ext uri="{BB962C8B-B14F-4D97-AF65-F5344CB8AC3E}">
        <p14:creationId xmlns:p14="http://schemas.microsoft.com/office/powerpoint/2010/main" val="196765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a 12">
            <a:extLst>
              <a:ext uri="{FF2B5EF4-FFF2-40B4-BE49-F238E27FC236}">
                <a16:creationId xmlns:a16="http://schemas.microsoft.com/office/drawing/2014/main" id="{16E196C7-9988-4A8E-852D-D8B6DF3AB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633184"/>
              </p:ext>
            </p:extLst>
          </p:nvPr>
        </p:nvGraphicFramePr>
        <p:xfrm>
          <a:off x="1104824" y="2087880"/>
          <a:ext cx="4372334" cy="382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343">
                  <a:extLst>
                    <a:ext uri="{9D8B030D-6E8A-4147-A177-3AD203B41FA5}">
                      <a16:colId xmlns:a16="http://schemas.microsoft.com/office/drawing/2014/main" val="26187579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3015491753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3684072523"/>
                    </a:ext>
                  </a:extLst>
                </a:gridCol>
                <a:gridCol w="1025843">
                  <a:extLst>
                    <a:ext uri="{9D8B030D-6E8A-4147-A177-3AD203B41FA5}">
                      <a16:colId xmlns:a16="http://schemas.microsoft.com/office/drawing/2014/main" val="3292366120"/>
                    </a:ext>
                  </a:extLst>
                </a:gridCol>
                <a:gridCol w="1157963">
                  <a:extLst>
                    <a:ext uri="{9D8B030D-6E8A-4147-A177-3AD203B41FA5}">
                      <a16:colId xmlns:a16="http://schemas.microsoft.com/office/drawing/2014/main" val="3871988963"/>
                    </a:ext>
                  </a:extLst>
                </a:gridCol>
              </a:tblGrid>
              <a:tr h="416562"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Red Destino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MASK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Interfaz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Próximo Salto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Métrica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02464725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30992219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612634960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837366180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39830571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68586177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8106712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719094977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325492729"/>
                  </a:ext>
                </a:extLst>
              </a:tr>
              <a:tr h="451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307004736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>
                        <a:highlight>
                          <a:srgbClr val="FFFF00"/>
                        </a:highlight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>
                        <a:highlight>
                          <a:srgbClr val="FFFF00"/>
                        </a:highlight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>
                        <a:highlight>
                          <a:srgbClr val="FFFF00"/>
                        </a:highlight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>
                        <a:highlight>
                          <a:srgbClr val="FFFF00"/>
                        </a:highlight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>
                        <a:highlight>
                          <a:srgbClr val="FFFF00"/>
                        </a:highlight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31229708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E32AF63E-7995-4779-A350-49B0975288B9}"/>
              </a:ext>
            </a:extLst>
          </p:cNvPr>
          <p:cNvSpPr txBox="1"/>
          <p:nvPr/>
        </p:nvSpPr>
        <p:spPr>
          <a:xfrm>
            <a:off x="1829157" y="1718548"/>
            <a:ext cx="269823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1"/>
              <a:t>Tabla de rutas Router Talca</a:t>
            </a:r>
          </a:p>
        </p:txBody>
      </p:sp>
      <p:graphicFrame>
        <p:nvGraphicFramePr>
          <p:cNvPr id="11" name="Tabla 12">
            <a:extLst>
              <a:ext uri="{FF2B5EF4-FFF2-40B4-BE49-F238E27FC236}">
                <a16:creationId xmlns:a16="http://schemas.microsoft.com/office/drawing/2014/main" id="{1DF96FC2-8D1E-42FC-B6B4-9FF01458B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344547"/>
              </p:ext>
            </p:extLst>
          </p:nvPr>
        </p:nvGraphicFramePr>
        <p:xfrm>
          <a:off x="6315487" y="2087880"/>
          <a:ext cx="4146907" cy="3647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92">
                  <a:extLst>
                    <a:ext uri="{9D8B030D-6E8A-4147-A177-3AD203B41FA5}">
                      <a16:colId xmlns:a16="http://schemas.microsoft.com/office/drawing/2014/main" val="261875791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3015491753"/>
                    </a:ext>
                  </a:extLst>
                </a:gridCol>
                <a:gridCol w="617854">
                  <a:extLst>
                    <a:ext uri="{9D8B030D-6E8A-4147-A177-3AD203B41FA5}">
                      <a16:colId xmlns:a16="http://schemas.microsoft.com/office/drawing/2014/main" val="3684072523"/>
                    </a:ext>
                  </a:extLst>
                </a:gridCol>
                <a:gridCol w="949643">
                  <a:extLst>
                    <a:ext uri="{9D8B030D-6E8A-4147-A177-3AD203B41FA5}">
                      <a16:colId xmlns:a16="http://schemas.microsoft.com/office/drawing/2014/main" val="3292366120"/>
                    </a:ext>
                  </a:extLst>
                </a:gridCol>
                <a:gridCol w="1157963">
                  <a:extLst>
                    <a:ext uri="{9D8B030D-6E8A-4147-A177-3AD203B41FA5}">
                      <a16:colId xmlns:a16="http://schemas.microsoft.com/office/drawing/2014/main" val="3871988963"/>
                    </a:ext>
                  </a:extLst>
                </a:gridCol>
              </a:tblGrid>
              <a:tr h="416562"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Red Destino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MASK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Interfaz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Próximo Salto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Métrica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02464725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30992219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612634960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837366180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39830571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68586177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8106712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719094977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325492729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307004736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>
                        <a:highlight>
                          <a:srgbClr val="FFFF00"/>
                        </a:highlight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>
                        <a:highlight>
                          <a:srgbClr val="FFFF00"/>
                        </a:highlight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>
                        <a:highlight>
                          <a:srgbClr val="FFFF00"/>
                        </a:highlight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>
                        <a:highlight>
                          <a:srgbClr val="FFFF00"/>
                        </a:highlight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31229708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61F4EA6F-D629-463C-8AC7-086D9DA1AB74}"/>
              </a:ext>
            </a:extLst>
          </p:cNvPr>
          <p:cNvSpPr txBox="1"/>
          <p:nvPr/>
        </p:nvSpPr>
        <p:spPr>
          <a:xfrm>
            <a:off x="6973904" y="1718548"/>
            <a:ext cx="283007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1"/>
              <a:t>Tabla de rutas Router Curico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5602401-E5BE-4752-ABD6-2538A555C10F}"/>
              </a:ext>
            </a:extLst>
          </p:cNvPr>
          <p:cNvSpPr/>
          <p:nvPr/>
        </p:nvSpPr>
        <p:spPr>
          <a:xfrm>
            <a:off x="622854" y="331305"/>
            <a:ext cx="11145079" cy="490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1"/>
              <a:t>Problema desarrollo extenso evaluación 1: Layes 1,2 y 3.</a:t>
            </a:r>
          </a:p>
        </p:txBody>
      </p:sp>
      <p:sp>
        <p:nvSpPr>
          <p:cNvPr id="8" name="Bocadillo: rectángulo con esquinas redondeadas 7">
            <a:extLst>
              <a:ext uri="{FF2B5EF4-FFF2-40B4-BE49-F238E27FC236}">
                <a16:creationId xmlns:a16="http://schemas.microsoft.com/office/drawing/2014/main" id="{630E6E37-67EA-416F-9874-81B06203D758}"/>
              </a:ext>
            </a:extLst>
          </p:cNvPr>
          <p:cNvSpPr/>
          <p:nvPr/>
        </p:nvSpPr>
        <p:spPr>
          <a:xfrm>
            <a:off x="3293495" y="1024926"/>
            <a:ext cx="1233901" cy="490331"/>
          </a:xfrm>
          <a:prstGeom prst="wedgeRoundRectCallout">
            <a:avLst>
              <a:gd name="adj1" fmla="val -109254"/>
              <a:gd name="adj2" fmla="val 921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5 Puntos</a:t>
            </a:r>
          </a:p>
        </p:txBody>
      </p:sp>
      <p:sp>
        <p:nvSpPr>
          <p:cNvPr id="13" name="Bocadillo: rectángulo con esquinas redondeadas 12">
            <a:extLst>
              <a:ext uri="{FF2B5EF4-FFF2-40B4-BE49-F238E27FC236}">
                <a16:creationId xmlns:a16="http://schemas.microsoft.com/office/drawing/2014/main" id="{723AE187-BCCC-4EAA-9B95-0762C440C156}"/>
              </a:ext>
            </a:extLst>
          </p:cNvPr>
          <p:cNvSpPr/>
          <p:nvPr/>
        </p:nvSpPr>
        <p:spPr>
          <a:xfrm>
            <a:off x="6199775" y="1024925"/>
            <a:ext cx="1233901" cy="490331"/>
          </a:xfrm>
          <a:prstGeom prst="wedgeRoundRectCallout">
            <a:avLst>
              <a:gd name="adj1" fmla="val 82628"/>
              <a:gd name="adj2" fmla="val 887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5 Puntos</a:t>
            </a:r>
          </a:p>
        </p:txBody>
      </p:sp>
    </p:spTree>
    <p:extLst>
      <p:ext uri="{BB962C8B-B14F-4D97-AF65-F5344CB8AC3E}">
        <p14:creationId xmlns:p14="http://schemas.microsoft.com/office/powerpoint/2010/main" val="183513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a 12">
            <a:extLst>
              <a:ext uri="{FF2B5EF4-FFF2-40B4-BE49-F238E27FC236}">
                <a16:creationId xmlns:a16="http://schemas.microsoft.com/office/drawing/2014/main" id="{1DF96FC2-8D1E-42FC-B6B4-9FF01458B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397483"/>
              </p:ext>
            </p:extLst>
          </p:nvPr>
        </p:nvGraphicFramePr>
        <p:xfrm>
          <a:off x="6315487" y="2087880"/>
          <a:ext cx="4372334" cy="3637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343">
                  <a:extLst>
                    <a:ext uri="{9D8B030D-6E8A-4147-A177-3AD203B41FA5}">
                      <a16:colId xmlns:a16="http://schemas.microsoft.com/office/drawing/2014/main" val="26187579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3015491753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3684072523"/>
                    </a:ext>
                  </a:extLst>
                </a:gridCol>
                <a:gridCol w="1025843">
                  <a:extLst>
                    <a:ext uri="{9D8B030D-6E8A-4147-A177-3AD203B41FA5}">
                      <a16:colId xmlns:a16="http://schemas.microsoft.com/office/drawing/2014/main" val="3292366120"/>
                    </a:ext>
                  </a:extLst>
                </a:gridCol>
                <a:gridCol w="1157963">
                  <a:extLst>
                    <a:ext uri="{9D8B030D-6E8A-4147-A177-3AD203B41FA5}">
                      <a16:colId xmlns:a16="http://schemas.microsoft.com/office/drawing/2014/main" val="3871988963"/>
                    </a:ext>
                  </a:extLst>
                </a:gridCol>
              </a:tblGrid>
              <a:tr h="416562"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Red Destino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MASK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Interfaz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Próximo Salto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Métrica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02464725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30992219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612634960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837366180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39830571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68586177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8106712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719094977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325492729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307004736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>
                        <a:highlight>
                          <a:srgbClr val="FFFF00"/>
                        </a:highlight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>
                        <a:highlight>
                          <a:srgbClr val="FFFF00"/>
                        </a:highlight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>
                        <a:highlight>
                          <a:srgbClr val="FFFF00"/>
                        </a:highlight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>
                        <a:highlight>
                          <a:srgbClr val="FFFF00"/>
                        </a:highlight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>
                        <a:highlight>
                          <a:srgbClr val="FFFF00"/>
                        </a:highlight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31229708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61F4EA6F-D629-463C-8AC7-086D9DA1AB74}"/>
              </a:ext>
            </a:extLst>
          </p:cNvPr>
          <p:cNvSpPr txBox="1"/>
          <p:nvPr/>
        </p:nvSpPr>
        <p:spPr>
          <a:xfrm>
            <a:off x="6973905" y="1718548"/>
            <a:ext cx="252960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1"/>
              <a:t>Tabla de rutas Router SJ1</a:t>
            </a:r>
          </a:p>
        </p:txBody>
      </p:sp>
      <p:graphicFrame>
        <p:nvGraphicFramePr>
          <p:cNvPr id="7" name="Tabla 12">
            <a:extLst>
              <a:ext uri="{FF2B5EF4-FFF2-40B4-BE49-F238E27FC236}">
                <a16:creationId xmlns:a16="http://schemas.microsoft.com/office/drawing/2014/main" id="{DC3E59AA-4AD4-46D3-974B-2D81E3657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040848"/>
              </p:ext>
            </p:extLst>
          </p:nvPr>
        </p:nvGraphicFramePr>
        <p:xfrm>
          <a:off x="1510164" y="2087880"/>
          <a:ext cx="4016578" cy="3647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042">
                  <a:extLst>
                    <a:ext uri="{9D8B030D-6E8A-4147-A177-3AD203B41FA5}">
                      <a16:colId xmlns:a16="http://schemas.microsoft.com/office/drawing/2014/main" val="261875791"/>
                    </a:ext>
                  </a:extLst>
                </a:gridCol>
                <a:gridCol w="517999">
                  <a:extLst>
                    <a:ext uri="{9D8B030D-6E8A-4147-A177-3AD203B41FA5}">
                      <a16:colId xmlns:a16="http://schemas.microsoft.com/office/drawing/2014/main" val="3015491753"/>
                    </a:ext>
                  </a:extLst>
                </a:gridCol>
                <a:gridCol w="608416">
                  <a:extLst>
                    <a:ext uri="{9D8B030D-6E8A-4147-A177-3AD203B41FA5}">
                      <a16:colId xmlns:a16="http://schemas.microsoft.com/office/drawing/2014/main" val="3684072523"/>
                    </a:ext>
                  </a:extLst>
                </a:gridCol>
                <a:gridCol w="942376">
                  <a:extLst>
                    <a:ext uri="{9D8B030D-6E8A-4147-A177-3AD203B41FA5}">
                      <a16:colId xmlns:a16="http://schemas.microsoft.com/office/drawing/2014/main" val="3292366120"/>
                    </a:ext>
                  </a:extLst>
                </a:gridCol>
                <a:gridCol w="1063745">
                  <a:extLst>
                    <a:ext uri="{9D8B030D-6E8A-4147-A177-3AD203B41FA5}">
                      <a16:colId xmlns:a16="http://schemas.microsoft.com/office/drawing/2014/main" val="3871988963"/>
                    </a:ext>
                  </a:extLst>
                </a:gridCol>
              </a:tblGrid>
              <a:tr h="416562"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Red Destino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MASK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Interfaz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Próximo Salto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Métrica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02464725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30992219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612634960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837366180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39830571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68586177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8106712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719094977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325492729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307004736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>
                        <a:highlight>
                          <a:srgbClr val="FFFF00"/>
                        </a:highlight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>
                        <a:highlight>
                          <a:srgbClr val="FFFF00"/>
                        </a:highlight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>
                        <a:highlight>
                          <a:srgbClr val="FFFF00"/>
                        </a:highlight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>
                        <a:highlight>
                          <a:srgbClr val="FFFF00"/>
                        </a:highlight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>
                        <a:highlight>
                          <a:srgbClr val="FFFF00"/>
                        </a:highlight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31229708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A920CBAF-96C4-48F7-9767-68B159919954}"/>
              </a:ext>
            </a:extLst>
          </p:cNvPr>
          <p:cNvSpPr txBox="1"/>
          <p:nvPr/>
        </p:nvSpPr>
        <p:spPr>
          <a:xfrm>
            <a:off x="2168580" y="1718548"/>
            <a:ext cx="304951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1"/>
              <a:t>Tabla de rutas Router Linares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33B9421-B9FE-4724-8975-D22FC71DA563}"/>
              </a:ext>
            </a:extLst>
          </p:cNvPr>
          <p:cNvSpPr/>
          <p:nvPr/>
        </p:nvSpPr>
        <p:spPr>
          <a:xfrm>
            <a:off x="622854" y="331305"/>
            <a:ext cx="11145079" cy="490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1"/>
              <a:t>Problema desarrollo extenso evaluación 1: Layes 1,2 y 3.</a:t>
            </a:r>
          </a:p>
        </p:txBody>
      </p:sp>
      <p:sp>
        <p:nvSpPr>
          <p:cNvPr id="10" name="Bocadillo: rectángulo con esquinas redondeadas 9">
            <a:extLst>
              <a:ext uri="{FF2B5EF4-FFF2-40B4-BE49-F238E27FC236}">
                <a16:creationId xmlns:a16="http://schemas.microsoft.com/office/drawing/2014/main" id="{4BDA8AC1-0496-4985-B763-14011F520117}"/>
              </a:ext>
            </a:extLst>
          </p:cNvPr>
          <p:cNvSpPr/>
          <p:nvPr/>
        </p:nvSpPr>
        <p:spPr>
          <a:xfrm>
            <a:off x="3293495" y="1024926"/>
            <a:ext cx="1233901" cy="490331"/>
          </a:xfrm>
          <a:prstGeom prst="wedgeRoundRectCallout">
            <a:avLst>
              <a:gd name="adj1" fmla="val -110578"/>
              <a:gd name="adj2" fmla="val 921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5 Puntos</a:t>
            </a:r>
          </a:p>
        </p:txBody>
      </p:sp>
      <p:sp>
        <p:nvSpPr>
          <p:cNvPr id="13" name="Bocadillo: rectángulo con esquinas redondeadas 12">
            <a:extLst>
              <a:ext uri="{FF2B5EF4-FFF2-40B4-BE49-F238E27FC236}">
                <a16:creationId xmlns:a16="http://schemas.microsoft.com/office/drawing/2014/main" id="{5D73686F-9593-4EF7-8477-D8271B019EFF}"/>
              </a:ext>
            </a:extLst>
          </p:cNvPr>
          <p:cNvSpPr/>
          <p:nvPr/>
        </p:nvSpPr>
        <p:spPr>
          <a:xfrm>
            <a:off x="7047655" y="1024926"/>
            <a:ext cx="1233901" cy="490331"/>
          </a:xfrm>
          <a:prstGeom prst="wedgeRoundRectCallout">
            <a:avLst>
              <a:gd name="adj1" fmla="val 66748"/>
              <a:gd name="adj2" fmla="val 1021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5 Puntos</a:t>
            </a:r>
          </a:p>
        </p:txBody>
      </p:sp>
    </p:spTree>
    <p:extLst>
      <p:ext uri="{BB962C8B-B14F-4D97-AF65-F5344CB8AC3E}">
        <p14:creationId xmlns:p14="http://schemas.microsoft.com/office/powerpoint/2010/main" val="417643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a 12">
            <a:extLst>
              <a:ext uri="{FF2B5EF4-FFF2-40B4-BE49-F238E27FC236}">
                <a16:creationId xmlns:a16="http://schemas.microsoft.com/office/drawing/2014/main" id="{1DF96FC2-8D1E-42FC-B6B4-9FF01458B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91434"/>
              </p:ext>
            </p:extLst>
          </p:nvPr>
        </p:nvGraphicFramePr>
        <p:xfrm>
          <a:off x="6235974" y="1465028"/>
          <a:ext cx="4399532" cy="3906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343">
                  <a:extLst>
                    <a:ext uri="{9D8B030D-6E8A-4147-A177-3AD203B41FA5}">
                      <a16:colId xmlns:a16="http://schemas.microsoft.com/office/drawing/2014/main" val="261875791"/>
                    </a:ext>
                  </a:extLst>
                </a:gridCol>
                <a:gridCol w="536521">
                  <a:extLst>
                    <a:ext uri="{9D8B030D-6E8A-4147-A177-3AD203B41FA5}">
                      <a16:colId xmlns:a16="http://schemas.microsoft.com/office/drawing/2014/main" val="3015491753"/>
                    </a:ext>
                  </a:extLst>
                </a:gridCol>
                <a:gridCol w="630171">
                  <a:extLst>
                    <a:ext uri="{9D8B030D-6E8A-4147-A177-3AD203B41FA5}">
                      <a16:colId xmlns:a16="http://schemas.microsoft.com/office/drawing/2014/main" val="3684072523"/>
                    </a:ext>
                  </a:extLst>
                </a:gridCol>
                <a:gridCol w="1168717">
                  <a:extLst>
                    <a:ext uri="{9D8B030D-6E8A-4147-A177-3AD203B41FA5}">
                      <a16:colId xmlns:a16="http://schemas.microsoft.com/office/drawing/2014/main" val="3292366120"/>
                    </a:ext>
                  </a:extLst>
                </a:gridCol>
                <a:gridCol w="1101780">
                  <a:extLst>
                    <a:ext uri="{9D8B030D-6E8A-4147-A177-3AD203B41FA5}">
                      <a16:colId xmlns:a16="http://schemas.microsoft.com/office/drawing/2014/main" val="3871988963"/>
                    </a:ext>
                  </a:extLst>
                </a:gridCol>
              </a:tblGrid>
              <a:tr h="416562"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Red Destino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MASK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Interfaz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Próximo Salto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Métrica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02464725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30992219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612634960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837366180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39830571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68586177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8106712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719094977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325492729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307004736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31229708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>
                          <a:highlight>
                            <a:srgbClr val="FFFF00"/>
                          </a:highlight>
                        </a:rPr>
                        <a:t>0.0.0.0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>
                          <a:highlight>
                            <a:srgbClr val="FFFF00"/>
                          </a:highlight>
                        </a:rPr>
                        <a:t>w0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>
                          <a:highlight>
                            <a:srgbClr val="FFFF00"/>
                          </a:highlight>
                        </a:rPr>
                        <a:t>PROXIMO SALTO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741142483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61F4EA6F-D629-463C-8AC7-086D9DA1AB74}"/>
              </a:ext>
            </a:extLst>
          </p:cNvPr>
          <p:cNvSpPr txBox="1"/>
          <p:nvPr/>
        </p:nvSpPr>
        <p:spPr>
          <a:xfrm>
            <a:off x="6894392" y="1095696"/>
            <a:ext cx="316381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1"/>
              <a:t>Tabla de rutas Router INTERNET</a:t>
            </a:r>
          </a:p>
        </p:txBody>
      </p:sp>
      <p:graphicFrame>
        <p:nvGraphicFramePr>
          <p:cNvPr id="7" name="Tabla 12">
            <a:extLst>
              <a:ext uri="{FF2B5EF4-FFF2-40B4-BE49-F238E27FC236}">
                <a16:creationId xmlns:a16="http://schemas.microsoft.com/office/drawing/2014/main" id="{DC3E59AA-4AD4-46D3-974B-2D81E3657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03070"/>
              </p:ext>
            </p:extLst>
          </p:nvPr>
        </p:nvGraphicFramePr>
        <p:xfrm>
          <a:off x="927067" y="1465028"/>
          <a:ext cx="4296134" cy="363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343">
                  <a:extLst>
                    <a:ext uri="{9D8B030D-6E8A-4147-A177-3AD203B41FA5}">
                      <a16:colId xmlns:a16="http://schemas.microsoft.com/office/drawing/2014/main" val="26187579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3015491753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3684072523"/>
                    </a:ext>
                  </a:extLst>
                </a:gridCol>
                <a:gridCol w="949643">
                  <a:extLst>
                    <a:ext uri="{9D8B030D-6E8A-4147-A177-3AD203B41FA5}">
                      <a16:colId xmlns:a16="http://schemas.microsoft.com/office/drawing/2014/main" val="3292366120"/>
                    </a:ext>
                  </a:extLst>
                </a:gridCol>
                <a:gridCol w="1157963">
                  <a:extLst>
                    <a:ext uri="{9D8B030D-6E8A-4147-A177-3AD203B41FA5}">
                      <a16:colId xmlns:a16="http://schemas.microsoft.com/office/drawing/2014/main" val="3871988963"/>
                    </a:ext>
                  </a:extLst>
                </a:gridCol>
              </a:tblGrid>
              <a:tr h="416562"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Red Destino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MASK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Interfaz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Próximo Salto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Métrica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02464725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30992219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612634960"/>
                  </a:ext>
                </a:extLst>
              </a:tr>
              <a:tr h="3058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837366180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39830571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68586177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8106712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719094977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325492729"/>
                  </a:ext>
                </a:extLst>
              </a:tr>
              <a:tr h="3599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307004736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>
                        <a:highlight>
                          <a:srgbClr val="FFFF00"/>
                        </a:highlight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>
                        <a:highlight>
                          <a:srgbClr val="FFFF00"/>
                        </a:highlight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>
                        <a:highlight>
                          <a:srgbClr val="FFFF00"/>
                        </a:highlight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>
                        <a:highlight>
                          <a:srgbClr val="FFFF00"/>
                        </a:highlight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>
                        <a:highlight>
                          <a:srgbClr val="FFFF00"/>
                        </a:highlight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31229708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A920CBAF-96C4-48F7-9767-68B159919954}"/>
              </a:ext>
            </a:extLst>
          </p:cNvPr>
          <p:cNvSpPr txBox="1"/>
          <p:nvPr/>
        </p:nvSpPr>
        <p:spPr>
          <a:xfrm>
            <a:off x="1585484" y="1095696"/>
            <a:ext cx="252960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1"/>
              <a:t>Tabla de rutas Router SJ2</a:t>
            </a:r>
          </a:p>
        </p:txBody>
      </p:sp>
      <p:sp>
        <p:nvSpPr>
          <p:cNvPr id="2" name="Doble onda 1">
            <a:extLst>
              <a:ext uri="{FF2B5EF4-FFF2-40B4-BE49-F238E27FC236}">
                <a16:creationId xmlns:a16="http://schemas.microsoft.com/office/drawing/2014/main" id="{4156B33A-E128-496E-8C83-BA05F31CF6F2}"/>
              </a:ext>
            </a:extLst>
          </p:cNvPr>
          <p:cNvSpPr/>
          <p:nvPr/>
        </p:nvSpPr>
        <p:spPr>
          <a:xfrm>
            <a:off x="622854" y="5328163"/>
            <a:ext cx="4758116" cy="1205948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Es el Router aguas arriba, en camino al proveedor de acceso INTERNET</a:t>
            </a:r>
          </a:p>
          <a:p>
            <a:pPr algn="ctr"/>
            <a:r>
              <a:rPr lang="es-MX"/>
              <a:t>Esta tabla se completa a mano, no por RIPv2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EFE70CD8-C3F7-4B3F-8D36-99A42DDC96A5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380970" y="5328163"/>
            <a:ext cx="1115364" cy="60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8AAB91D-BDA1-4D74-9B51-F4FB45A1D28B}"/>
              </a:ext>
            </a:extLst>
          </p:cNvPr>
          <p:cNvSpPr/>
          <p:nvPr/>
        </p:nvSpPr>
        <p:spPr>
          <a:xfrm>
            <a:off x="622854" y="331305"/>
            <a:ext cx="11145079" cy="490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1"/>
              <a:t>Problema desarrollo extenso evaluación 1: Layes 1,2 y 3.</a:t>
            </a:r>
          </a:p>
        </p:txBody>
      </p:sp>
      <p:sp>
        <p:nvSpPr>
          <p:cNvPr id="13" name="Bocadillo: rectángulo con esquinas redondeadas 12">
            <a:extLst>
              <a:ext uri="{FF2B5EF4-FFF2-40B4-BE49-F238E27FC236}">
                <a16:creationId xmlns:a16="http://schemas.microsoft.com/office/drawing/2014/main" id="{0286EBF3-9E2D-4444-B39D-9131429E1E02}"/>
              </a:ext>
            </a:extLst>
          </p:cNvPr>
          <p:cNvSpPr/>
          <p:nvPr/>
        </p:nvSpPr>
        <p:spPr>
          <a:xfrm>
            <a:off x="4270838" y="877957"/>
            <a:ext cx="1233901" cy="490331"/>
          </a:xfrm>
          <a:prstGeom prst="wedgeRoundRectCallout">
            <a:avLst>
              <a:gd name="adj1" fmla="val -68231"/>
              <a:gd name="adj2" fmla="val 221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5 Puntos</a:t>
            </a:r>
          </a:p>
        </p:txBody>
      </p:sp>
      <p:sp>
        <p:nvSpPr>
          <p:cNvPr id="14" name="Bocadillo: rectángulo con esquinas redondeadas 13">
            <a:extLst>
              <a:ext uri="{FF2B5EF4-FFF2-40B4-BE49-F238E27FC236}">
                <a16:creationId xmlns:a16="http://schemas.microsoft.com/office/drawing/2014/main" id="{3D289663-C3A3-4939-9359-94BA36B8909F}"/>
              </a:ext>
            </a:extLst>
          </p:cNvPr>
          <p:cNvSpPr/>
          <p:nvPr/>
        </p:nvSpPr>
        <p:spPr>
          <a:xfrm>
            <a:off x="5619023" y="873334"/>
            <a:ext cx="1233901" cy="490331"/>
          </a:xfrm>
          <a:prstGeom prst="wedgeRoundRectCallout">
            <a:avLst>
              <a:gd name="adj1" fmla="val 57485"/>
              <a:gd name="adj2" fmla="val 321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5 Puntos</a:t>
            </a:r>
          </a:p>
        </p:txBody>
      </p:sp>
    </p:spTree>
    <p:extLst>
      <p:ext uri="{BB962C8B-B14F-4D97-AF65-F5344CB8AC3E}">
        <p14:creationId xmlns:p14="http://schemas.microsoft.com/office/powerpoint/2010/main" val="361957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B2D9829-79F7-4165-AEC1-7D7BADD066E0}"/>
              </a:ext>
            </a:extLst>
          </p:cNvPr>
          <p:cNvSpPr/>
          <p:nvPr/>
        </p:nvSpPr>
        <p:spPr>
          <a:xfrm>
            <a:off x="1138577" y="756787"/>
            <a:ext cx="901687" cy="173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900"/>
              <a:t>Layer TCP/IP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304D420-3B00-404E-B883-41C0CD3AEDC4}"/>
              </a:ext>
            </a:extLst>
          </p:cNvPr>
          <p:cNvSpPr/>
          <p:nvPr/>
        </p:nvSpPr>
        <p:spPr>
          <a:xfrm>
            <a:off x="1138577" y="978884"/>
            <a:ext cx="901687" cy="691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App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C795F98-B106-42B6-B1E2-90C3E5D346CF}"/>
              </a:ext>
            </a:extLst>
          </p:cNvPr>
          <p:cNvSpPr/>
          <p:nvPr/>
        </p:nvSpPr>
        <p:spPr>
          <a:xfrm>
            <a:off x="1138577" y="1930747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Transporte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0EB01E2-3E33-4909-9167-64D5DF7965EC}"/>
              </a:ext>
            </a:extLst>
          </p:cNvPr>
          <p:cNvSpPr/>
          <p:nvPr/>
        </p:nvSpPr>
        <p:spPr>
          <a:xfrm>
            <a:off x="2115066" y="756787"/>
            <a:ext cx="657787" cy="173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Evento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21FB47D-600C-4CDA-88DA-031C1B9C7E61}"/>
              </a:ext>
            </a:extLst>
          </p:cNvPr>
          <p:cNvSpPr/>
          <p:nvPr/>
        </p:nvSpPr>
        <p:spPr>
          <a:xfrm>
            <a:off x="2115065" y="994685"/>
            <a:ext cx="2838347" cy="691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ICMP tipo 8 = Echo </a:t>
            </a:r>
            <a:r>
              <a:rPr lang="es-MX" sz="1001" err="1"/>
              <a:t>Request</a:t>
            </a:r>
            <a:endParaRPr lang="es-MX" sz="1001"/>
          </a:p>
          <a:p>
            <a:pPr algn="ctr"/>
            <a:r>
              <a:rPr lang="es-MX" sz="1001"/>
              <a:t>Código: Solicitud de echo</a:t>
            </a:r>
          </a:p>
          <a:p>
            <a:pPr algn="ctr"/>
            <a:r>
              <a:rPr lang="es-MX" sz="1001" err="1"/>
              <a:t>Checksum</a:t>
            </a:r>
            <a:endParaRPr lang="es-MX" sz="1001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EBF3440-0DDE-4512-A21F-D82CED0985BA}"/>
              </a:ext>
            </a:extLst>
          </p:cNvPr>
          <p:cNvSpPr/>
          <p:nvPr/>
        </p:nvSpPr>
        <p:spPr>
          <a:xfrm>
            <a:off x="2115067" y="1930747"/>
            <a:ext cx="90168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Source Port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8121D7E-6EE4-4D56-B3DE-FFD9FEE82644}"/>
              </a:ext>
            </a:extLst>
          </p:cNvPr>
          <p:cNvSpPr/>
          <p:nvPr/>
        </p:nvSpPr>
        <p:spPr>
          <a:xfrm>
            <a:off x="5028216" y="994685"/>
            <a:ext cx="2694718" cy="691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err="1"/>
              <a:t>a,b,c,d</a:t>
            </a:r>
            <a:r>
              <a:rPr lang="es-MX" sz="1001"/>
              <a:t>….hasta la letra 32 (32 bytes)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ED5D331-1A07-4133-920D-A70B9B6A497B}"/>
              </a:ext>
            </a:extLst>
          </p:cNvPr>
          <p:cNvSpPr/>
          <p:nvPr/>
        </p:nvSpPr>
        <p:spPr>
          <a:xfrm>
            <a:off x="2807778" y="751409"/>
            <a:ext cx="4915154" cy="18946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400">
                <a:solidFill>
                  <a:schemeClr val="bg1"/>
                </a:solidFill>
              </a:rPr>
              <a:t>Ping 64.233.190.94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C0BC7D5-8A29-4ECA-8EB5-49CD85DAA817}"/>
              </a:ext>
            </a:extLst>
          </p:cNvPr>
          <p:cNvSpPr txBox="1"/>
          <p:nvPr/>
        </p:nvSpPr>
        <p:spPr>
          <a:xfrm>
            <a:off x="2928313" y="938605"/>
            <a:ext cx="1200970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1" err="1"/>
              <a:t>Header</a:t>
            </a:r>
            <a:r>
              <a:rPr lang="es-MX" sz="1001"/>
              <a:t> App = ICMP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21117AF-CAD4-4049-B847-E52CE22D4A75}"/>
              </a:ext>
            </a:extLst>
          </p:cNvPr>
          <p:cNvSpPr txBox="1"/>
          <p:nvPr/>
        </p:nvSpPr>
        <p:spPr>
          <a:xfrm>
            <a:off x="5843286" y="940871"/>
            <a:ext cx="665567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1"/>
              <a:t>Data App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3A2BF2F5-87FB-41E4-A7C1-15A097271866}"/>
              </a:ext>
            </a:extLst>
          </p:cNvPr>
          <p:cNvSpPr/>
          <p:nvPr/>
        </p:nvSpPr>
        <p:spPr>
          <a:xfrm>
            <a:off x="3050711" y="1930747"/>
            <a:ext cx="90168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Destin. Port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3AE55B53-D58B-459F-8E23-2EDC0711EA23}"/>
              </a:ext>
            </a:extLst>
          </p:cNvPr>
          <p:cNvSpPr/>
          <p:nvPr/>
        </p:nvSpPr>
        <p:spPr>
          <a:xfrm>
            <a:off x="3986358" y="1920629"/>
            <a:ext cx="933097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SEQ Number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1B85C114-1393-4D6B-9EA6-19B148FC5C91}"/>
              </a:ext>
            </a:extLst>
          </p:cNvPr>
          <p:cNvSpPr/>
          <p:nvPr/>
        </p:nvSpPr>
        <p:spPr>
          <a:xfrm>
            <a:off x="4953414" y="1918589"/>
            <a:ext cx="935644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ACK Number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2B7648D-A1F5-47B2-AEEB-75237F998E0A}"/>
              </a:ext>
            </a:extLst>
          </p:cNvPr>
          <p:cNvSpPr/>
          <p:nvPr/>
        </p:nvSpPr>
        <p:spPr>
          <a:xfrm>
            <a:off x="5923017" y="1918589"/>
            <a:ext cx="88665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Control Bits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5672BF2-F495-4FD6-81A4-A3C9F4A96FF3}"/>
              </a:ext>
            </a:extLst>
          </p:cNvPr>
          <p:cNvSpPr/>
          <p:nvPr/>
        </p:nvSpPr>
        <p:spPr>
          <a:xfrm>
            <a:off x="6843629" y="1919392"/>
            <a:ext cx="88665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Data L4</a:t>
            </a:r>
          </a:p>
        </p:txBody>
      </p:sp>
      <p:sp>
        <p:nvSpPr>
          <p:cNvPr id="19" name="Cerrar llave 18">
            <a:extLst>
              <a:ext uri="{FF2B5EF4-FFF2-40B4-BE49-F238E27FC236}">
                <a16:creationId xmlns:a16="http://schemas.microsoft.com/office/drawing/2014/main" id="{A3E204D8-9DA1-426D-B192-B54E7ED92C6D}"/>
              </a:ext>
            </a:extLst>
          </p:cNvPr>
          <p:cNvSpPr/>
          <p:nvPr/>
        </p:nvSpPr>
        <p:spPr>
          <a:xfrm rot="5400000">
            <a:off x="4792750" y="-1075762"/>
            <a:ext cx="228409" cy="5631956"/>
          </a:xfrm>
          <a:prstGeom prst="rightBrace">
            <a:avLst>
              <a:gd name="adj1" fmla="val 107535"/>
              <a:gd name="adj2" fmla="val 794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sz="1801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395BDE8-FE7C-450A-8BE1-AAD9B5E06F3B}"/>
              </a:ext>
            </a:extLst>
          </p:cNvPr>
          <p:cNvSpPr/>
          <p:nvPr/>
        </p:nvSpPr>
        <p:spPr>
          <a:xfrm>
            <a:off x="2106580" y="2432011"/>
            <a:ext cx="673621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Versión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7E3D09B-5D96-4F87-BE54-AF2829CBE1C5}"/>
              </a:ext>
            </a:extLst>
          </p:cNvPr>
          <p:cNvSpPr/>
          <p:nvPr/>
        </p:nvSpPr>
        <p:spPr>
          <a:xfrm>
            <a:off x="2815128" y="2430830"/>
            <a:ext cx="490103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IHL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CB95DAF3-8A19-4A70-AC8F-9525A8C89FDC}"/>
              </a:ext>
            </a:extLst>
          </p:cNvPr>
          <p:cNvSpPr/>
          <p:nvPr/>
        </p:nvSpPr>
        <p:spPr>
          <a:xfrm>
            <a:off x="3332235" y="2432011"/>
            <a:ext cx="146158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Servicios Diferenciados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184394B7-A793-426C-A696-07AD92412172}"/>
              </a:ext>
            </a:extLst>
          </p:cNvPr>
          <p:cNvSpPr/>
          <p:nvPr/>
        </p:nvSpPr>
        <p:spPr>
          <a:xfrm>
            <a:off x="4829490" y="2437006"/>
            <a:ext cx="2900789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Total Lencht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898F8A4-D619-4367-972E-D4B1F1E2B0E4}"/>
              </a:ext>
            </a:extLst>
          </p:cNvPr>
          <p:cNvSpPr/>
          <p:nvPr/>
        </p:nvSpPr>
        <p:spPr>
          <a:xfrm>
            <a:off x="2106582" y="2929803"/>
            <a:ext cx="2695159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Identificación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775B8CC-E4D6-4736-9937-097C4516C484}"/>
              </a:ext>
            </a:extLst>
          </p:cNvPr>
          <p:cNvSpPr/>
          <p:nvPr/>
        </p:nvSpPr>
        <p:spPr>
          <a:xfrm>
            <a:off x="4829490" y="2929803"/>
            <a:ext cx="534148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Flags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841B5323-5412-4583-A134-ECD65CEB5C30}"/>
              </a:ext>
            </a:extLst>
          </p:cNvPr>
          <p:cNvSpPr/>
          <p:nvPr/>
        </p:nvSpPr>
        <p:spPr>
          <a:xfrm>
            <a:off x="1136975" y="2432011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Red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2785BCCC-C5A8-4031-A1E1-7C080ADE5723}"/>
              </a:ext>
            </a:extLst>
          </p:cNvPr>
          <p:cNvSpPr/>
          <p:nvPr/>
        </p:nvSpPr>
        <p:spPr>
          <a:xfrm>
            <a:off x="5391389" y="2929803"/>
            <a:ext cx="234624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Fragment Offset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7D74E8A9-90D7-4E2F-BAD2-2F8CA52143DB}"/>
              </a:ext>
            </a:extLst>
          </p:cNvPr>
          <p:cNvSpPr/>
          <p:nvPr/>
        </p:nvSpPr>
        <p:spPr>
          <a:xfrm>
            <a:off x="3457031" y="3412318"/>
            <a:ext cx="133678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Protocolo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6CBB7CA4-6B1F-463E-BDB4-9A6B863751B5}"/>
              </a:ext>
            </a:extLst>
          </p:cNvPr>
          <p:cNvSpPr/>
          <p:nvPr/>
        </p:nvSpPr>
        <p:spPr>
          <a:xfrm>
            <a:off x="2106580" y="3412318"/>
            <a:ext cx="1308617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TTL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80559531-8C37-428F-914A-E87ECF106ADF}"/>
              </a:ext>
            </a:extLst>
          </p:cNvPr>
          <p:cNvSpPr/>
          <p:nvPr/>
        </p:nvSpPr>
        <p:spPr>
          <a:xfrm>
            <a:off x="4829490" y="3412318"/>
            <a:ext cx="2900789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Header Checksum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40D6CFD4-56DC-477E-A3BA-8073F42E14E2}"/>
              </a:ext>
            </a:extLst>
          </p:cNvPr>
          <p:cNvSpPr/>
          <p:nvPr/>
        </p:nvSpPr>
        <p:spPr>
          <a:xfrm>
            <a:off x="2098322" y="3917413"/>
            <a:ext cx="563195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Source IP Address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39F964D7-535E-462D-B963-89DD6F6CF257}"/>
              </a:ext>
            </a:extLst>
          </p:cNvPr>
          <p:cNvSpPr/>
          <p:nvPr/>
        </p:nvSpPr>
        <p:spPr>
          <a:xfrm>
            <a:off x="2098322" y="4420718"/>
            <a:ext cx="563195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Destination IP Address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879EB7C0-D504-4031-996F-B26642D22357}"/>
              </a:ext>
            </a:extLst>
          </p:cNvPr>
          <p:cNvSpPr/>
          <p:nvPr/>
        </p:nvSpPr>
        <p:spPr>
          <a:xfrm>
            <a:off x="2106580" y="2680738"/>
            <a:ext cx="673621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4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D4EC5997-FB98-4679-BF5C-6A979C7E7D25}"/>
              </a:ext>
            </a:extLst>
          </p:cNvPr>
          <p:cNvSpPr/>
          <p:nvPr/>
        </p:nvSpPr>
        <p:spPr>
          <a:xfrm>
            <a:off x="2815128" y="2679557"/>
            <a:ext cx="490103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5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B468D098-59D8-457B-A882-65DAC3E33427}"/>
              </a:ext>
            </a:extLst>
          </p:cNvPr>
          <p:cNvSpPr/>
          <p:nvPr/>
        </p:nvSpPr>
        <p:spPr>
          <a:xfrm>
            <a:off x="3332235" y="2680738"/>
            <a:ext cx="1461582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00000000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680A7B8F-1779-4CA5-AA17-63A33AAB759F}"/>
              </a:ext>
            </a:extLst>
          </p:cNvPr>
          <p:cNvSpPr/>
          <p:nvPr/>
        </p:nvSpPr>
        <p:spPr>
          <a:xfrm>
            <a:off x="4829488" y="2685733"/>
            <a:ext cx="2900789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32 Bytes + 5 x 4 Bytes = 52 Bytes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25AC92EA-81B4-4F65-9528-99A3980D334F}"/>
              </a:ext>
            </a:extLst>
          </p:cNvPr>
          <p:cNvSpPr/>
          <p:nvPr/>
        </p:nvSpPr>
        <p:spPr>
          <a:xfrm>
            <a:off x="2103594" y="3171845"/>
            <a:ext cx="2695159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0000000000000000000000000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941787F9-F41A-4727-9BE2-5CABA53AD308}"/>
              </a:ext>
            </a:extLst>
          </p:cNvPr>
          <p:cNvSpPr/>
          <p:nvPr/>
        </p:nvSpPr>
        <p:spPr>
          <a:xfrm>
            <a:off x="4826501" y="3171845"/>
            <a:ext cx="534148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3F2D5A2A-05E0-4F80-8159-BC2240FCF06B}"/>
              </a:ext>
            </a:extLst>
          </p:cNvPr>
          <p:cNvSpPr/>
          <p:nvPr/>
        </p:nvSpPr>
        <p:spPr>
          <a:xfrm>
            <a:off x="5388401" y="3171845"/>
            <a:ext cx="2346242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000000000000000000000000000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A9020EF8-999F-4E6A-AA1D-5B26DD782A8C}"/>
              </a:ext>
            </a:extLst>
          </p:cNvPr>
          <p:cNvSpPr/>
          <p:nvPr/>
        </p:nvSpPr>
        <p:spPr>
          <a:xfrm>
            <a:off x="2115065" y="2184672"/>
            <a:ext cx="90168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5FE0AC52-00CC-47E6-B3EB-6FF2E93C493F}"/>
              </a:ext>
            </a:extLst>
          </p:cNvPr>
          <p:cNvSpPr/>
          <p:nvPr/>
        </p:nvSpPr>
        <p:spPr>
          <a:xfrm>
            <a:off x="3050710" y="2184672"/>
            <a:ext cx="90168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E1A010C6-7B5A-4FDE-B5AE-1CA464FE0A9D}"/>
              </a:ext>
            </a:extLst>
          </p:cNvPr>
          <p:cNvSpPr/>
          <p:nvPr/>
        </p:nvSpPr>
        <p:spPr>
          <a:xfrm>
            <a:off x="3986356" y="2174557"/>
            <a:ext cx="933097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D9880B67-D01E-42D8-8CCF-AE423DBB61BE}"/>
              </a:ext>
            </a:extLst>
          </p:cNvPr>
          <p:cNvSpPr/>
          <p:nvPr/>
        </p:nvSpPr>
        <p:spPr>
          <a:xfrm>
            <a:off x="4953412" y="2172514"/>
            <a:ext cx="935644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1D8F1C31-A881-4543-AFED-125EC90F6408}"/>
              </a:ext>
            </a:extLst>
          </p:cNvPr>
          <p:cNvSpPr/>
          <p:nvPr/>
        </p:nvSpPr>
        <p:spPr>
          <a:xfrm>
            <a:off x="5923015" y="2172514"/>
            <a:ext cx="88665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5668974A-9DE1-4531-B9FE-96252A938D3A}"/>
              </a:ext>
            </a:extLst>
          </p:cNvPr>
          <p:cNvSpPr/>
          <p:nvPr/>
        </p:nvSpPr>
        <p:spPr>
          <a:xfrm>
            <a:off x="6843627" y="2173319"/>
            <a:ext cx="886652" cy="2110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Data App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0BD6B977-3DB3-419C-8419-C0BE897B106C}"/>
              </a:ext>
            </a:extLst>
          </p:cNvPr>
          <p:cNvSpPr/>
          <p:nvPr/>
        </p:nvSpPr>
        <p:spPr>
          <a:xfrm>
            <a:off x="2090975" y="4179863"/>
            <a:ext cx="5631956" cy="2110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400">
              <a:solidFill>
                <a:schemeClr val="bg1"/>
              </a:solidFill>
            </a:endParaRP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80BD81DA-62B0-46BA-93C8-9E762A8825F5}"/>
              </a:ext>
            </a:extLst>
          </p:cNvPr>
          <p:cNvSpPr/>
          <p:nvPr/>
        </p:nvSpPr>
        <p:spPr>
          <a:xfrm>
            <a:off x="2094792" y="4673310"/>
            <a:ext cx="563195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001"/>
              <a:t> </a:t>
            </a:r>
            <a:endParaRPr lang="es-MX" sz="1001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86A234A4-8DBB-44B8-9D59-50005C4EAB96}"/>
              </a:ext>
            </a:extLst>
          </p:cNvPr>
          <p:cNvSpPr/>
          <p:nvPr/>
        </p:nvSpPr>
        <p:spPr>
          <a:xfrm>
            <a:off x="2089576" y="4928485"/>
            <a:ext cx="5631956" cy="52567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[Data App] </a:t>
            </a:r>
            <a:r>
              <a:rPr lang="es-MX" sz="1001">
                <a:sym typeface="Wingdings" panose="05000000000000000000" pitchFamily="2" charset="2"/>
              </a:rPr>
              <a:t> [Data L3]</a:t>
            </a:r>
            <a:endParaRPr lang="es-MX" sz="1001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403A276A-EA60-449A-9AFB-8647964D4CE5}"/>
              </a:ext>
            </a:extLst>
          </p:cNvPr>
          <p:cNvSpPr/>
          <p:nvPr/>
        </p:nvSpPr>
        <p:spPr>
          <a:xfrm>
            <a:off x="1136975" y="5493296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Acceso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66828FD4-18A1-4BCE-B24D-144F3E290936}"/>
              </a:ext>
            </a:extLst>
          </p:cNvPr>
          <p:cNvSpPr/>
          <p:nvPr/>
        </p:nvSpPr>
        <p:spPr>
          <a:xfrm>
            <a:off x="2089577" y="5497287"/>
            <a:ext cx="152819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Source MAC</a:t>
            </a: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63839E94-789F-4322-864C-AE90A83385D3}"/>
              </a:ext>
            </a:extLst>
          </p:cNvPr>
          <p:cNvSpPr/>
          <p:nvPr/>
        </p:nvSpPr>
        <p:spPr>
          <a:xfrm>
            <a:off x="5204413" y="5497287"/>
            <a:ext cx="249862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Data L2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E3B0DC8F-347E-4827-BD41-1446A6289434}"/>
              </a:ext>
            </a:extLst>
          </p:cNvPr>
          <p:cNvSpPr/>
          <p:nvPr/>
        </p:nvSpPr>
        <p:spPr>
          <a:xfrm>
            <a:off x="3647872" y="5497287"/>
            <a:ext cx="152819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Destination MAC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FEC4E08A-2DED-4BDD-BA08-E2C748B2D2FE}"/>
              </a:ext>
            </a:extLst>
          </p:cNvPr>
          <p:cNvSpPr/>
          <p:nvPr/>
        </p:nvSpPr>
        <p:spPr>
          <a:xfrm>
            <a:off x="2091845" y="5753620"/>
            <a:ext cx="152819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MAC_PC1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8AF90C6E-4513-4F55-834F-91719EFEE2D3}"/>
              </a:ext>
            </a:extLst>
          </p:cNvPr>
          <p:cNvSpPr/>
          <p:nvPr/>
        </p:nvSpPr>
        <p:spPr>
          <a:xfrm>
            <a:off x="5206683" y="5753620"/>
            <a:ext cx="2498626" cy="2110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800"/>
              <a:t>[Data App] </a:t>
            </a:r>
            <a:r>
              <a:rPr lang="es-MX" sz="800">
                <a:sym typeface="Wingdings" panose="05000000000000000000" pitchFamily="2" charset="2"/>
              </a:rPr>
              <a:t> [Data L3]  [Data L2]</a:t>
            </a:r>
            <a:endParaRPr lang="es-MX" sz="800"/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59C0934F-756D-40C5-9C6D-22986160788F}"/>
              </a:ext>
            </a:extLst>
          </p:cNvPr>
          <p:cNvSpPr/>
          <p:nvPr/>
        </p:nvSpPr>
        <p:spPr>
          <a:xfrm>
            <a:off x="3650140" y="5753620"/>
            <a:ext cx="152819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s-MX" sz="1001"/>
              <a:t>MAC_RTALCA_E0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E03B0F91-D616-481A-854E-60495E53604B}"/>
              </a:ext>
            </a:extLst>
          </p:cNvPr>
          <p:cNvSpPr/>
          <p:nvPr/>
        </p:nvSpPr>
        <p:spPr>
          <a:xfrm>
            <a:off x="1136975" y="5996046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Físico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321F4A66-D47D-484C-894F-89982377B953}"/>
              </a:ext>
            </a:extLst>
          </p:cNvPr>
          <p:cNvSpPr/>
          <p:nvPr/>
        </p:nvSpPr>
        <p:spPr>
          <a:xfrm>
            <a:off x="2087307" y="6014311"/>
            <a:ext cx="861518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Switch Port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BE1FB9EB-60A6-4863-8E05-2EE703565A02}"/>
              </a:ext>
            </a:extLst>
          </p:cNvPr>
          <p:cNvSpPr/>
          <p:nvPr/>
        </p:nvSpPr>
        <p:spPr>
          <a:xfrm>
            <a:off x="4016045" y="6022359"/>
            <a:ext cx="113212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Speed / Duplex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7F270D4C-99A8-4550-8FC3-F294C5CC4166}"/>
              </a:ext>
            </a:extLst>
          </p:cNvPr>
          <p:cNvSpPr/>
          <p:nvPr/>
        </p:nvSpPr>
        <p:spPr>
          <a:xfrm>
            <a:off x="2997471" y="6014311"/>
            <a:ext cx="988884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Punto de Red</a:t>
            </a:r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E9C4688C-BA90-41C0-BD4D-A92E56CA7B53}"/>
              </a:ext>
            </a:extLst>
          </p:cNvPr>
          <p:cNvSpPr/>
          <p:nvPr/>
        </p:nvSpPr>
        <p:spPr>
          <a:xfrm>
            <a:off x="5176064" y="6014311"/>
            <a:ext cx="252697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Data</a:t>
            </a:r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2ACC4F34-1296-4196-BF38-D9DB97BD3B66}"/>
              </a:ext>
            </a:extLst>
          </p:cNvPr>
          <p:cNvSpPr/>
          <p:nvPr/>
        </p:nvSpPr>
        <p:spPr>
          <a:xfrm>
            <a:off x="4870536" y="3199797"/>
            <a:ext cx="111404" cy="1539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1"/>
              <a:t>0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0F860DEE-3F31-4642-BC4A-300650FC52EE}"/>
              </a:ext>
            </a:extLst>
          </p:cNvPr>
          <p:cNvSpPr/>
          <p:nvPr/>
        </p:nvSpPr>
        <p:spPr>
          <a:xfrm>
            <a:off x="5036766" y="3204391"/>
            <a:ext cx="111404" cy="1539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100"/>
              <a:t>1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3B82E12E-7DBC-4EA2-B405-E566BDF82C78}"/>
              </a:ext>
            </a:extLst>
          </p:cNvPr>
          <p:cNvSpPr/>
          <p:nvPr/>
        </p:nvSpPr>
        <p:spPr>
          <a:xfrm>
            <a:off x="5202214" y="3202033"/>
            <a:ext cx="111404" cy="1539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100"/>
              <a:t>0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C2C890FC-F582-404D-BEC5-B0154B4D2231}"/>
              </a:ext>
            </a:extLst>
          </p:cNvPr>
          <p:cNvSpPr/>
          <p:nvPr/>
        </p:nvSpPr>
        <p:spPr>
          <a:xfrm>
            <a:off x="3454044" y="3659207"/>
            <a:ext cx="133678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900"/>
              <a:t>00000001 (1 = ICMP)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CB56EFA0-BB38-4BC8-A473-8465C05519D6}"/>
              </a:ext>
            </a:extLst>
          </p:cNvPr>
          <p:cNvSpPr/>
          <p:nvPr/>
        </p:nvSpPr>
        <p:spPr>
          <a:xfrm>
            <a:off x="2103594" y="3659207"/>
            <a:ext cx="1308617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01000000 (64s)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086E0848-E199-4115-B0D1-00F7DE59E74D}"/>
              </a:ext>
            </a:extLst>
          </p:cNvPr>
          <p:cNvSpPr/>
          <p:nvPr/>
        </p:nvSpPr>
        <p:spPr>
          <a:xfrm>
            <a:off x="4826503" y="3659207"/>
            <a:ext cx="2900789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654374567456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57724597-902D-4D14-8256-03D8368F925C}"/>
              </a:ext>
            </a:extLst>
          </p:cNvPr>
          <p:cNvSpPr/>
          <p:nvPr/>
        </p:nvSpPr>
        <p:spPr>
          <a:xfrm>
            <a:off x="2087307" y="6270645"/>
            <a:ext cx="861518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LAN-1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E0555747-FB8A-40F9-BEAF-5D009E041D02}"/>
              </a:ext>
            </a:extLst>
          </p:cNvPr>
          <p:cNvSpPr/>
          <p:nvPr/>
        </p:nvSpPr>
        <p:spPr>
          <a:xfrm>
            <a:off x="4016045" y="6278693"/>
            <a:ext cx="113212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100 Full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C6CBF2BE-82B5-40DC-971D-5999A9471FAE}"/>
              </a:ext>
            </a:extLst>
          </p:cNvPr>
          <p:cNvSpPr/>
          <p:nvPr/>
        </p:nvSpPr>
        <p:spPr>
          <a:xfrm>
            <a:off x="2997471" y="6270645"/>
            <a:ext cx="988884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/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3F58479E-A34E-44DA-83F4-C5D1F6D004D5}"/>
              </a:ext>
            </a:extLst>
          </p:cNvPr>
          <p:cNvSpPr/>
          <p:nvPr/>
        </p:nvSpPr>
        <p:spPr>
          <a:xfrm>
            <a:off x="5176064" y="6270645"/>
            <a:ext cx="252697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700"/>
          </a:p>
          <a:p>
            <a:pPr algn="ctr"/>
            <a:r>
              <a:rPr lang="es-MX" sz="700"/>
              <a:t>[Data App] </a:t>
            </a:r>
            <a:r>
              <a:rPr lang="es-MX" sz="700">
                <a:sym typeface="Wingdings" panose="05000000000000000000" pitchFamily="2" charset="2"/>
              </a:rPr>
              <a:t> [</a:t>
            </a:r>
            <a:r>
              <a:rPr lang="es-MX" sz="700"/>
              <a:t>Data L4] </a:t>
            </a:r>
            <a:r>
              <a:rPr lang="es-MX" sz="700">
                <a:sym typeface="Wingdings" panose="05000000000000000000" pitchFamily="2" charset="2"/>
              </a:rPr>
              <a:t> [Data L3]  [Data L2]  [Data L1]</a:t>
            </a:r>
            <a:endParaRPr lang="es-MX" sz="700"/>
          </a:p>
          <a:p>
            <a:pPr algn="ctr"/>
            <a:endParaRPr lang="es-MX" sz="700"/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C587C101-16FC-4CE5-B655-74F4D7203FFD}"/>
              </a:ext>
            </a:extLst>
          </p:cNvPr>
          <p:cNvSpPr/>
          <p:nvPr/>
        </p:nvSpPr>
        <p:spPr>
          <a:xfrm>
            <a:off x="388503" y="751407"/>
            <a:ext cx="705273" cy="1793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900"/>
              <a:t>Layer OSI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CCB3C601-1BF5-4B6D-87FB-B57A01AA6612}"/>
              </a:ext>
            </a:extLst>
          </p:cNvPr>
          <p:cNvSpPr/>
          <p:nvPr/>
        </p:nvSpPr>
        <p:spPr>
          <a:xfrm>
            <a:off x="388503" y="973504"/>
            <a:ext cx="705273" cy="691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5,6 &amp; 7</a:t>
            </a: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6E57BDE1-CEC8-4053-B84B-75C6212BDF2D}"/>
              </a:ext>
            </a:extLst>
          </p:cNvPr>
          <p:cNvSpPr/>
          <p:nvPr/>
        </p:nvSpPr>
        <p:spPr>
          <a:xfrm>
            <a:off x="388503" y="1925367"/>
            <a:ext cx="705273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4</a:t>
            </a: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EC3200CE-EF35-4BDC-860B-8F88D386A8B3}"/>
              </a:ext>
            </a:extLst>
          </p:cNvPr>
          <p:cNvSpPr/>
          <p:nvPr/>
        </p:nvSpPr>
        <p:spPr>
          <a:xfrm>
            <a:off x="388505" y="2426631"/>
            <a:ext cx="703669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3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61984F54-81B0-486C-B70C-B039AD977D8A}"/>
              </a:ext>
            </a:extLst>
          </p:cNvPr>
          <p:cNvSpPr/>
          <p:nvPr/>
        </p:nvSpPr>
        <p:spPr>
          <a:xfrm>
            <a:off x="388505" y="5487917"/>
            <a:ext cx="703669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2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6BD842FF-5A55-4969-A809-CB84C5C733A6}"/>
              </a:ext>
            </a:extLst>
          </p:cNvPr>
          <p:cNvSpPr/>
          <p:nvPr/>
        </p:nvSpPr>
        <p:spPr>
          <a:xfrm>
            <a:off x="388505" y="5990669"/>
            <a:ext cx="703669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1</a:t>
            </a:r>
          </a:p>
        </p:txBody>
      </p:sp>
      <p:sp>
        <p:nvSpPr>
          <p:cNvPr id="3" name="Bocadillo: rectángulo con esquinas redondeadas 2">
            <a:extLst>
              <a:ext uri="{FF2B5EF4-FFF2-40B4-BE49-F238E27FC236}">
                <a16:creationId xmlns:a16="http://schemas.microsoft.com/office/drawing/2014/main" id="{A982F950-1FA8-4747-A9B0-FB7AA5602764}"/>
              </a:ext>
            </a:extLst>
          </p:cNvPr>
          <p:cNvSpPr/>
          <p:nvPr/>
        </p:nvSpPr>
        <p:spPr>
          <a:xfrm>
            <a:off x="8323729" y="3429000"/>
            <a:ext cx="2662518" cy="1244310"/>
          </a:xfrm>
          <a:prstGeom prst="wedgeRoundRectCallout">
            <a:avLst>
              <a:gd name="adj1" fmla="val -73358"/>
              <a:gd name="adj2" fmla="val 203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IP fuente PRIVADA, por lo tanto tengo ruta de ida, pero no de regreso</a:t>
            </a:r>
          </a:p>
          <a:p>
            <a:pPr algn="ctr"/>
            <a:r>
              <a:rPr lang="es-MX"/>
              <a:t>***NAT***</a:t>
            </a:r>
          </a:p>
        </p:txBody>
      </p: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F5683C48-B74E-4562-956A-B2451F89949B}"/>
              </a:ext>
            </a:extLst>
          </p:cNvPr>
          <p:cNvSpPr/>
          <p:nvPr/>
        </p:nvSpPr>
        <p:spPr>
          <a:xfrm>
            <a:off x="622854" y="126586"/>
            <a:ext cx="11145079" cy="490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1"/>
              <a:t>Problema desarrollo extenso evaluación 1: Layes 1,2 y 3.</a:t>
            </a:r>
          </a:p>
        </p:txBody>
      </p:sp>
      <p:sp>
        <p:nvSpPr>
          <p:cNvPr id="79" name="Bocadillo: rectángulo con esquinas redondeadas 78">
            <a:extLst>
              <a:ext uri="{FF2B5EF4-FFF2-40B4-BE49-F238E27FC236}">
                <a16:creationId xmlns:a16="http://schemas.microsoft.com/office/drawing/2014/main" id="{33A994EA-E5F2-4BA3-8EA9-691758C4B886}"/>
              </a:ext>
            </a:extLst>
          </p:cNvPr>
          <p:cNvSpPr/>
          <p:nvPr/>
        </p:nvSpPr>
        <p:spPr>
          <a:xfrm>
            <a:off x="9038037" y="974790"/>
            <a:ext cx="1233901" cy="490331"/>
          </a:xfrm>
          <a:prstGeom prst="wedgeRoundRectCallout">
            <a:avLst>
              <a:gd name="adj1" fmla="val -146308"/>
              <a:gd name="adj2" fmla="val -644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5 Puntos</a:t>
            </a:r>
          </a:p>
        </p:txBody>
      </p:sp>
    </p:spTree>
    <p:extLst>
      <p:ext uri="{BB962C8B-B14F-4D97-AF65-F5344CB8AC3E}">
        <p14:creationId xmlns:p14="http://schemas.microsoft.com/office/powerpoint/2010/main" val="422026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B2D9829-79F7-4165-AEC1-7D7BADD066E0}"/>
              </a:ext>
            </a:extLst>
          </p:cNvPr>
          <p:cNvSpPr/>
          <p:nvPr/>
        </p:nvSpPr>
        <p:spPr>
          <a:xfrm>
            <a:off x="1084789" y="877811"/>
            <a:ext cx="901687" cy="173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900"/>
              <a:t>Layer TCP/IP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304D420-3B00-404E-B883-41C0CD3AEDC4}"/>
              </a:ext>
            </a:extLst>
          </p:cNvPr>
          <p:cNvSpPr/>
          <p:nvPr/>
        </p:nvSpPr>
        <p:spPr>
          <a:xfrm>
            <a:off x="1084789" y="1099908"/>
            <a:ext cx="901687" cy="691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App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C795F98-B106-42B6-B1E2-90C3E5D346CF}"/>
              </a:ext>
            </a:extLst>
          </p:cNvPr>
          <p:cNvSpPr/>
          <p:nvPr/>
        </p:nvSpPr>
        <p:spPr>
          <a:xfrm>
            <a:off x="1084789" y="2051771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Transporte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0EB01E2-3E33-4909-9167-64D5DF7965EC}"/>
              </a:ext>
            </a:extLst>
          </p:cNvPr>
          <p:cNvSpPr/>
          <p:nvPr/>
        </p:nvSpPr>
        <p:spPr>
          <a:xfrm>
            <a:off x="2061278" y="877811"/>
            <a:ext cx="657787" cy="173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Evento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21FB47D-600C-4CDA-88DA-031C1B9C7E61}"/>
              </a:ext>
            </a:extLst>
          </p:cNvPr>
          <p:cNvSpPr/>
          <p:nvPr/>
        </p:nvSpPr>
        <p:spPr>
          <a:xfrm>
            <a:off x="2061277" y="1115709"/>
            <a:ext cx="2838347" cy="691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ICMP tipo 8 = Echo </a:t>
            </a:r>
            <a:r>
              <a:rPr lang="es-MX" sz="1001" err="1"/>
              <a:t>Request</a:t>
            </a:r>
            <a:endParaRPr lang="es-MX" sz="1001"/>
          </a:p>
          <a:p>
            <a:pPr algn="ctr"/>
            <a:r>
              <a:rPr lang="es-MX" sz="1001"/>
              <a:t>Código: Solicitud de echo</a:t>
            </a:r>
          </a:p>
          <a:p>
            <a:pPr algn="ctr"/>
            <a:r>
              <a:rPr lang="es-MX" sz="1001" err="1"/>
              <a:t>Checksum</a:t>
            </a:r>
            <a:endParaRPr lang="es-MX" sz="1001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EBF3440-0DDE-4512-A21F-D82CED0985BA}"/>
              </a:ext>
            </a:extLst>
          </p:cNvPr>
          <p:cNvSpPr/>
          <p:nvPr/>
        </p:nvSpPr>
        <p:spPr>
          <a:xfrm>
            <a:off x="2061279" y="2051771"/>
            <a:ext cx="90168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Source Port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8121D7E-6EE4-4D56-B3DE-FFD9FEE82644}"/>
              </a:ext>
            </a:extLst>
          </p:cNvPr>
          <p:cNvSpPr/>
          <p:nvPr/>
        </p:nvSpPr>
        <p:spPr>
          <a:xfrm>
            <a:off x="4974428" y="1115709"/>
            <a:ext cx="2694718" cy="691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 err="1"/>
              <a:t>a,b,c,d</a:t>
            </a:r>
            <a:r>
              <a:rPr lang="es-MX" sz="1001"/>
              <a:t>….hasta la letra 32 (32 bytes)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ED5D331-1A07-4133-920D-A70B9B6A497B}"/>
              </a:ext>
            </a:extLst>
          </p:cNvPr>
          <p:cNvSpPr/>
          <p:nvPr/>
        </p:nvSpPr>
        <p:spPr>
          <a:xfrm>
            <a:off x="2753990" y="872433"/>
            <a:ext cx="4915154" cy="18946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400">
                <a:solidFill>
                  <a:schemeClr val="bg1"/>
                </a:solidFill>
              </a:rPr>
              <a:t>Ping 64.233.190.94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C0BC7D5-8A29-4ECA-8EB5-49CD85DAA817}"/>
              </a:ext>
            </a:extLst>
          </p:cNvPr>
          <p:cNvSpPr txBox="1"/>
          <p:nvPr/>
        </p:nvSpPr>
        <p:spPr>
          <a:xfrm>
            <a:off x="2874525" y="1059629"/>
            <a:ext cx="1200970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1" err="1"/>
              <a:t>Header</a:t>
            </a:r>
            <a:r>
              <a:rPr lang="es-MX" sz="1001"/>
              <a:t> App = ICMP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21117AF-CAD4-4049-B847-E52CE22D4A75}"/>
              </a:ext>
            </a:extLst>
          </p:cNvPr>
          <p:cNvSpPr txBox="1"/>
          <p:nvPr/>
        </p:nvSpPr>
        <p:spPr>
          <a:xfrm>
            <a:off x="5789498" y="1061895"/>
            <a:ext cx="665567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1"/>
              <a:t>Data App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3A2BF2F5-87FB-41E4-A7C1-15A097271866}"/>
              </a:ext>
            </a:extLst>
          </p:cNvPr>
          <p:cNvSpPr/>
          <p:nvPr/>
        </p:nvSpPr>
        <p:spPr>
          <a:xfrm>
            <a:off x="2996923" y="2051771"/>
            <a:ext cx="90168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Destin. Port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3AE55B53-D58B-459F-8E23-2EDC0711EA23}"/>
              </a:ext>
            </a:extLst>
          </p:cNvPr>
          <p:cNvSpPr/>
          <p:nvPr/>
        </p:nvSpPr>
        <p:spPr>
          <a:xfrm>
            <a:off x="3932570" y="2041653"/>
            <a:ext cx="933097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SEQ Number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1B85C114-1393-4D6B-9EA6-19B148FC5C91}"/>
              </a:ext>
            </a:extLst>
          </p:cNvPr>
          <p:cNvSpPr/>
          <p:nvPr/>
        </p:nvSpPr>
        <p:spPr>
          <a:xfrm>
            <a:off x="4899626" y="2039613"/>
            <a:ext cx="935644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ACK Number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2B7648D-A1F5-47B2-AEEB-75237F998E0A}"/>
              </a:ext>
            </a:extLst>
          </p:cNvPr>
          <p:cNvSpPr/>
          <p:nvPr/>
        </p:nvSpPr>
        <p:spPr>
          <a:xfrm>
            <a:off x="5869229" y="2039613"/>
            <a:ext cx="88665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Control Bits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5672BF2-F495-4FD6-81A4-A3C9F4A96FF3}"/>
              </a:ext>
            </a:extLst>
          </p:cNvPr>
          <p:cNvSpPr/>
          <p:nvPr/>
        </p:nvSpPr>
        <p:spPr>
          <a:xfrm>
            <a:off x="6789841" y="2040416"/>
            <a:ext cx="88665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Data L4</a:t>
            </a:r>
          </a:p>
        </p:txBody>
      </p:sp>
      <p:sp>
        <p:nvSpPr>
          <p:cNvPr id="19" name="Cerrar llave 18">
            <a:extLst>
              <a:ext uri="{FF2B5EF4-FFF2-40B4-BE49-F238E27FC236}">
                <a16:creationId xmlns:a16="http://schemas.microsoft.com/office/drawing/2014/main" id="{A3E204D8-9DA1-426D-B192-B54E7ED92C6D}"/>
              </a:ext>
            </a:extLst>
          </p:cNvPr>
          <p:cNvSpPr/>
          <p:nvPr/>
        </p:nvSpPr>
        <p:spPr>
          <a:xfrm rot="5400000">
            <a:off x="4738962" y="-954738"/>
            <a:ext cx="228409" cy="5631956"/>
          </a:xfrm>
          <a:prstGeom prst="rightBrace">
            <a:avLst>
              <a:gd name="adj1" fmla="val 107535"/>
              <a:gd name="adj2" fmla="val 794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sz="1801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395BDE8-FE7C-450A-8BE1-AAD9B5E06F3B}"/>
              </a:ext>
            </a:extLst>
          </p:cNvPr>
          <p:cNvSpPr/>
          <p:nvPr/>
        </p:nvSpPr>
        <p:spPr>
          <a:xfrm>
            <a:off x="2052792" y="2553035"/>
            <a:ext cx="673621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Versión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7E3D09B-5D96-4F87-BE54-AF2829CBE1C5}"/>
              </a:ext>
            </a:extLst>
          </p:cNvPr>
          <p:cNvSpPr/>
          <p:nvPr/>
        </p:nvSpPr>
        <p:spPr>
          <a:xfrm>
            <a:off x="2761340" y="2551854"/>
            <a:ext cx="490103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IHL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CB95DAF3-8A19-4A70-AC8F-9525A8C89FDC}"/>
              </a:ext>
            </a:extLst>
          </p:cNvPr>
          <p:cNvSpPr/>
          <p:nvPr/>
        </p:nvSpPr>
        <p:spPr>
          <a:xfrm>
            <a:off x="3278447" y="2553035"/>
            <a:ext cx="146158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Servicios Diferenciados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184394B7-A793-426C-A696-07AD92412172}"/>
              </a:ext>
            </a:extLst>
          </p:cNvPr>
          <p:cNvSpPr/>
          <p:nvPr/>
        </p:nvSpPr>
        <p:spPr>
          <a:xfrm>
            <a:off x="4775702" y="2558030"/>
            <a:ext cx="2900789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Total Lencht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898F8A4-D619-4367-972E-D4B1F1E2B0E4}"/>
              </a:ext>
            </a:extLst>
          </p:cNvPr>
          <p:cNvSpPr/>
          <p:nvPr/>
        </p:nvSpPr>
        <p:spPr>
          <a:xfrm>
            <a:off x="2052794" y="3050827"/>
            <a:ext cx="2695159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Identificación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775B8CC-E4D6-4736-9937-097C4516C484}"/>
              </a:ext>
            </a:extLst>
          </p:cNvPr>
          <p:cNvSpPr/>
          <p:nvPr/>
        </p:nvSpPr>
        <p:spPr>
          <a:xfrm>
            <a:off x="4775702" y="3050827"/>
            <a:ext cx="534148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Flags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841B5323-5412-4583-A134-ECD65CEB5C30}"/>
              </a:ext>
            </a:extLst>
          </p:cNvPr>
          <p:cNvSpPr/>
          <p:nvPr/>
        </p:nvSpPr>
        <p:spPr>
          <a:xfrm>
            <a:off x="1083187" y="2553035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Red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2785BCCC-C5A8-4031-A1E1-7C080ADE5723}"/>
              </a:ext>
            </a:extLst>
          </p:cNvPr>
          <p:cNvSpPr/>
          <p:nvPr/>
        </p:nvSpPr>
        <p:spPr>
          <a:xfrm>
            <a:off x="5337601" y="3050827"/>
            <a:ext cx="234624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Fragment Offset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7D74E8A9-90D7-4E2F-BAD2-2F8CA52143DB}"/>
              </a:ext>
            </a:extLst>
          </p:cNvPr>
          <p:cNvSpPr/>
          <p:nvPr/>
        </p:nvSpPr>
        <p:spPr>
          <a:xfrm>
            <a:off x="3403243" y="3533342"/>
            <a:ext cx="133678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Protocolo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6CBB7CA4-6B1F-463E-BDB4-9A6B863751B5}"/>
              </a:ext>
            </a:extLst>
          </p:cNvPr>
          <p:cNvSpPr/>
          <p:nvPr/>
        </p:nvSpPr>
        <p:spPr>
          <a:xfrm>
            <a:off x="2052792" y="3533342"/>
            <a:ext cx="1308617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TTL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80559531-8C37-428F-914A-E87ECF106ADF}"/>
              </a:ext>
            </a:extLst>
          </p:cNvPr>
          <p:cNvSpPr/>
          <p:nvPr/>
        </p:nvSpPr>
        <p:spPr>
          <a:xfrm>
            <a:off x="4775702" y="3533342"/>
            <a:ext cx="2900789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Header Checksum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40D6CFD4-56DC-477E-A3BA-8073F42E14E2}"/>
              </a:ext>
            </a:extLst>
          </p:cNvPr>
          <p:cNvSpPr/>
          <p:nvPr/>
        </p:nvSpPr>
        <p:spPr>
          <a:xfrm>
            <a:off x="2044534" y="4038437"/>
            <a:ext cx="563195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Source IP Address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39F964D7-535E-462D-B963-89DD6F6CF257}"/>
              </a:ext>
            </a:extLst>
          </p:cNvPr>
          <p:cNvSpPr/>
          <p:nvPr/>
        </p:nvSpPr>
        <p:spPr>
          <a:xfrm>
            <a:off x="2044534" y="4541742"/>
            <a:ext cx="563195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Destination IP Address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879EB7C0-D504-4031-996F-B26642D22357}"/>
              </a:ext>
            </a:extLst>
          </p:cNvPr>
          <p:cNvSpPr/>
          <p:nvPr/>
        </p:nvSpPr>
        <p:spPr>
          <a:xfrm>
            <a:off x="2052792" y="2801762"/>
            <a:ext cx="673621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4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D4EC5997-FB98-4679-BF5C-6A979C7E7D25}"/>
              </a:ext>
            </a:extLst>
          </p:cNvPr>
          <p:cNvSpPr/>
          <p:nvPr/>
        </p:nvSpPr>
        <p:spPr>
          <a:xfrm>
            <a:off x="2761340" y="2800581"/>
            <a:ext cx="490103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5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B468D098-59D8-457B-A882-65DAC3E33427}"/>
              </a:ext>
            </a:extLst>
          </p:cNvPr>
          <p:cNvSpPr/>
          <p:nvPr/>
        </p:nvSpPr>
        <p:spPr>
          <a:xfrm>
            <a:off x="3278447" y="2801762"/>
            <a:ext cx="1461582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00000000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680A7B8F-1779-4CA5-AA17-63A33AAB759F}"/>
              </a:ext>
            </a:extLst>
          </p:cNvPr>
          <p:cNvSpPr/>
          <p:nvPr/>
        </p:nvSpPr>
        <p:spPr>
          <a:xfrm>
            <a:off x="4775700" y="2806757"/>
            <a:ext cx="2900789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32 Bytes + 5 x 4 Bytes = 52 Bytes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25AC92EA-81B4-4F65-9528-99A3980D334F}"/>
              </a:ext>
            </a:extLst>
          </p:cNvPr>
          <p:cNvSpPr/>
          <p:nvPr/>
        </p:nvSpPr>
        <p:spPr>
          <a:xfrm>
            <a:off x="2049806" y="3292869"/>
            <a:ext cx="2695159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0000000000000000000000000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941787F9-F41A-4727-9BE2-5CABA53AD308}"/>
              </a:ext>
            </a:extLst>
          </p:cNvPr>
          <p:cNvSpPr/>
          <p:nvPr/>
        </p:nvSpPr>
        <p:spPr>
          <a:xfrm>
            <a:off x="4772713" y="3292869"/>
            <a:ext cx="534148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3F2D5A2A-05E0-4F80-8159-BC2240FCF06B}"/>
              </a:ext>
            </a:extLst>
          </p:cNvPr>
          <p:cNvSpPr/>
          <p:nvPr/>
        </p:nvSpPr>
        <p:spPr>
          <a:xfrm>
            <a:off x="5334613" y="3292869"/>
            <a:ext cx="2346242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000000000000000000000000000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A9020EF8-999F-4E6A-AA1D-5B26DD782A8C}"/>
              </a:ext>
            </a:extLst>
          </p:cNvPr>
          <p:cNvSpPr/>
          <p:nvPr/>
        </p:nvSpPr>
        <p:spPr>
          <a:xfrm>
            <a:off x="2061277" y="2305696"/>
            <a:ext cx="90168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5FE0AC52-00CC-47E6-B3EB-6FF2E93C493F}"/>
              </a:ext>
            </a:extLst>
          </p:cNvPr>
          <p:cNvSpPr/>
          <p:nvPr/>
        </p:nvSpPr>
        <p:spPr>
          <a:xfrm>
            <a:off x="2996922" y="2305696"/>
            <a:ext cx="901685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E1A010C6-7B5A-4FDE-B5AE-1CA464FE0A9D}"/>
              </a:ext>
            </a:extLst>
          </p:cNvPr>
          <p:cNvSpPr/>
          <p:nvPr/>
        </p:nvSpPr>
        <p:spPr>
          <a:xfrm>
            <a:off x="3932568" y="2295581"/>
            <a:ext cx="933097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D9880B67-D01E-42D8-8CCF-AE423DBB61BE}"/>
              </a:ext>
            </a:extLst>
          </p:cNvPr>
          <p:cNvSpPr/>
          <p:nvPr/>
        </p:nvSpPr>
        <p:spPr>
          <a:xfrm>
            <a:off x="4899624" y="2293538"/>
            <a:ext cx="935644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1D8F1C31-A881-4543-AFED-125EC90F6408}"/>
              </a:ext>
            </a:extLst>
          </p:cNvPr>
          <p:cNvSpPr/>
          <p:nvPr/>
        </p:nvSpPr>
        <p:spPr>
          <a:xfrm>
            <a:off x="5869227" y="2293538"/>
            <a:ext cx="88665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5668974A-9DE1-4531-B9FE-96252A938D3A}"/>
              </a:ext>
            </a:extLst>
          </p:cNvPr>
          <p:cNvSpPr/>
          <p:nvPr/>
        </p:nvSpPr>
        <p:spPr>
          <a:xfrm>
            <a:off x="6789839" y="2294343"/>
            <a:ext cx="886652" cy="2110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Data App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0BD6B977-3DB3-419C-8419-C0BE897B106C}"/>
              </a:ext>
            </a:extLst>
          </p:cNvPr>
          <p:cNvSpPr/>
          <p:nvPr/>
        </p:nvSpPr>
        <p:spPr>
          <a:xfrm>
            <a:off x="2037187" y="4300887"/>
            <a:ext cx="5631956" cy="2110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400">
              <a:solidFill>
                <a:schemeClr val="bg1"/>
              </a:solidFill>
            </a:endParaRP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80BD81DA-62B0-46BA-93C8-9E762A8825F5}"/>
              </a:ext>
            </a:extLst>
          </p:cNvPr>
          <p:cNvSpPr/>
          <p:nvPr/>
        </p:nvSpPr>
        <p:spPr>
          <a:xfrm>
            <a:off x="2041004" y="4794334"/>
            <a:ext cx="5631956" cy="21104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86A234A4-8DBB-44B8-9D59-50005C4EAB96}"/>
              </a:ext>
            </a:extLst>
          </p:cNvPr>
          <p:cNvSpPr/>
          <p:nvPr/>
        </p:nvSpPr>
        <p:spPr>
          <a:xfrm>
            <a:off x="2035788" y="5049509"/>
            <a:ext cx="5631956" cy="52567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[Data App] </a:t>
            </a:r>
            <a:r>
              <a:rPr lang="es-MX" sz="1001">
                <a:sym typeface="Wingdings" panose="05000000000000000000" pitchFamily="2" charset="2"/>
              </a:rPr>
              <a:t> [Data L3]</a:t>
            </a:r>
            <a:endParaRPr lang="es-MX" sz="1001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403A276A-EA60-449A-9AFB-8647964D4CE5}"/>
              </a:ext>
            </a:extLst>
          </p:cNvPr>
          <p:cNvSpPr/>
          <p:nvPr/>
        </p:nvSpPr>
        <p:spPr>
          <a:xfrm>
            <a:off x="1083187" y="5614320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Acceso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66828FD4-18A1-4BCE-B24D-144F3E290936}"/>
              </a:ext>
            </a:extLst>
          </p:cNvPr>
          <p:cNvSpPr/>
          <p:nvPr/>
        </p:nvSpPr>
        <p:spPr>
          <a:xfrm>
            <a:off x="2035789" y="5618311"/>
            <a:ext cx="152819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Source MAC</a:t>
            </a: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63839E94-789F-4322-864C-AE90A83385D3}"/>
              </a:ext>
            </a:extLst>
          </p:cNvPr>
          <p:cNvSpPr/>
          <p:nvPr/>
        </p:nvSpPr>
        <p:spPr>
          <a:xfrm>
            <a:off x="5150625" y="5618311"/>
            <a:ext cx="249862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Data L2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E3B0DC8F-347E-4827-BD41-1446A6289434}"/>
              </a:ext>
            </a:extLst>
          </p:cNvPr>
          <p:cNvSpPr/>
          <p:nvPr/>
        </p:nvSpPr>
        <p:spPr>
          <a:xfrm>
            <a:off x="3594084" y="5618311"/>
            <a:ext cx="152819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Destination MAC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FEC4E08A-2DED-4BDD-BA08-E2C748B2D2FE}"/>
              </a:ext>
            </a:extLst>
          </p:cNvPr>
          <p:cNvSpPr/>
          <p:nvPr/>
        </p:nvSpPr>
        <p:spPr>
          <a:xfrm>
            <a:off x="2038057" y="5874644"/>
            <a:ext cx="152819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MAC_PC1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8AF90C6E-4513-4F55-834F-91719EFEE2D3}"/>
              </a:ext>
            </a:extLst>
          </p:cNvPr>
          <p:cNvSpPr/>
          <p:nvPr/>
        </p:nvSpPr>
        <p:spPr>
          <a:xfrm>
            <a:off x="5152895" y="5874644"/>
            <a:ext cx="2498626" cy="2110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800"/>
              <a:t>[Data App] </a:t>
            </a:r>
            <a:r>
              <a:rPr lang="es-MX" sz="800">
                <a:sym typeface="Wingdings" panose="05000000000000000000" pitchFamily="2" charset="2"/>
              </a:rPr>
              <a:t> [Data L3]  [Data L2]</a:t>
            </a:r>
            <a:endParaRPr lang="es-MX" sz="800"/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59C0934F-756D-40C5-9C6D-22986160788F}"/>
              </a:ext>
            </a:extLst>
          </p:cNvPr>
          <p:cNvSpPr/>
          <p:nvPr/>
        </p:nvSpPr>
        <p:spPr>
          <a:xfrm>
            <a:off x="3596352" y="5874644"/>
            <a:ext cx="152819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s-MX" sz="1001"/>
              <a:t>MAC_RTALCA_E0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E03B0F91-D616-481A-854E-60495E53604B}"/>
              </a:ext>
            </a:extLst>
          </p:cNvPr>
          <p:cNvSpPr/>
          <p:nvPr/>
        </p:nvSpPr>
        <p:spPr>
          <a:xfrm>
            <a:off x="1083187" y="6117070"/>
            <a:ext cx="901687" cy="211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Físico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321F4A66-D47D-484C-894F-89982377B953}"/>
              </a:ext>
            </a:extLst>
          </p:cNvPr>
          <p:cNvSpPr/>
          <p:nvPr/>
        </p:nvSpPr>
        <p:spPr>
          <a:xfrm>
            <a:off x="2033519" y="6135335"/>
            <a:ext cx="861518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Switch Port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BE1FB9EB-60A6-4863-8E05-2EE703565A02}"/>
              </a:ext>
            </a:extLst>
          </p:cNvPr>
          <p:cNvSpPr/>
          <p:nvPr/>
        </p:nvSpPr>
        <p:spPr>
          <a:xfrm>
            <a:off x="3962257" y="6143383"/>
            <a:ext cx="1132126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Speed / Duplex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7F270D4C-99A8-4550-8FC3-F294C5CC4166}"/>
              </a:ext>
            </a:extLst>
          </p:cNvPr>
          <p:cNvSpPr/>
          <p:nvPr/>
        </p:nvSpPr>
        <p:spPr>
          <a:xfrm>
            <a:off x="2943683" y="6135335"/>
            <a:ext cx="988884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Punto de Red</a:t>
            </a:r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E9C4688C-BA90-41C0-BD4D-A92E56CA7B53}"/>
              </a:ext>
            </a:extLst>
          </p:cNvPr>
          <p:cNvSpPr/>
          <p:nvPr/>
        </p:nvSpPr>
        <p:spPr>
          <a:xfrm>
            <a:off x="5122276" y="6135335"/>
            <a:ext cx="252697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Data</a:t>
            </a:r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2ACC4F34-1296-4196-BF38-D9DB97BD3B66}"/>
              </a:ext>
            </a:extLst>
          </p:cNvPr>
          <p:cNvSpPr/>
          <p:nvPr/>
        </p:nvSpPr>
        <p:spPr>
          <a:xfrm>
            <a:off x="4816748" y="3320821"/>
            <a:ext cx="111404" cy="1539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1"/>
              <a:t>0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0F860DEE-3F31-4642-BC4A-300650FC52EE}"/>
              </a:ext>
            </a:extLst>
          </p:cNvPr>
          <p:cNvSpPr/>
          <p:nvPr/>
        </p:nvSpPr>
        <p:spPr>
          <a:xfrm>
            <a:off x="4982978" y="3325415"/>
            <a:ext cx="111404" cy="1539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100"/>
              <a:t>1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3B82E12E-7DBC-4EA2-B405-E566BDF82C78}"/>
              </a:ext>
            </a:extLst>
          </p:cNvPr>
          <p:cNvSpPr/>
          <p:nvPr/>
        </p:nvSpPr>
        <p:spPr>
          <a:xfrm>
            <a:off x="5148426" y="3323057"/>
            <a:ext cx="111404" cy="1539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100"/>
              <a:t>0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C2C890FC-F582-404D-BEC5-B0154B4D2231}"/>
              </a:ext>
            </a:extLst>
          </p:cNvPr>
          <p:cNvSpPr/>
          <p:nvPr/>
        </p:nvSpPr>
        <p:spPr>
          <a:xfrm>
            <a:off x="3400256" y="3780231"/>
            <a:ext cx="133678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900"/>
              <a:t>00000001 (1 = ICMP)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CB56EFA0-BB38-4BC8-A473-8465C05519D6}"/>
              </a:ext>
            </a:extLst>
          </p:cNvPr>
          <p:cNvSpPr/>
          <p:nvPr/>
        </p:nvSpPr>
        <p:spPr>
          <a:xfrm>
            <a:off x="2049806" y="3780231"/>
            <a:ext cx="1308617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01000000 (64s)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086E0848-E199-4115-B0D1-00F7DE59E74D}"/>
              </a:ext>
            </a:extLst>
          </p:cNvPr>
          <p:cNvSpPr/>
          <p:nvPr/>
        </p:nvSpPr>
        <p:spPr>
          <a:xfrm>
            <a:off x="4772715" y="3780231"/>
            <a:ext cx="2900789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654374567456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57724597-902D-4D14-8256-03D8368F925C}"/>
              </a:ext>
            </a:extLst>
          </p:cNvPr>
          <p:cNvSpPr/>
          <p:nvPr/>
        </p:nvSpPr>
        <p:spPr>
          <a:xfrm>
            <a:off x="2033519" y="6391669"/>
            <a:ext cx="861518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LAN-1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E0555747-FB8A-40F9-BEAF-5D009E041D02}"/>
              </a:ext>
            </a:extLst>
          </p:cNvPr>
          <p:cNvSpPr/>
          <p:nvPr/>
        </p:nvSpPr>
        <p:spPr>
          <a:xfrm>
            <a:off x="3962257" y="6399717"/>
            <a:ext cx="1132126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100 Full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C6CBF2BE-82B5-40DC-971D-5999A9471FAE}"/>
              </a:ext>
            </a:extLst>
          </p:cNvPr>
          <p:cNvSpPr/>
          <p:nvPr/>
        </p:nvSpPr>
        <p:spPr>
          <a:xfrm>
            <a:off x="2943683" y="6391669"/>
            <a:ext cx="988884" cy="21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001"/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3F58479E-A34E-44DA-83F4-C5D1F6D004D5}"/>
              </a:ext>
            </a:extLst>
          </p:cNvPr>
          <p:cNvSpPr/>
          <p:nvPr/>
        </p:nvSpPr>
        <p:spPr>
          <a:xfrm>
            <a:off x="5122276" y="6391669"/>
            <a:ext cx="2526972" cy="2110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700"/>
          </a:p>
          <a:p>
            <a:pPr algn="ctr"/>
            <a:r>
              <a:rPr lang="es-MX" sz="700"/>
              <a:t>[Data App] </a:t>
            </a:r>
            <a:r>
              <a:rPr lang="es-MX" sz="700">
                <a:sym typeface="Wingdings" panose="05000000000000000000" pitchFamily="2" charset="2"/>
              </a:rPr>
              <a:t> [</a:t>
            </a:r>
            <a:r>
              <a:rPr lang="es-MX" sz="700"/>
              <a:t>Data L4] </a:t>
            </a:r>
            <a:r>
              <a:rPr lang="es-MX" sz="700">
                <a:sym typeface="Wingdings" panose="05000000000000000000" pitchFamily="2" charset="2"/>
              </a:rPr>
              <a:t> [Data L3]  [Data L2]  [Data L1]</a:t>
            </a:r>
            <a:endParaRPr lang="es-MX" sz="700"/>
          </a:p>
          <a:p>
            <a:pPr algn="ctr"/>
            <a:endParaRPr lang="es-MX" sz="700"/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C587C101-16FC-4CE5-B655-74F4D7203FFD}"/>
              </a:ext>
            </a:extLst>
          </p:cNvPr>
          <p:cNvSpPr/>
          <p:nvPr/>
        </p:nvSpPr>
        <p:spPr>
          <a:xfrm>
            <a:off x="334715" y="872431"/>
            <a:ext cx="705273" cy="1793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900"/>
              <a:t>Layer OSI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CCB3C601-1BF5-4B6D-87FB-B57A01AA6612}"/>
              </a:ext>
            </a:extLst>
          </p:cNvPr>
          <p:cNvSpPr/>
          <p:nvPr/>
        </p:nvSpPr>
        <p:spPr>
          <a:xfrm>
            <a:off x="334715" y="1094528"/>
            <a:ext cx="705273" cy="691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5,6 &amp; 7</a:t>
            </a: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6E57BDE1-CEC8-4053-B84B-75C6212BDF2D}"/>
              </a:ext>
            </a:extLst>
          </p:cNvPr>
          <p:cNvSpPr/>
          <p:nvPr/>
        </p:nvSpPr>
        <p:spPr>
          <a:xfrm>
            <a:off x="334715" y="2046391"/>
            <a:ext cx="705273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4</a:t>
            </a: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EC3200CE-EF35-4BDC-860B-8F88D386A8B3}"/>
              </a:ext>
            </a:extLst>
          </p:cNvPr>
          <p:cNvSpPr/>
          <p:nvPr/>
        </p:nvSpPr>
        <p:spPr>
          <a:xfrm>
            <a:off x="334717" y="2547655"/>
            <a:ext cx="703669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3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61984F54-81B0-486C-B70C-B039AD977D8A}"/>
              </a:ext>
            </a:extLst>
          </p:cNvPr>
          <p:cNvSpPr/>
          <p:nvPr/>
        </p:nvSpPr>
        <p:spPr>
          <a:xfrm>
            <a:off x="334717" y="5608941"/>
            <a:ext cx="703669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2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6BD842FF-5A55-4969-A809-CB84C5C733A6}"/>
              </a:ext>
            </a:extLst>
          </p:cNvPr>
          <p:cNvSpPr/>
          <p:nvPr/>
        </p:nvSpPr>
        <p:spPr>
          <a:xfrm>
            <a:off x="334717" y="6111693"/>
            <a:ext cx="703669" cy="2110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001"/>
              <a:t>1</a:t>
            </a:r>
          </a:p>
        </p:txBody>
      </p:sp>
      <p:graphicFrame>
        <p:nvGraphicFramePr>
          <p:cNvPr id="81" name="Tabla 12">
            <a:extLst>
              <a:ext uri="{FF2B5EF4-FFF2-40B4-BE49-F238E27FC236}">
                <a16:creationId xmlns:a16="http://schemas.microsoft.com/office/drawing/2014/main" id="{F8EE8388-6C23-408D-B5F4-7D13D5434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470026"/>
              </p:ext>
            </p:extLst>
          </p:nvPr>
        </p:nvGraphicFramePr>
        <p:xfrm>
          <a:off x="7759442" y="2752713"/>
          <a:ext cx="4372334" cy="382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343">
                  <a:extLst>
                    <a:ext uri="{9D8B030D-6E8A-4147-A177-3AD203B41FA5}">
                      <a16:colId xmlns:a16="http://schemas.microsoft.com/office/drawing/2014/main" val="26187579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3015491753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3684072523"/>
                    </a:ext>
                  </a:extLst>
                </a:gridCol>
                <a:gridCol w="1025843">
                  <a:extLst>
                    <a:ext uri="{9D8B030D-6E8A-4147-A177-3AD203B41FA5}">
                      <a16:colId xmlns:a16="http://schemas.microsoft.com/office/drawing/2014/main" val="3292366120"/>
                    </a:ext>
                  </a:extLst>
                </a:gridCol>
                <a:gridCol w="1157963">
                  <a:extLst>
                    <a:ext uri="{9D8B030D-6E8A-4147-A177-3AD203B41FA5}">
                      <a16:colId xmlns:a16="http://schemas.microsoft.com/office/drawing/2014/main" val="3871988963"/>
                    </a:ext>
                  </a:extLst>
                </a:gridCol>
              </a:tblGrid>
              <a:tr h="416562"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Red Destino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MASK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Interfaz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Próximo Salto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Métrica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02464725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30992219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612634960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837366180"/>
                  </a:ext>
                </a:extLst>
              </a:tr>
              <a:tr h="416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39830571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68586177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8106712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719094977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325492729"/>
                  </a:ext>
                </a:extLst>
              </a:tr>
              <a:tr h="451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MX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307004736"/>
                  </a:ext>
                </a:extLst>
              </a:tr>
              <a:tr h="254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>
                        <a:highlight>
                          <a:srgbClr val="FFFF00"/>
                        </a:highlight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>
                        <a:highlight>
                          <a:srgbClr val="FFFF00"/>
                        </a:highlight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>
                        <a:highlight>
                          <a:srgbClr val="FFFF00"/>
                        </a:highlight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>
                        <a:highlight>
                          <a:srgbClr val="FFFF00"/>
                        </a:highlight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s-MX" sz="1100">
                        <a:highlight>
                          <a:srgbClr val="FFFF00"/>
                        </a:highlight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31229708"/>
                  </a:ext>
                </a:extLst>
              </a:tr>
            </a:tbl>
          </a:graphicData>
        </a:graphic>
      </p:graphicFrame>
      <p:sp>
        <p:nvSpPr>
          <p:cNvPr id="82" name="CuadroTexto 81">
            <a:extLst>
              <a:ext uri="{FF2B5EF4-FFF2-40B4-BE49-F238E27FC236}">
                <a16:creationId xmlns:a16="http://schemas.microsoft.com/office/drawing/2014/main" id="{7AA98E74-9311-478F-BAD8-7A8609E15DB3}"/>
              </a:ext>
            </a:extLst>
          </p:cNvPr>
          <p:cNvSpPr txBox="1"/>
          <p:nvPr/>
        </p:nvSpPr>
        <p:spPr>
          <a:xfrm>
            <a:off x="8483775" y="2383381"/>
            <a:ext cx="269823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1"/>
              <a:t>Tabla de rutas Router Talca</a:t>
            </a:r>
          </a:p>
        </p:txBody>
      </p:sp>
      <p:sp>
        <p:nvSpPr>
          <p:cNvPr id="83" name="Rectángulo: esquinas redondeadas 82">
            <a:extLst>
              <a:ext uri="{FF2B5EF4-FFF2-40B4-BE49-F238E27FC236}">
                <a16:creationId xmlns:a16="http://schemas.microsoft.com/office/drawing/2014/main" id="{D8254F77-DED9-4A84-AF4F-DC67E73D7F62}"/>
              </a:ext>
            </a:extLst>
          </p:cNvPr>
          <p:cNvSpPr/>
          <p:nvPr/>
        </p:nvSpPr>
        <p:spPr>
          <a:xfrm>
            <a:off x="622854" y="331305"/>
            <a:ext cx="11145079" cy="490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1"/>
              <a:t>Problema desarrollo extenso evaluación 1: Layes 1,2 y 3.</a:t>
            </a:r>
          </a:p>
        </p:txBody>
      </p:sp>
      <p:sp>
        <p:nvSpPr>
          <p:cNvPr id="84" name="Bocadillo: rectángulo con esquinas redondeadas 83">
            <a:extLst>
              <a:ext uri="{FF2B5EF4-FFF2-40B4-BE49-F238E27FC236}">
                <a16:creationId xmlns:a16="http://schemas.microsoft.com/office/drawing/2014/main" id="{2E5AC916-C227-438E-99A2-4FAF49C54FA7}"/>
              </a:ext>
            </a:extLst>
          </p:cNvPr>
          <p:cNvSpPr/>
          <p:nvPr/>
        </p:nvSpPr>
        <p:spPr>
          <a:xfrm>
            <a:off x="8352981" y="1151442"/>
            <a:ext cx="1233901" cy="490331"/>
          </a:xfrm>
          <a:prstGeom prst="wedgeRoundRectCallout">
            <a:avLst>
              <a:gd name="adj1" fmla="val -97344"/>
              <a:gd name="adj2" fmla="val -277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5 Puntos</a:t>
            </a:r>
          </a:p>
        </p:txBody>
      </p:sp>
    </p:spTree>
    <p:extLst>
      <p:ext uri="{BB962C8B-B14F-4D97-AF65-F5344CB8AC3E}">
        <p14:creationId xmlns:p14="http://schemas.microsoft.com/office/powerpoint/2010/main" val="10317024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B31CBCA43A8B64FAD527C35F905CB4F" ma:contentTypeVersion="2" ma:contentTypeDescription="Crear nuevo documento." ma:contentTypeScope="" ma:versionID="822b844b5b4294b73db6fac092d04d3c">
  <xsd:schema xmlns:xsd="http://www.w3.org/2001/XMLSchema" xmlns:xs="http://www.w3.org/2001/XMLSchema" xmlns:p="http://schemas.microsoft.com/office/2006/metadata/properties" xmlns:ns2="25277eaf-f24e-4733-96fe-c45d2d58098d" targetNamespace="http://schemas.microsoft.com/office/2006/metadata/properties" ma:root="true" ma:fieldsID="dfcacef84cdde982f0ae977547512142" ns2:_="">
    <xsd:import namespace="25277eaf-f24e-4733-96fe-c45d2d5809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277eaf-f24e-4733-96fe-c45d2d5809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D7B71B-2E3B-4F2A-8C41-835EF7C07DF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D2D9D94-845C-4722-AE79-14853A5D07CB}">
  <ds:schemaRefs>
    <ds:schemaRef ds:uri="25277eaf-f24e-4733-96fe-c45d2d58098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48B802B-3B87-4047-B80F-E0449BC778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Teillier Santelices Fabian Arnoldo</dc:creator>
  <cp:revision>1</cp:revision>
  <dcterms:created xsi:type="dcterms:W3CDTF">2020-05-07T17:54:03Z</dcterms:created>
  <dcterms:modified xsi:type="dcterms:W3CDTF">2021-06-15T00:33:22Z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0x010100CB31CBCA43A8B64FAD527C35F905CB4F</vt:lpwstr>
  </property>
</Properties>
</file>