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9675" cy="1069181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2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9C9D470-A82C-AFBE-59ED-6349B99357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9DDA6C-A988-E4D8-AF1B-3DC6632114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3EDCF-F0A8-41CA-B556-C99D1BB374E3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019C69-78AD-85BC-949D-FC635E245C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C12469-6C5B-698F-2232-76619DA328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C04F-A037-4B2E-BF56-1B0DBD1774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863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10AF-3809-4404-B82F-2047151CAF86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527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F54A0-84D1-423D-A30D-2F47EFCB9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421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774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56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774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</p:spPr>
        <p:txBody>
          <a:bodyPr lIns="0" tIns="0" rIns="0" bIns="0">
            <a:normAutofit fontScale="79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</p:spPr>
        <p:txBody>
          <a:bodyPr lIns="0" tIns="0" rIns="0" bIns="0">
            <a:normAutofit fontScale="79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</p:spPr>
        <p:txBody>
          <a:bodyPr lIns="0" tIns="0" rIns="0" bIns="0">
            <a:normAutofit fontScale="79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</p:spPr>
        <p:txBody>
          <a:bodyPr lIns="0" tIns="0" rIns="0" bIns="0">
            <a:normAutofit fontScale="79000"/>
          </a:bodyPr>
          <a:lstStyle/>
          <a:p>
            <a:endParaRPr lang="pt-BR" sz="56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774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1981800" cy="2758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783160" y="2692800"/>
            <a:ext cx="1981800" cy="2758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864680" y="2692800"/>
            <a:ext cx="1981800" cy="2758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02000" y="5713560"/>
            <a:ext cx="1981800" cy="2758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783160" y="5713560"/>
            <a:ext cx="1981800" cy="2758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864680" y="5713560"/>
            <a:ext cx="1981800" cy="2758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pt-BR" sz="56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774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774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56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774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56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77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02000" y="757440"/>
            <a:ext cx="6155640" cy="7715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774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</p:spPr>
        <p:txBody>
          <a:bodyPr lIns="0" tIns="0" rIns="0" bIns="0">
            <a:normAutofit fontScale="79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56320" y="2692800"/>
            <a:ext cx="3003840" cy="578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3003840" cy="2758320"/>
          </a:xfrm>
          <a:prstGeom prst="rect">
            <a:avLst/>
          </a:prstGeom>
        </p:spPr>
        <p:txBody>
          <a:bodyPr lIns="0" tIns="0" rIns="0" bIns="0">
            <a:normAutofit fontScale="79000"/>
          </a:bodyPr>
          <a:lstStyle/>
          <a:p>
            <a:endParaRPr lang="pt-BR" sz="56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774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840" cy="578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</p:spPr>
        <p:txBody>
          <a:bodyPr lIns="0" tIns="0" rIns="0" bIns="0">
            <a:normAutofit fontScale="79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56320" y="5713560"/>
            <a:ext cx="3003840" cy="2758320"/>
          </a:xfrm>
          <a:prstGeom prst="rect">
            <a:avLst/>
          </a:prstGeom>
        </p:spPr>
        <p:txBody>
          <a:bodyPr lIns="0" tIns="0" rIns="0" bIns="0">
            <a:normAutofit fontScale="79000"/>
          </a:bodyPr>
          <a:lstStyle/>
          <a:p>
            <a:endParaRPr lang="pt-BR" sz="56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02000" y="-58680"/>
            <a:ext cx="6155640" cy="329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774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3003840" cy="2758320"/>
          </a:xfrm>
          <a:prstGeom prst="rect">
            <a:avLst/>
          </a:prstGeom>
        </p:spPr>
        <p:txBody>
          <a:bodyPr lIns="0" tIns="0" rIns="0" bIns="0">
            <a:normAutofit fontScale="79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56320" y="2692800"/>
            <a:ext cx="3003840" cy="2758320"/>
          </a:xfrm>
          <a:prstGeom prst="rect">
            <a:avLst/>
          </a:prstGeom>
        </p:spPr>
        <p:txBody>
          <a:bodyPr lIns="0" tIns="0" rIns="0" bIns="0">
            <a:normAutofit fontScale="79000"/>
          </a:bodyPr>
          <a:lstStyle/>
          <a:p>
            <a:endParaRPr lang="pt-BR" sz="562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02000" y="5713560"/>
            <a:ext cx="6155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56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02000" y="757440"/>
            <a:ext cx="6155640" cy="166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774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02000" y="2692800"/>
            <a:ext cx="6155640" cy="578304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pPr marL="432000" indent="-324000">
              <a:spcBef>
                <a:spcPts val="24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562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99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492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149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22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99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509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509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509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509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02000" y="9444240"/>
            <a:ext cx="1593360" cy="686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699280" y="9444240"/>
            <a:ext cx="2167920" cy="686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pt-BR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264280" y="9444240"/>
            <a:ext cx="1593360" cy="686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DC59561-3B3D-41F4-9C95-EFBB2ABC96F8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0" y="3657604"/>
            <a:ext cx="7559675" cy="7653190"/>
          </a:xfrm>
          <a:prstGeom prst="rect">
            <a:avLst/>
          </a:prstGeom>
          <a:ln>
            <a:noFill/>
          </a:ln>
        </p:spPr>
      </p:pic>
      <p:pic>
        <p:nvPicPr>
          <p:cNvPr id="42" name="Imagem 41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5329335" y="6035223"/>
            <a:ext cx="1872000" cy="1828080"/>
          </a:xfrm>
          <a:prstGeom prst="rect">
            <a:avLst/>
          </a:prstGeom>
          <a:ln>
            <a:noFill/>
          </a:ln>
        </p:spPr>
      </p:pic>
      <p:pic>
        <p:nvPicPr>
          <p:cNvPr id="43" name="Imagem 42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429980" y="5922681"/>
            <a:ext cx="1800360" cy="180036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287836" y="295377"/>
            <a:ext cx="6984000" cy="21261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6600" b="0" strike="noStrike" spc="-1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MYSQL OU POSTGRESQL?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2C4ED7-C319-AFE5-348E-C8F27980E708}"/>
              </a:ext>
            </a:extLst>
          </p:cNvPr>
          <p:cNvSpPr txBox="1"/>
          <p:nvPr/>
        </p:nvSpPr>
        <p:spPr>
          <a:xfrm>
            <a:off x="477903" y="2562528"/>
            <a:ext cx="6603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Aptos ExtraBold" panose="020F0502020204030204" pitchFamily="34" charset="0"/>
              </a:rPr>
              <a:t>ESCOLHA O BANCO DE DADOS CERTO</a:t>
            </a:r>
          </a:p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Aptos ExtraBold" panose="020F0502020204030204" pitchFamily="34" charset="0"/>
              </a:rPr>
              <a:t>COM ESTE E-BOOK COMPARATIVO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789120" y="362553"/>
            <a:ext cx="6120000" cy="4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2000" b="1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Instalando PostgreSQL em um Servidor Linux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1008000" y="1645252"/>
            <a:ext cx="5760000" cy="6477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Para instalar o PostgreSQL em um servidor Linux (Ubuntu/Debian):</a:t>
            </a:r>
          </a:p>
        </p:txBody>
      </p:sp>
      <p:sp>
        <p:nvSpPr>
          <p:cNvPr id="73" name="TextShape 3"/>
          <p:cNvSpPr txBox="1"/>
          <p:nvPr/>
        </p:nvSpPr>
        <p:spPr>
          <a:xfrm>
            <a:off x="1008000" y="5400000"/>
            <a:ext cx="6120000" cy="4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2000" b="1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Comandos Básicos para Administrar PostgreSQL</a:t>
            </a:r>
          </a:p>
        </p:txBody>
      </p:sp>
      <p:sp>
        <p:nvSpPr>
          <p:cNvPr id="74" name="TextShape 4"/>
          <p:cNvSpPr txBox="1"/>
          <p:nvPr/>
        </p:nvSpPr>
        <p:spPr>
          <a:xfrm>
            <a:off x="1008000" y="633102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Para acessar o PostgreSQL via terminal:</a:t>
            </a:r>
          </a:p>
        </p:txBody>
      </p:sp>
      <p:pic>
        <p:nvPicPr>
          <p:cNvPr id="75" name="Imagem 74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74240" y="2193232"/>
            <a:ext cx="5765760" cy="259308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074240" y="6687780"/>
            <a:ext cx="5549760" cy="257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1008000" y="1080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Para criar um banco de dados:</a:t>
            </a:r>
          </a:p>
        </p:txBody>
      </p:sp>
      <p:sp>
        <p:nvSpPr>
          <p:cNvPr id="78" name="TextShape 2"/>
          <p:cNvSpPr txBox="1"/>
          <p:nvPr/>
        </p:nvSpPr>
        <p:spPr>
          <a:xfrm>
            <a:off x="1008000" y="3960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Para criar um usuário e conceder permissões:</a:t>
            </a:r>
          </a:p>
        </p:txBody>
      </p:sp>
      <p:sp>
        <p:nvSpPr>
          <p:cNvPr id="79" name="TextShape 3"/>
          <p:cNvSpPr txBox="1"/>
          <p:nvPr/>
        </p:nvSpPr>
        <p:spPr>
          <a:xfrm>
            <a:off x="1008000" y="6768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Para listar os bancos de dados:</a:t>
            </a:r>
          </a:p>
        </p:txBody>
      </p:sp>
      <p:pic>
        <p:nvPicPr>
          <p:cNvPr id="80" name="Imagem 79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110240" y="1431056"/>
            <a:ext cx="5441760" cy="2323440"/>
          </a:xfrm>
          <a:prstGeom prst="rect">
            <a:avLst/>
          </a:prstGeom>
          <a:ln>
            <a:noFill/>
          </a:ln>
        </p:spPr>
      </p:pic>
      <p:pic>
        <p:nvPicPr>
          <p:cNvPr id="81" name="Imagem 80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110240" y="4304604"/>
            <a:ext cx="5657760" cy="2301480"/>
          </a:xfrm>
          <a:prstGeom prst="rect">
            <a:avLst/>
          </a:prstGeom>
          <a:ln>
            <a:noFill/>
          </a:ln>
        </p:spPr>
      </p:pic>
      <p:pic>
        <p:nvPicPr>
          <p:cNvPr id="82" name="Imagem 81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1110240" y="7121688"/>
            <a:ext cx="5585760" cy="238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99837" y="1012853"/>
            <a:ext cx="2160000" cy="63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32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Conclusão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1080000" y="2521440"/>
            <a:ext cx="5760000" cy="683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Tanto MySQL quanto PostgreSQL são excelentes opções de SGBD, cada um com suas próprias vantagens e desvantagens. O MySQL é geralmente mais fácil de começar e tem uma grande base de usuários, enquanto o PostgreSQL oferece funcionalidades avançadas e uma forte conformidade com os padrões SQL. A escolha entre os dois deve depender das necessidades específicas do seu projeto e do seu nível de experiência. Com as informações e exemplos práticos fornecidos neste ebook, você estará mais bem preparado para tomar essa decisão importante.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699837" y="1022068"/>
            <a:ext cx="2160000" cy="6238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32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Introdução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899837" y="2521440"/>
            <a:ext cx="5760000" cy="21068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Quando se trata de escolher um banco de dados para o seu projeto, MySQL e PostgreSQL são duas das opções mais populares e poderosas disponíveis. Este ebook foi criado para ajudar desenvolvedores juniores a entenderem as diferenças entre esses dois sistemas de gerenciamento de banco de dados (</a:t>
            </a:r>
            <a:r>
              <a:rPr lang="pt-BR" sz="1600" b="0" strike="noStrike" spc="-1" dirty="0" err="1">
                <a:latin typeface="Cambria" panose="02040503050406030204" pitchFamily="18" charset="0"/>
                <a:ea typeface="Cambria" panose="02040503050406030204" pitchFamily="18" charset="0"/>
              </a:rPr>
              <a:t>SGBDs</a:t>
            </a:r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) e a escolherem a melhor opção para suas necessidades específicas.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511837" y="3626103"/>
            <a:ext cx="4536000" cy="34396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9600" b="1" strike="noStrike" spc="-1" dirty="0">
                <a:latin typeface="Impact" panose="020B0806030902050204" pitchFamily="34" charset="0"/>
              </a:rPr>
              <a:t>1</a:t>
            </a:r>
            <a:br>
              <a:rPr lang="pt-BR" sz="6000" b="1" strike="noStrike" spc="-1" dirty="0">
                <a:latin typeface="Impact" panose="020B0806030902050204" pitchFamily="34" charset="0"/>
              </a:rPr>
            </a:br>
            <a:r>
              <a:rPr lang="pt-BR" sz="6000" b="1" strike="noStrike" spc="-1" dirty="0">
                <a:latin typeface="Impact" panose="020B0806030902050204" pitchFamily="34" charset="0"/>
              </a:rPr>
              <a:t>Histórico e Visão Geral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008000" y="417217"/>
            <a:ext cx="5760000" cy="8066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2000" b="1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MySQL: Uma Jornada de Simplicidade e Popularidade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1008000" y="1743728"/>
            <a:ext cx="5760000" cy="16113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MySQL foi criado em 1995 por Michael </a:t>
            </a:r>
            <a:r>
              <a:rPr lang="pt-BR" sz="1600" b="0" strike="noStrike" spc="-1" dirty="0" err="1">
                <a:latin typeface="Cambria" panose="02040503050406030204" pitchFamily="18" charset="0"/>
                <a:ea typeface="Cambria" panose="02040503050406030204" pitchFamily="18" charset="0"/>
              </a:rPr>
              <a:t>Widenius</a:t>
            </a:r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, David </a:t>
            </a:r>
            <a:r>
              <a:rPr lang="pt-BR" sz="1600" b="0" strike="noStrike" spc="-1" dirty="0" err="1">
                <a:latin typeface="Cambria" panose="02040503050406030204" pitchFamily="18" charset="0"/>
                <a:ea typeface="Cambria" panose="02040503050406030204" pitchFamily="18" charset="0"/>
              </a:rPr>
              <a:t>Axmark</a:t>
            </a:r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e Allan Larsson. Originalmente, ele foi desenvolvido para ser um banco de dados rápido, leve e de fácil uso, especialmente para aplicações web. Em 2008, a Sun Microsystems adquiriu o MySQL, e em 2010, a Oracle Corporation comprou a Sun, tornando-se a detentora do MySQL.</a:t>
            </a:r>
          </a:p>
        </p:txBody>
      </p:sp>
      <p:sp>
        <p:nvSpPr>
          <p:cNvPr id="51" name="TextShape 3"/>
          <p:cNvSpPr txBox="1"/>
          <p:nvPr/>
        </p:nvSpPr>
        <p:spPr>
          <a:xfrm>
            <a:off x="1008000" y="3602884"/>
            <a:ext cx="576000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pt-BR" sz="1600" b="1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Pontos Positivos do MySQL</a:t>
            </a:r>
            <a:endParaRPr lang="pt-BR" sz="1600" b="0" strike="noStrike" spc="-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pt-BR" sz="1600" b="0" strike="noStrike" spc="-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Facilidade de Uso: MySQL é conhecido por sua simplicidade e facilidade de uso, tornando-o ideal para iniciantes.</a:t>
            </a: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Alta Velocidade: MySQL é otimizado para leitura rápida, o que o torna ideal para aplicações web com altas cargas de leitura.</a:t>
            </a: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Ampla Documentação e Suporte: Existe uma vasta quantidade de documentação, tutoriais e uma grande comunidade ativa.</a:t>
            </a: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Popularidade: Muito utilizado em várias aplicações e frameworks populares como </a:t>
            </a:r>
            <a:r>
              <a:rPr lang="pt-BR" sz="1600" b="0" strike="noStrike" spc="-1" dirty="0" err="1">
                <a:latin typeface="Cambria" panose="02040503050406030204" pitchFamily="18" charset="0"/>
                <a:ea typeface="Cambria" panose="02040503050406030204" pitchFamily="18" charset="0"/>
              </a:rPr>
              <a:t>WordPress</a:t>
            </a:r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pt-BR" sz="1600" b="0" strike="noStrike" spc="-1" dirty="0" err="1">
                <a:latin typeface="Cambria" panose="02040503050406030204" pitchFamily="18" charset="0"/>
                <a:ea typeface="Cambria" panose="02040503050406030204" pitchFamily="18" charset="0"/>
              </a:rPr>
              <a:t>Joomla</a:t>
            </a:r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, e </a:t>
            </a:r>
            <a:r>
              <a:rPr lang="pt-BR" sz="1600" b="0" strike="noStrike" spc="-1" dirty="0" err="1">
                <a:latin typeface="Cambria" panose="02040503050406030204" pitchFamily="18" charset="0"/>
                <a:ea typeface="Cambria" panose="02040503050406030204" pitchFamily="18" charset="0"/>
              </a:rPr>
              <a:t>Drupal</a:t>
            </a:r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2" name="TextShape 4"/>
          <p:cNvSpPr txBox="1"/>
          <p:nvPr/>
        </p:nvSpPr>
        <p:spPr>
          <a:xfrm>
            <a:off x="1008000" y="6444360"/>
            <a:ext cx="5760000" cy="28965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pt-BR" sz="1600" b="1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Pontos Negativos do MySQL</a:t>
            </a:r>
            <a:endParaRPr lang="pt-BR" sz="1600" b="0" strike="noStrike" spc="-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pt-BR" sz="1600" b="0" strike="noStrike" spc="-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Licenciamento: Sob a gestão da Oracle, houve preocupações sobre mudanças no licenciamento e no desenvolvimento da versão comunitária.</a:t>
            </a: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Funcionalidades Limitadas para Transações Complexas: Comparado ao PostgreSQL, o MySQL pode ser menos robusto para operações transacionais complexas.</a:t>
            </a: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Menor Conformidade com os Padrões SQL: Embora seja suficientemente compatível para a maioria das aplicações, o MySQL pode não seguir estritamente os padrões SQL.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828000" y="372667"/>
            <a:ext cx="6120000" cy="70069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2000" b="1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PostgreSQL: A Excelência em Banco de Dados Avançado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1008000" y="1800000"/>
            <a:ext cx="5760000" cy="71751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PostgreSQL, originalmente conhecido como </a:t>
            </a:r>
            <a:r>
              <a:rPr lang="pt-BR" sz="1600" b="0" strike="noStrike" spc="-1" dirty="0" err="1">
                <a:latin typeface="Cambria" panose="02040503050406030204" pitchFamily="18" charset="0"/>
                <a:ea typeface="Cambria" panose="02040503050406030204" pitchFamily="18" charset="0"/>
              </a:rPr>
              <a:t>Postgres</a:t>
            </a:r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, foi criado em 1986 por Michael </a:t>
            </a:r>
            <a:r>
              <a:rPr lang="pt-BR" sz="1600" b="0" strike="noStrike" spc="-1" dirty="0" err="1">
                <a:latin typeface="Cambria" panose="02040503050406030204" pitchFamily="18" charset="0"/>
                <a:ea typeface="Cambria" panose="02040503050406030204" pitchFamily="18" charset="0"/>
              </a:rPr>
              <a:t>Stonebraker</a:t>
            </a:r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na Universidade da Califórnia, Berkeley. Em 1996, o projeto foi renomeado para PostgreSQL para refletir seu suporte ao SQL. É conhecido por ser um SGBD avançado, com suporte a uma vasta gama de funcionalidades.</a:t>
            </a:r>
          </a:p>
          <a:p>
            <a:pPr algn="just"/>
            <a:br>
              <a:rPr lang="pt-BR" sz="1600" spc="-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pt-BR" sz="1600" spc="-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1600" b="1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Pontos Positivos do PostgreSQL</a:t>
            </a:r>
            <a:endParaRPr lang="pt-BR" sz="1600" b="0" strike="noStrike" spc="-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pt-BR" sz="1600" b="0" strike="noStrike" spc="-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Conformidade com Padrões: PostgreSQL é altamente conforme com os padrões SQL.</a:t>
            </a: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Funcionalidades Avançadas: Suporta uma ampla gama de funcionalidades avançadas, como transações ACID, replicação e recuperação de ponto no tempo.</a:t>
            </a: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Extensibilidade: Permite a criação de tipos de dados personalizados, funções, operadores, e muito mais.</a:t>
            </a: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Segurança: Possui recursos avançados de segurança, incluindo controles de acesso e autenticação fortes.</a:t>
            </a:r>
          </a:p>
          <a:p>
            <a:pPr algn="just"/>
            <a:br>
              <a:rPr lang="pt-BR" sz="1600" spc="-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pt-BR" sz="1600" spc="-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1600" b="1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Pontos Negativos do PostgreSQL</a:t>
            </a:r>
            <a:endParaRPr lang="pt-BR" sz="1600" b="0" strike="noStrike" spc="-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pt-BR" sz="1600" b="0" strike="noStrike" spc="-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Curva de Aprendizado: Pode ser mais complexo de aprender e configurar, especialmente para iniciantes.</a:t>
            </a: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Desempenho em Altas Leituras: Pode ser ligeiramente mais lento que o MySQL em operações de leitura muito intensivas.</a:t>
            </a:r>
          </a:p>
          <a:p>
            <a:pPr algn="just"/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    Comunidade Menor: Embora tenha uma comunidade ativa, não é tão grande quanto a comunidade do MySQL</a:t>
            </a:r>
          </a:p>
          <a:p>
            <a:pPr algn="just"/>
            <a:endParaRPr lang="pt-BR" sz="1200" b="0" strike="noStrike" spc="-1" dirty="0">
              <a:latin typeface="Mukti Narrow"/>
            </a:endParaRPr>
          </a:p>
          <a:p>
            <a:pPr algn="just"/>
            <a:endParaRPr lang="pt-BR" sz="1200" b="0" strike="noStrike" spc="-1" dirty="0">
              <a:latin typeface="Mukti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145797" y="3154835"/>
            <a:ext cx="5688000" cy="438214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9600" b="1" strike="noStrike" spc="-1" dirty="0">
                <a:latin typeface="Impact" panose="020B0806030902050204" pitchFamily="34" charset="0"/>
              </a:rPr>
              <a:t>2</a:t>
            </a:r>
          </a:p>
          <a:p>
            <a:pPr algn="ctr">
              <a:tabLst>
                <a:tab pos="408240" algn="l"/>
              </a:tabLst>
            </a:pPr>
            <a:r>
              <a:rPr lang="pt-BR" sz="6000" b="1" strike="noStrike" spc="-1" dirty="0">
                <a:latin typeface="Impact" panose="020B0806030902050204" pitchFamily="34" charset="0"/>
              </a:rPr>
              <a:t>Instalando e Administrando MySQL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719837" y="362552"/>
            <a:ext cx="6120000" cy="4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2000" b="1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Instalando MySQL em um Servidor Linux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1008000" y="1800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Para instalar o MySQL em um servidor Linux (Ubuntu/Debian):</a:t>
            </a:r>
          </a:p>
        </p:txBody>
      </p:sp>
      <p:sp>
        <p:nvSpPr>
          <p:cNvPr id="60" name="TextShape 3"/>
          <p:cNvSpPr txBox="1"/>
          <p:nvPr/>
        </p:nvSpPr>
        <p:spPr>
          <a:xfrm>
            <a:off x="719837" y="5229245"/>
            <a:ext cx="6120000" cy="4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2000" b="1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Comandos Básicos para Administrar MySQL</a:t>
            </a:r>
          </a:p>
        </p:txBody>
      </p:sp>
      <p:sp>
        <p:nvSpPr>
          <p:cNvPr id="61" name="TextShape 4"/>
          <p:cNvSpPr txBox="1"/>
          <p:nvPr/>
        </p:nvSpPr>
        <p:spPr>
          <a:xfrm>
            <a:off x="1008000" y="6274748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Para acessar o MySQL via terminal:</a:t>
            </a:r>
          </a:p>
        </p:txBody>
      </p:sp>
      <p:pic>
        <p:nvPicPr>
          <p:cNvPr id="62" name="Imagem 61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110240" y="2121120"/>
            <a:ext cx="5225760" cy="2634480"/>
          </a:xfrm>
          <a:prstGeom prst="rect">
            <a:avLst/>
          </a:prstGeom>
          <a:ln>
            <a:noFill/>
          </a:ln>
        </p:spPr>
      </p:pic>
      <p:pic>
        <p:nvPicPr>
          <p:cNvPr id="63" name="Imagem 62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110240" y="6597724"/>
            <a:ext cx="5225760" cy="223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008000" y="1080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Para criar um banco de dados:</a:t>
            </a:r>
          </a:p>
        </p:txBody>
      </p:sp>
      <p:sp>
        <p:nvSpPr>
          <p:cNvPr id="65" name="TextShape 2"/>
          <p:cNvSpPr txBox="1"/>
          <p:nvPr/>
        </p:nvSpPr>
        <p:spPr>
          <a:xfrm>
            <a:off x="1008000" y="3960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Para criar um usuário e conceder permissões:</a:t>
            </a:r>
          </a:p>
        </p:txBody>
      </p:sp>
      <p:pic>
        <p:nvPicPr>
          <p:cNvPr id="66" name="Imagem 65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110240" y="1426292"/>
            <a:ext cx="5225760" cy="2286000"/>
          </a:xfrm>
          <a:prstGeom prst="rect">
            <a:avLst/>
          </a:prstGeom>
          <a:ln>
            <a:noFill/>
          </a:ln>
        </p:spPr>
      </p:pic>
      <p:pic>
        <p:nvPicPr>
          <p:cNvPr id="67" name="Imagem 66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110240" y="4309560"/>
            <a:ext cx="5945760" cy="2061000"/>
          </a:xfrm>
          <a:prstGeom prst="rect">
            <a:avLst/>
          </a:prstGeom>
          <a:ln>
            <a:noFill/>
          </a:ln>
        </p:spPr>
      </p:pic>
      <p:sp>
        <p:nvSpPr>
          <p:cNvPr id="68" name="TextShape 3"/>
          <p:cNvSpPr txBox="1"/>
          <p:nvPr/>
        </p:nvSpPr>
        <p:spPr>
          <a:xfrm>
            <a:off x="1008000" y="6588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600" b="0" strike="noStrike" spc="-1" dirty="0">
                <a:latin typeface="Cambria" panose="02040503050406030204" pitchFamily="18" charset="0"/>
                <a:ea typeface="Cambria" panose="02040503050406030204" pitchFamily="18" charset="0"/>
              </a:rPr>
              <a:t>Para listar os bancos de dados:</a:t>
            </a:r>
          </a:p>
        </p:txBody>
      </p:sp>
      <p:pic>
        <p:nvPicPr>
          <p:cNvPr id="69" name="Imagem 68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1110240" y="6951960"/>
            <a:ext cx="5081760" cy="216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935837" y="3450257"/>
            <a:ext cx="5688000" cy="379129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pt-BR" sz="6000" b="1" strike="noStrike" spc="-1" dirty="0">
                <a:latin typeface="Impact" panose="020B0806030902050204" pitchFamily="34" charset="0"/>
              </a:rPr>
              <a:t>3</a:t>
            </a:r>
            <a:br>
              <a:rPr lang="pt-BR" sz="6000" b="1" strike="noStrike" spc="-1" dirty="0">
                <a:latin typeface="Impact" panose="020B0806030902050204" pitchFamily="34" charset="0"/>
              </a:rPr>
            </a:br>
            <a:r>
              <a:rPr lang="pt-BR" sz="6000" b="1" strike="noStrike" spc="-1" dirty="0">
                <a:latin typeface="Impact" panose="020B0806030902050204" pitchFamily="34" charset="0"/>
              </a:rPr>
              <a:t>Instalando e Administrando PostgreSQL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738</Words>
  <Application>Microsoft Office PowerPoint</Application>
  <PresentationFormat>Personalizar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Aptos</vt:lpstr>
      <vt:lpstr>Aptos ExtraBold</vt:lpstr>
      <vt:lpstr>Arial</vt:lpstr>
      <vt:lpstr>Cambria</vt:lpstr>
      <vt:lpstr>Impact</vt:lpstr>
      <vt:lpstr>Mukti Narrow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Ricardo Vicente</cp:lastModifiedBy>
  <cp:revision>3</cp:revision>
  <dcterms:created xsi:type="dcterms:W3CDTF">2024-06-24T15:07:51Z</dcterms:created>
  <dcterms:modified xsi:type="dcterms:W3CDTF">2024-07-03T21:10:10Z</dcterms:modified>
  <dc:language>pt-BR</dc:language>
</cp:coreProperties>
</file>