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802191" y="822995"/>
            <a:ext cx="7265534" cy="2972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A6D6"/>
              </a:buClr>
              <a:buFont typeface="Arial"/>
              <a:buNone/>
              <a:defRPr b="0" i="0" sz="78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802191" y="4271062"/>
            <a:ext cx="7067378" cy="1367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60"/>
              </a:spcBef>
              <a:buClr>
                <a:srgbClr val="00A6D6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buClr>
                <a:srgbClr val="00A6D6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00A6D6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763106" y="274637"/>
            <a:ext cx="7106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A6D6"/>
              </a:buClr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3583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A6D6"/>
              </a:buClr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145" y="6218335"/>
            <a:ext cx="1104293" cy="4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x="6651560" y="6420935"/>
            <a:ext cx="23163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" name="Shape 33"/>
          <p:cNvSpPr txBox="1"/>
          <p:nvPr/>
        </p:nvSpPr>
        <p:spPr>
          <a:xfrm>
            <a:off x="-3990280" y="558212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pic"/>
          </p:nvPr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rgbClr val="00A6D6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00A6D6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00A6D6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63106" y="274637"/>
            <a:ext cx="7106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A6D6"/>
              </a:buClr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12"/>
            <a:ext cx="1576383" cy="6857987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263" y="6108244"/>
            <a:ext cx="1368882" cy="8432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6651560" y="6420935"/>
            <a:ext cx="23163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3583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00A6D6"/>
              </a:buClr>
              <a:buFont typeface="Arial"/>
              <a:buNone/>
              <a:defRPr b="0" i="0" sz="3600" u="none" cap="none" strike="noStrike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00A6D6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Shape 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9145" y="6218335"/>
            <a:ext cx="1104293" cy="4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6651560" y="6420935"/>
            <a:ext cx="23163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A6D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youtube.com/v/L72oT-k1crc" TargetMode="External"/><Relationship Id="rId4" Type="http://schemas.openxmlformats.org/officeDocument/2006/relationships/image" Target="../media/image02.jpg"/><Relationship Id="rId5" Type="http://schemas.openxmlformats.org/officeDocument/2006/relationships/hyperlink" Target="http://youtube.com/v/yyNlhz0pAnI" TargetMode="External"/><Relationship Id="rId6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iCjuMJppKUQ" TargetMode="External"/><Relationship Id="rId4" Type="http://schemas.openxmlformats.org/officeDocument/2006/relationships/image" Target="../media/image06.jpg"/><Relationship Id="rId5" Type="http://schemas.openxmlformats.org/officeDocument/2006/relationships/hyperlink" Target="http://youtube.com/v/FVN8h15kzaI" TargetMode="External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youtube.com/v/j1Vof8rpROA" TargetMode="External"/><Relationship Id="rId4" Type="http://schemas.openxmlformats.org/officeDocument/2006/relationships/image" Target="../media/image0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x1cWt_l53jQ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1880240" y="674004"/>
            <a:ext cx="6577958" cy="2926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A6D6"/>
              </a:buClr>
              <a:buSzPct val="25000"/>
              <a:buFont typeface="Arial"/>
              <a:buNone/>
            </a:pPr>
            <a:r>
              <a:rPr lang="en-US" sz="4000"/>
              <a:t>Smoothed particle hydrodynamics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880240" y="3886200"/>
            <a:ext cx="58921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buClr>
                <a:srgbClr val="00A6D6"/>
              </a:buClr>
              <a:buSzPct val="25000"/>
              <a:buFont typeface="Arial"/>
              <a:buNone/>
            </a:pPr>
            <a:r>
              <a:rPr lang="en-US"/>
              <a:t>Computational physics (AP3082 D)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1982624" y="5170205"/>
            <a:ext cx="6475574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udwig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Rasmijn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Sebastiaan Lokhorst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Shang-Jen Wang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29,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00A6D6"/>
              </a:buClr>
              <a:buSzPct val="25000"/>
              <a:buFont typeface="Arial"/>
              <a:buNone/>
            </a:pPr>
            <a:r>
              <a:rPr b="0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Physics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763106" y="1600200"/>
            <a:ext cx="71064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Every particle is represented with a smoothing kernel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37" y="2700775"/>
            <a:ext cx="48101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763106" y="274637"/>
            <a:ext cx="71064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00A6D6"/>
              </a:buClr>
              <a:buSzPct val="25000"/>
              <a:buFont typeface="Arial"/>
              <a:buNone/>
            </a:pPr>
            <a:r>
              <a:rPr lang="en-US"/>
              <a:t>Physics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518"/>
              </a:spcBef>
              <a:spcAft>
                <a:spcPts val="0"/>
              </a:spcAft>
              <a:buClr>
                <a:srgbClr val="00A6D6"/>
              </a:buClr>
              <a:buSzPct val="99615"/>
              <a:buFont typeface="Arial"/>
              <a:buChar char="•"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825" y="1686650"/>
            <a:ext cx="7331400" cy="5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49" y="4462424"/>
            <a:ext cx="6073500" cy="73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836" y="3519262"/>
            <a:ext cx="6281924" cy="8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7548" y="2708473"/>
            <a:ext cx="6073500" cy="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Boundaries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63106" y="1104900"/>
            <a:ext cx="71064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Rigid, motionless bodies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spheres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triangles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25" y="3142175"/>
            <a:ext cx="3671700" cy="36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575" y="1544599"/>
            <a:ext cx="2099950" cy="2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Surface Tension</a:t>
            </a:r>
          </a:p>
        </p:txBody>
      </p:sp>
      <p:sp>
        <p:nvSpPr>
          <p:cNvPr id="73" name="Shape 73">
            <a:hlinkClick r:id="rId3"/>
          </p:cNvPr>
          <p:cNvSpPr/>
          <p:nvPr/>
        </p:nvSpPr>
        <p:spPr>
          <a:xfrm>
            <a:off x="3200362" y="1059787"/>
            <a:ext cx="4231850" cy="29525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4" name="Shape 74">
            <a:hlinkClick r:id="rId5"/>
          </p:cNvPr>
          <p:cNvSpPr/>
          <p:nvPr/>
        </p:nvSpPr>
        <p:spPr>
          <a:xfrm>
            <a:off x="3200362" y="3851012"/>
            <a:ext cx="4231850" cy="271242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Viscosity</a:t>
            </a:r>
          </a:p>
        </p:txBody>
      </p:sp>
      <p:sp>
        <p:nvSpPr>
          <p:cNvPr id="80" name="Shape 80">
            <a:hlinkClick r:id="rId3"/>
          </p:cNvPr>
          <p:cNvSpPr/>
          <p:nvPr/>
        </p:nvSpPr>
        <p:spPr>
          <a:xfrm>
            <a:off x="2286000" y="1144250"/>
            <a:ext cx="4572000" cy="27724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1" name="Shape 81">
            <a:hlinkClick r:id="rId5"/>
          </p:cNvPr>
          <p:cNvSpPr/>
          <p:nvPr/>
        </p:nvSpPr>
        <p:spPr>
          <a:xfrm>
            <a:off x="2286000" y="3886700"/>
            <a:ext cx="4572000" cy="277247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Boundaries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763106" y="938225"/>
            <a:ext cx="71064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Spheres...</a:t>
            </a:r>
          </a:p>
        </p:txBody>
      </p:sp>
      <p:sp>
        <p:nvSpPr>
          <p:cNvPr id="88" name="Shape 88">
            <a:hlinkClick r:id="rId3"/>
          </p:cNvPr>
          <p:cNvSpPr/>
          <p:nvPr/>
        </p:nvSpPr>
        <p:spPr>
          <a:xfrm>
            <a:off x="1590250" y="1547825"/>
            <a:ext cx="6942099" cy="520657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Boundaries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718956" y="973525"/>
            <a:ext cx="7106400" cy="46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Triangles are nice and versatile...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774400" y="6186600"/>
            <a:ext cx="50838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1000 triangles × many particles = SLOW!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(but can be optimized)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00" y="1809127"/>
            <a:ext cx="6718248" cy="381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763106" y="274637"/>
            <a:ext cx="71064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Fancy render</a:t>
            </a:r>
          </a:p>
        </p:txBody>
      </p:sp>
      <p:sp>
        <p:nvSpPr>
          <p:cNvPr id="102" name="Shape 102">
            <a:hlinkClick r:id="rId3"/>
          </p:cNvPr>
          <p:cNvSpPr/>
          <p:nvPr/>
        </p:nvSpPr>
        <p:spPr>
          <a:xfrm>
            <a:off x="1763100" y="1322325"/>
            <a:ext cx="6877800" cy="51583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U Delft">
      <a:dk1>
        <a:srgbClr val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