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7" r:id="rId1"/>
  </p:sldMasterIdLst>
  <p:notesMasterIdLst>
    <p:notesMasterId r:id="rId36"/>
  </p:notesMasterIdLst>
  <p:sldIdLst>
    <p:sldId id="256" r:id="rId2"/>
    <p:sldId id="306" r:id="rId3"/>
    <p:sldId id="307" r:id="rId4"/>
    <p:sldId id="296" r:id="rId5"/>
    <p:sldId id="309" r:id="rId6"/>
    <p:sldId id="310" r:id="rId7"/>
    <p:sldId id="311" r:id="rId8"/>
    <p:sldId id="260" r:id="rId9"/>
    <p:sldId id="316" r:id="rId10"/>
    <p:sldId id="317" r:id="rId11"/>
    <p:sldId id="318" r:id="rId12"/>
    <p:sldId id="319" r:id="rId13"/>
    <p:sldId id="315" r:id="rId14"/>
    <p:sldId id="312" r:id="rId15"/>
    <p:sldId id="313" r:id="rId16"/>
    <p:sldId id="320" r:id="rId17"/>
    <p:sldId id="321" r:id="rId18"/>
    <p:sldId id="322" r:id="rId19"/>
    <p:sldId id="323" r:id="rId20"/>
    <p:sldId id="324" r:id="rId21"/>
    <p:sldId id="325" r:id="rId22"/>
    <p:sldId id="326" r:id="rId23"/>
    <p:sldId id="327" r:id="rId24"/>
    <p:sldId id="328" r:id="rId25"/>
    <p:sldId id="334" r:id="rId26"/>
    <p:sldId id="329" r:id="rId27"/>
    <p:sldId id="330" r:id="rId28"/>
    <p:sldId id="331" r:id="rId29"/>
    <p:sldId id="332" r:id="rId30"/>
    <p:sldId id="333" r:id="rId31"/>
    <p:sldId id="335" r:id="rId32"/>
    <p:sldId id="336" r:id="rId33"/>
    <p:sldId id="337" r:id="rId34"/>
    <p:sldId id="2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2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A376C-C88B-41A4-B63C-F6E5982B2315}"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D260AE21-C650-4836-A60F-58A7CCE3F2DF}">
      <dgm:prSet phldrT="[Text]" custT="1"/>
      <dgm:spPr/>
      <dgm:t>
        <a:bodyPr/>
        <a:lstStyle/>
        <a:p>
          <a:r>
            <a:rPr lang="en-US" sz="1000" b="1" dirty="0" smtClean="0"/>
            <a:t>0x2X – LED Operations</a:t>
          </a:r>
        </a:p>
      </dgm:t>
    </dgm:pt>
    <dgm:pt modelId="{1944A159-CFBF-4628-8FAE-22E4B3010DFE}" type="parTrans" cxnId="{F4DB9C1A-B025-4955-90D6-8C3534179C17}">
      <dgm:prSet/>
      <dgm:spPr/>
      <dgm:t>
        <a:bodyPr/>
        <a:lstStyle/>
        <a:p>
          <a:endParaRPr lang="en-US" sz="1000"/>
        </a:p>
      </dgm:t>
    </dgm:pt>
    <dgm:pt modelId="{43DE86E5-4237-4EE1-892F-41272079E787}" type="sibTrans" cxnId="{F4DB9C1A-B025-4955-90D6-8C3534179C17}">
      <dgm:prSet/>
      <dgm:spPr/>
      <dgm:t>
        <a:bodyPr/>
        <a:lstStyle/>
        <a:p>
          <a:endParaRPr lang="en-US" sz="1000"/>
        </a:p>
      </dgm:t>
    </dgm:pt>
    <dgm:pt modelId="{C668C638-2F95-49BB-AF0C-7C5B3D0FE63D}">
      <dgm:prSet phldrT="[Text]" custT="1"/>
      <dgm:spPr/>
      <dgm:t>
        <a:bodyPr/>
        <a:lstStyle/>
        <a:p>
          <a:pPr marL="168275" indent="-168275" algn="l"/>
          <a:r>
            <a:rPr lang="en-US" sz="1000" dirty="0" smtClean="0"/>
            <a:t>0 – Turn LED on/off based on input data  Return Header: (0x20)</a:t>
          </a:r>
          <a:endParaRPr lang="en-US" sz="1000" dirty="0"/>
        </a:p>
      </dgm:t>
    </dgm:pt>
    <dgm:pt modelId="{B90A000F-5E24-4BE5-B4B5-D48FA2F5050C}" type="parTrans" cxnId="{39978EFA-1798-42F6-9BDB-D95FAE2E290C}">
      <dgm:prSet/>
      <dgm:spPr/>
      <dgm:t>
        <a:bodyPr/>
        <a:lstStyle/>
        <a:p>
          <a:endParaRPr lang="en-US" sz="1000"/>
        </a:p>
      </dgm:t>
    </dgm:pt>
    <dgm:pt modelId="{C581DCBD-0C59-4B29-A443-CD412B9B4E59}" type="sibTrans" cxnId="{39978EFA-1798-42F6-9BDB-D95FAE2E290C}">
      <dgm:prSet/>
      <dgm:spPr/>
      <dgm:t>
        <a:bodyPr/>
        <a:lstStyle/>
        <a:p>
          <a:endParaRPr lang="en-US" sz="1000"/>
        </a:p>
      </dgm:t>
    </dgm:pt>
    <dgm:pt modelId="{32E492FC-D7EA-4DA7-82A4-94A571D916E4}">
      <dgm:prSet phldrT="[Text]" custT="1"/>
      <dgm:spPr/>
      <dgm:t>
        <a:bodyPr/>
        <a:lstStyle/>
        <a:p>
          <a:r>
            <a:rPr lang="en-US" sz="1000" b="1" dirty="0" smtClean="0"/>
            <a:t>0x3X – LCD Operations</a:t>
          </a:r>
          <a:endParaRPr lang="en-US" sz="1000" b="1" dirty="0"/>
        </a:p>
      </dgm:t>
    </dgm:pt>
    <dgm:pt modelId="{8E9E4A68-72CB-44A0-9A7B-0C9FC36003BC}" type="parTrans" cxnId="{0D624A3E-3F67-4B8C-82BE-E725B6E0C2E9}">
      <dgm:prSet/>
      <dgm:spPr/>
      <dgm:t>
        <a:bodyPr/>
        <a:lstStyle/>
        <a:p>
          <a:endParaRPr lang="en-US" sz="1000"/>
        </a:p>
      </dgm:t>
    </dgm:pt>
    <dgm:pt modelId="{BB1BF0F7-135E-4A34-8766-5D0865C7DC02}" type="sibTrans" cxnId="{0D624A3E-3F67-4B8C-82BE-E725B6E0C2E9}">
      <dgm:prSet/>
      <dgm:spPr/>
      <dgm:t>
        <a:bodyPr/>
        <a:lstStyle/>
        <a:p>
          <a:endParaRPr lang="en-US" sz="1000"/>
        </a:p>
      </dgm:t>
    </dgm:pt>
    <dgm:pt modelId="{DB2DBF99-DC41-44CF-A2C4-DA54A1B96335}">
      <dgm:prSet custT="1"/>
      <dgm:spPr/>
      <dgm:t>
        <a:bodyPr/>
        <a:lstStyle/>
        <a:p>
          <a:r>
            <a:rPr lang="en-US" sz="1000" b="1" dirty="0" smtClean="0"/>
            <a:t>0x4X – Engineering Operations</a:t>
          </a:r>
          <a:endParaRPr lang="en-US" sz="1000" b="1" dirty="0"/>
        </a:p>
      </dgm:t>
    </dgm:pt>
    <dgm:pt modelId="{1DB58E1B-5D39-4897-B1D8-1499442C6087}" type="parTrans" cxnId="{305A4B35-604E-42DD-B882-4B1D2FF394CF}">
      <dgm:prSet/>
      <dgm:spPr/>
      <dgm:t>
        <a:bodyPr/>
        <a:lstStyle/>
        <a:p>
          <a:endParaRPr lang="en-US" sz="1000"/>
        </a:p>
      </dgm:t>
    </dgm:pt>
    <dgm:pt modelId="{C7168069-98FA-4867-AD54-09EA555143EA}" type="sibTrans" cxnId="{305A4B35-604E-42DD-B882-4B1D2FF394CF}">
      <dgm:prSet/>
      <dgm:spPr/>
      <dgm:t>
        <a:bodyPr/>
        <a:lstStyle/>
        <a:p>
          <a:endParaRPr lang="en-US" sz="1000"/>
        </a:p>
      </dgm:t>
    </dgm:pt>
    <dgm:pt modelId="{97F664F2-3F90-4DAA-B403-C956E050585E}">
      <dgm:prSet phldrT="[Text]" custT="1"/>
      <dgm:spPr/>
      <dgm:t>
        <a:bodyPr/>
        <a:lstStyle/>
        <a:p>
          <a:pPr algn="l"/>
          <a:r>
            <a:rPr lang="en-US" sz="1000" dirty="0" smtClean="0"/>
            <a:t>0 – Output text to LCD</a:t>
          </a:r>
        </a:p>
        <a:p>
          <a:pPr algn="l"/>
          <a:r>
            <a:rPr lang="en-US" sz="1000" dirty="0" smtClean="0"/>
            <a:t>       Return Header: (0x31)</a:t>
          </a:r>
          <a:endParaRPr lang="en-US" sz="1000" dirty="0"/>
        </a:p>
      </dgm:t>
    </dgm:pt>
    <dgm:pt modelId="{83676C21-6333-4664-BD40-E396E55CEB6A}" type="parTrans" cxnId="{959FE3DC-00C1-4E24-B24F-D16B60EB6B63}">
      <dgm:prSet/>
      <dgm:spPr/>
      <dgm:t>
        <a:bodyPr/>
        <a:lstStyle/>
        <a:p>
          <a:endParaRPr lang="en-US" sz="1000"/>
        </a:p>
      </dgm:t>
    </dgm:pt>
    <dgm:pt modelId="{49B7CFC3-6359-40ED-9504-F49984685316}" type="sibTrans" cxnId="{959FE3DC-00C1-4E24-B24F-D16B60EB6B63}">
      <dgm:prSet/>
      <dgm:spPr/>
      <dgm:t>
        <a:bodyPr/>
        <a:lstStyle/>
        <a:p>
          <a:endParaRPr lang="en-US" sz="1000"/>
        </a:p>
      </dgm:t>
    </dgm:pt>
    <dgm:pt modelId="{3E99F339-F4AB-4C1B-8815-D86D6060F5DE}">
      <dgm:prSet custT="1"/>
      <dgm:spPr/>
      <dgm:t>
        <a:bodyPr/>
        <a:lstStyle/>
        <a:p>
          <a:pPr algn="l"/>
          <a:r>
            <a:rPr lang="en-US" sz="1000" dirty="0" smtClean="0"/>
            <a:t>1 – Get Firmware </a:t>
          </a:r>
        </a:p>
        <a:p>
          <a:pPr algn="l"/>
          <a:r>
            <a:rPr lang="en-US" sz="1000" dirty="0" smtClean="0"/>
            <a:t>      Return Header: (0x41)</a:t>
          </a:r>
        </a:p>
      </dgm:t>
    </dgm:pt>
    <dgm:pt modelId="{F7439A89-17F7-42C5-B3BE-45C296F90027}" type="parTrans" cxnId="{87041BDE-9D14-4951-ABEB-890A7F44445C}">
      <dgm:prSet/>
      <dgm:spPr/>
      <dgm:t>
        <a:bodyPr/>
        <a:lstStyle/>
        <a:p>
          <a:endParaRPr lang="en-US" sz="1000"/>
        </a:p>
      </dgm:t>
    </dgm:pt>
    <dgm:pt modelId="{576C20BA-5F07-4ADA-92C1-C0C601375076}" type="sibTrans" cxnId="{87041BDE-9D14-4951-ABEB-890A7F44445C}">
      <dgm:prSet/>
      <dgm:spPr/>
      <dgm:t>
        <a:bodyPr/>
        <a:lstStyle/>
        <a:p>
          <a:endParaRPr lang="en-US" sz="1000"/>
        </a:p>
      </dgm:t>
    </dgm:pt>
    <dgm:pt modelId="{4D3B459E-0723-4DB1-AA3A-DF319D51B970}">
      <dgm:prSet custT="1"/>
      <dgm:spPr/>
      <dgm:t>
        <a:bodyPr/>
        <a:lstStyle/>
        <a:p>
          <a:pPr algn="l"/>
          <a:r>
            <a:rPr lang="en-US" sz="1000" dirty="0" smtClean="0"/>
            <a:t>2 – Get Serial # </a:t>
          </a:r>
        </a:p>
        <a:p>
          <a:pPr algn="l"/>
          <a:r>
            <a:rPr lang="en-US" sz="1000" dirty="0" smtClean="0"/>
            <a:t>      Return Header: (0x42)</a:t>
          </a:r>
        </a:p>
      </dgm:t>
    </dgm:pt>
    <dgm:pt modelId="{AFE1DA7F-F643-4834-9E67-8E31840EFFE7}" type="parTrans" cxnId="{8F4E9978-A202-4F2B-A56A-7910D6315BF4}">
      <dgm:prSet/>
      <dgm:spPr/>
      <dgm:t>
        <a:bodyPr/>
        <a:lstStyle/>
        <a:p>
          <a:endParaRPr lang="en-US"/>
        </a:p>
      </dgm:t>
    </dgm:pt>
    <dgm:pt modelId="{518372DA-EF9A-4E11-891F-EC5CC7334A5F}" type="sibTrans" cxnId="{8F4E9978-A202-4F2B-A56A-7910D6315BF4}">
      <dgm:prSet/>
      <dgm:spPr/>
      <dgm:t>
        <a:bodyPr/>
        <a:lstStyle/>
        <a:p>
          <a:endParaRPr lang="en-US"/>
        </a:p>
      </dgm:t>
    </dgm:pt>
    <dgm:pt modelId="{5812F3C1-0B1C-4F0E-8119-BE9C9B9B0D5B}">
      <dgm:prSet custT="1"/>
      <dgm:spPr/>
      <dgm:t>
        <a:bodyPr/>
        <a:lstStyle/>
        <a:p>
          <a:pPr marL="114300" indent="-114300" algn="l"/>
          <a:r>
            <a:rPr lang="en-US" sz="1000" dirty="0" smtClean="0"/>
            <a:t>0 – Connected?</a:t>
          </a:r>
        </a:p>
        <a:p>
          <a:pPr marL="114300" indent="-114300" algn="l"/>
          <a:r>
            <a:rPr lang="en-US" sz="1000" dirty="0" smtClean="0"/>
            <a:t>      Return Header: (0x40)</a:t>
          </a:r>
        </a:p>
      </dgm:t>
    </dgm:pt>
    <dgm:pt modelId="{50A518BD-AFE5-4520-B44C-30E45550719D}" type="parTrans" cxnId="{F10C2241-8427-4597-B728-E704E7E846A0}">
      <dgm:prSet/>
      <dgm:spPr/>
      <dgm:t>
        <a:bodyPr/>
        <a:lstStyle/>
        <a:p>
          <a:endParaRPr lang="en-US"/>
        </a:p>
      </dgm:t>
    </dgm:pt>
    <dgm:pt modelId="{64474CFE-F6A2-4EBD-B723-2D135C898CD9}" type="sibTrans" cxnId="{F10C2241-8427-4597-B728-E704E7E846A0}">
      <dgm:prSet/>
      <dgm:spPr/>
      <dgm:t>
        <a:bodyPr/>
        <a:lstStyle/>
        <a:p>
          <a:endParaRPr lang="en-US"/>
        </a:p>
      </dgm:t>
    </dgm:pt>
    <dgm:pt modelId="{FBB23BF4-1150-4A19-AD47-89B874E6B3BD}" type="pres">
      <dgm:prSet presAssocID="{220A376C-C88B-41A4-B63C-F6E5982B2315}" presName="diagram" presStyleCnt="0">
        <dgm:presLayoutVars>
          <dgm:chPref val="1"/>
          <dgm:dir/>
          <dgm:animOne val="branch"/>
          <dgm:animLvl val="lvl"/>
          <dgm:resizeHandles/>
        </dgm:presLayoutVars>
      </dgm:prSet>
      <dgm:spPr/>
      <dgm:t>
        <a:bodyPr/>
        <a:lstStyle/>
        <a:p>
          <a:endParaRPr lang="en-US"/>
        </a:p>
      </dgm:t>
    </dgm:pt>
    <dgm:pt modelId="{E7DA6A04-959F-49FF-9738-D668D18E1625}" type="pres">
      <dgm:prSet presAssocID="{D260AE21-C650-4836-A60F-58A7CCE3F2DF}" presName="root" presStyleCnt="0"/>
      <dgm:spPr/>
    </dgm:pt>
    <dgm:pt modelId="{658F21B3-3B53-47C4-AA24-BEF53EA5E045}" type="pres">
      <dgm:prSet presAssocID="{D260AE21-C650-4836-A60F-58A7CCE3F2DF}" presName="rootComposite" presStyleCnt="0"/>
      <dgm:spPr/>
    </dgm:pt>
    <dgm:pt modelId="{6BC3D674-DC22-4A8F-A215-31A35CFD2F8D}" type="pres">
      <dgm:prSet presAssocID="{D260AE21-C650-4836-A60F-58A7CCE3F2DF}" presName="rootText" presStyleLbl="node1" presStyleIdx="0" presStyleCnt="3" custScaleX="117832" custScaleY="54433"/>
      <dgm:spPr/>
      <dgm:t>
        <a:bodyPr/>
        <a:lstStyle/>
        <a:p>
          <a:endParaRPr lang="en-US"/>
        </a:p>
      </dgm:t>
    </dgm:pt>
    <dgm:pt modelId="{3C809C49-6574-40C4-A786-12269CE5A83A}" type="pres">
      <dgm:prSet presAssocID="{D260AE21-C650-4836-A60F-58A7CCE3F2DF}" presName="rootConnector" presStyleLbl="node1" presStyleIdx="0" presStyleCnt="3"/>
      <dgm:spPr/>
      <dgm:t>
        <a:bodyPr/>
        <a:lstStyle/>
        <a:p>
          <a:endParaRPr lang="en-US"/>
        </a:p>
      </dgm:t>
    </dgm:pt>
    <dgm:pt modelId="{9C6091E4-9451-47C6-9B57-12673A9C48DD}" type="pres">
      <dgm:prSet presAssocID="{D260AE21-C650-4836-A60F-58A7CCE3F2DF}" presName="childShape" presStyleCnt="0"/>
      <dgm:spPr/>
    </dgm:pt>
    <dgm:pt modelId="{4365E6B0-51B2-464C-A4D6-DEA89A0D0D35}" type="pres">
      <dgm:prSet presAssocID="{B90A000F-5E24-4BE5-B4B5-D48FA2F5050C}" presName="Name13" presStyleLbl="parChTrans1D2" presStyleIdx="0" presStyleCnt="5"/>
      <dgm:spPr/>
      <dgm:t>
        <a:bodyPr/>
        <a:lstStyle/>
        <a:p>
          <a:endParaRPr lang="en-US"/>
        </a:p>
      </dgm:t>
    </dgm:pt>
    <dgm:pt modelId="{37FAE939-2774-48E1-9178-D547933437E5}" type="pres">
      <dgm:prSet presAssocID="{C668C638-2F95-49BB-AF0C-7C5B3D0FE63D}" presName="childText" presStyleLbl="bgAcc1" presStyleIdx="0" presStyleCnt="5" custScaleX="151945" custScaleY="55110">
        <dgm:presLayoutVars>
          <dgm:bulletEnabled val="1"/>
        </dgm:presLayoutVars>
      </dgm:prSet>
      <dgm:spPr/>
      <dgm:t>
        <a:bodyPr/>
        <a:lstStyle/>
        <a:p>
          <a:endParaRPr lang="en-US"/>
        </a:p>
      </dgm:t>
    </dgm:pt>
    <dgm:pt modelId="{ACB2A026-9D3A-47EE-A17E-B948823C7083}" type="pres">
      <dgm:prSet presAssocID="{32E492FC-D7EA-4DA7-82A4-94A571D916E4}" presName="root" presStyleCnt="0"/>
      <dgm:spPr/>
    </dgm:pt>
    <dgm:pt modelId="{957E5A3A-CFF2-4032-B93F-CD14BE7D4953}" type="pres">
      <dgm:prSet presAssocID="{32E492FC-D7EA-4DA7-82A4-94A571D916E4}" presName="rootComposite" presStyleCnt="0"/>
      <dgm:spPr/>
    </dgm:pt>
    <dgm:pt modelId="{0619856A-F41F-40F0-B078-C5E539E006A2}" type="pres">
      <dgm:prSet presAssocID="{32E492FC-D7EA-4DA7-82A4-94A571D916E4}" presName="rootText" presStyleLbl="node1" presStyleIdx="1" presStyleCnt="3" custScaleX="108911" custScaleY="51958"/>
      <dgm:spPr/>
      <dgm:t>
        <a:bodyPr/>
        <a:lstStyle/>
        <a:p>
          <a:endParaRPr lang="en-US"/>
        </a:p>
      </dgm:t>
    </dgm:pt>
    <dgm:pt modelId="{D75ABA99-4341-4AC4-AAB3-8AFB39759200}" type="pres">
      <dgm:prSet presAssocID="{32E492FC-D7EA-4DA7-82A4-94A571D916E4}" presName="rootConnector" presStyleLbl="node1" presStyleIdx="1" presStyleCnt="3"/>
      <dgm:spPr/>
      <dgm:t>
        <a:bodyPr/>
        <a:lstStyle/>
        <a:p>
          <a:endParaRPr lang="en-US"/>
        </a:p>
      </dgm:t>
    </dgm:pt>
    <dgm:pt modelId="{C26B5AA2-FD15-4833-A3DA-7FFABFD2FD89}" type="pres">
      <dgm:prSet presAssocID="{32E492FC-D7EA-4DA7-82A4-94A571D916E4}" presName="childShape" presStyleCnt="0"/>
      <dgm:spPr/>
    </dgm:pt>
    <dgm:pt modelId="{D16B7109-3FE0-4882-B184-DBA3854B42F2}" type="pres">
      <dgm:prSet presAssocID="{83676C21-6333-4664-BD40-E396E55CEB6A}" presName="Name13" presStyleLbl="parChTrans1D2" presStyleIdx="1" presStyleCnt="5"/>
      <dgm:spPr/>
      <dgm:t>
        <a:bodyPr/>
        <a:lstStyle/>
        <a:p>
          <a:endParaRPr lang="en-US"/>
        </a:p>
      </dgm:t>
    </dgm:pt>
    <dgm:pt modelId="{86F0CA7C-7BEC-45EC-A74A-772427769C68}" type="pres">
      <dgm:prSet presAssocID="{97F664F2-3F90-4DAA-B403-C956E050585E}" presName="childText" presStyleLbl="bgAcc1" presStyleIdx="1" presStyleCnt="5" custScaleX="135614" custScaleY="48594">
        <dgm:presLayoutVars>
          <dgm:bulletEnabled val="1"/>
        </dgm:presLayoutVars>
      </dgm:prSet>
      <dgm:spPr/>
      <dgm:t>
        <a:bodyPr/>
        <a:lstStyle/>
        <a:p>
          <a:endParaRPr lang="en-US"/>
        </a:p>
      </dgm:t>
    </dgm:pt>
    <dgm:pt modelId="{5A46E800-2954-486D-AB1A-54F636B9FB3F}" type="pres">
      <dgm:prSet presAssocID="{DB2DBF99-DC41-44CF-A2C4-DA54A1B96335}" presName="root" presStyleCnt="0"/>
      <dgm:spPr/>
    </dgm:pt>
    <dgm:pt modelId="{6CF78187-9DC0-48F4-9407-6DD474AD55F2}" type="pres">
      <dgm:prSet presAssocID="{DB2DBF99-DC41-44CF-A2C4-DA54A1B96335}" presName="rootComposite" presStyleCnt="0"/>
      <dgm:spPr/>
    </dgm:pt>
    <dgm:pt modelId="{011BD277-6CDD-458F-A473-17F6F1A16E79}" type="pres">
      <dgm:prSet presAssocID="{DB2DBF99-DC41-44CF-A2C4-DA54A1B96335}" presName="rootText" presStyleLbl="node1" presStyleIdx="2" presStyleCnt="3" custScaleX="120493" custScaleY="53184"/>
      <dgm:spPr/>
      <dgm:t>
        <a:bodyPr/>
        <a:lstStyle/>
        <a:p>
          <a:endParaRPr lang="en-US"/>
        </a:p>
      </dgm:t>
    </dgm:pt>
    <dgm:pt modelId="{1F8BBBBA-EF7E-4554-B2FD-32A963DCEA43}" type="pres">
      <dgm:prSet presAssocID="{DB2DBF99-DC41-44CF-A2C4-DA54A1B96335}" presName="rootConnector" presStyleLbl="node1" presStyleIdx="2" presStyleCnt="3"/>
      <dgm:spPr/>
      <dgm:t>
        <a:bodyPr/>
        <a:lstStyle/>
        <a:p>
          <a:endParaRPr lang="en-US"/>
        </a:p>
      </dgm:t>
    </dgm:pt>
    <dgm:pt modelId="{C7D75A2D-E4C4-4710-8E73-3C4A888D6D63}" type="pres">
      <dgm:prSet presAssocID="{DB2DBF99-DC41-44CF-A2C4-DA54A1B96335}" presName="childShape" presStyleCnt="0"/>
      <dgm:spPr/>
    </dgm:pt>
    <dgm:pt modelId="{67331B23-F26E-402B-9685-F511551E6F61}" type="pres">
      <dgm:prSet presAssocID="{F7439A89-17F7-42C5-B3BE-45C296F90027}" presName="Name13" presStyleLbl="parChTrans1D2" presStyleIdx="2" presStyleCnt="5"/>
      <dgm:spPr/>
      <dgm:t>
        <a:bodyPr/>
        <a:lstStyle/>
        <a:p>
          <a:endParaRPr lang="en-US"/>
        </a:p>
      </dgm:t>
    </dgm:pt>
    <dgm:pt modelId="{AF93E2C2-799D-4603-9850-F61A59631645}" type="pres">
      <dgm:prSet presAssocID="{3E99F339-F4AB-4C1B-8815-D86D6060F5DE}" presName="childText" presStyleLbl="bgAcc1" presStyleIdx="2" presStyleCnt="5" custScaleX="129291" custScaleY="44966" custLinFactNeighborX="856" custLinFactNeighborY="67579">
        <dgm:presLayoutVars>
          <dgm:bulletEnabled val="1"/>
        </dgm:presLayoutVars>
      </dgm:prSet>
      <dgm:spPr/>
      <dgm:t>
        <a:bodyPr/>
        <a:lstStyle/>
        <a:p>
          <a:endParaRPr lang="en-US"/>
        </a:p>
      </dgm:t>
    </dgm:pt>
    <dgm:pt modelId="{54E99906-45B2-4681-8FA7-0CE284243FD5}" type="pres">
      <dgm:prSet presAssocID="{AFE1DA7F-F643-4834-9E67-8E31840EFFE7}" presName="Name13" presStyleLbl="parChTrans1D2" presStyleIdx="3" presStyleCnt="5"/>
      <dgm:spPr/>
      <dgm:t>
        <a:bodyPr/>
        <a:lstStyle/>
        <a:p>
          <a:endParaRPr lang="en-US"/>
        </a:p>
      </dgm:t>
    </dgm:pt>
    <dgm:pt modelId="{F14079C1-A09E-493E-9118-8091C67CF862}" type="pres">
      <dgm:prSet presAssocID="{4D3B459E-0723-4DB1-AA3A-DF319D51B970}" presName="childText" presStyleLbl="bgAcc1" presStyleIdx="3" presStyleCnt="5" custScaleX="128687" custScaleY="51354" custLinFactNeighborX="2379" custLinFactNeighborY="60514">
        <dgm:presLayoutVars>
          <dgm:bulletEnabled val="1"/>
        </dgm:presLayoutVars>
      </dgm:prSet>
      <dgm:spPr/>
      <dgm:t>
        <a:bodyPr/>
        <a:lstStyle/>
        <a:p>
          <a:endParaRPr lang="en-US"/>
        </a:p>
      </dgm:t>
    </dgm:pt>
    <dgm:pt modelId="{FE5A5FB9-CA6E-43A8-BB7F-9CC57F70EFD9}" type="pres">
      <dgm:prSet presAssocID="{50A518BD-AFE5-4520-B44C-30E45550719D}" presName="Name13" presStyleLbl="parChTrans1D2" presStyleIdx="4" presStyleCnt="5"/>
      <dgm:spPr/>
      <dgm:t>
        <a:bodyPr/>
        <a:lstStyle/>
        <a:p>
          <a:endParaRPr lang="en-US"/>
        </a:p>
      </dgm:t>
    </dgm:pt>
    <dgm:pt modelId="{1F289F9E-3F64-4C7C-A6CB-D58BABAC51EE}" type="pres">
      <dgm:prSet presAssocID="{5812F3C1-0B1C-4F0E-8119-BE9C9B9B0D5B}" presName="childText" presStyleLbl="bgAcc1" presStyleIdx="4" presStyleCnt="5" custScaleX="128347" custScaleY="44700" custLinFactY="-47763" custLinFactNeighborX="1084" custLinFactNeighborY="-100000">
        <dgm:presLayoutVars>
          <dgm:bulletEnabled val="1"/>
        </dgm:presLayoutVars>
      </dgm:prSet>
      <dgm:spPr/>
      <dgm:t>
        <a:bodyPr/>
        <a:lstStyle/>
        <a:p>
          <a:endParaRPr lang="en-US"/>
        </a:p>
      </dgm:t>
    </dgm:pt>
  </dgm:ptLst>
  <dgm:cxnLst>
    <dgm:cxn modelId="{F9EAF135-E0A0-42C0-878F-BF32E1253682}" type="presOf" srcId="{DB2DBF99-DC41-44CF-A2C4-DA54A1B96335}" destId="{011BD277-6CDD-458F-A473-17F6F1A16E79}" srcOrd="0" destOrd="0" presId="urn:microsoft.com/office/officeart/2005/8/layout/hierarchy3"/>
    <dgm:cxn modelId="{959FE3DC-00C1-4E24-B24F-D16B60EB6B63}" srcId="{32E492FC-D7EA-4DA7-82A4-94A571D916E4}" destId="{97F664F2-3F90-4DAA-B403-C956E050585E}" srcOrd="0" destOrd="0" parTransId="{83676C21-6333-4664-BD40-E396E55CEB6A}" sibTransId="{49B7CFC3-6359-40ED-9504-F49984685316}"/>
    <dgm:cxn modelId="{29C2CBAB-CAD1-42B0-B32F-280E0BD935E2}" type="presOf" srcId="{32E492FC-D7EA-4DA7-82A4-94A571D916E4}" destId="{0619856A-F41F-40F0-B078-C5E539E006A2}" srcOrd="0" destOrd="0" presId="urn:microsoft.com/office/officeart/2005/8/layout/hierarchy3"/>
    <dgm:cxn modelId="{0260819F-F6AC-464D-880A-9B2F94320543}" type="presOf" srcId="{4D3B459E-0723-4DB1-AA3A-DF319D51B970}" destId="{F14079C1-A09E-493E-9118-8091C67CF862}" srcOrd="0" destOrd="0" presId="urn:microsoft.com/office/officeart/2005/8/layout/hierarchy3"/>
    <dgm:cxn modelId="{8C5ABF0F-6C10-46B4-ACC4-4CB398363B5D}" type="presOf" srcId="{3E99F339-F4AB-4C1B-8815-D86D6060F5DE}" destId="{AF93E2C2-799D-4603-9850-F61A59631645}" srcOrd="0" destOrd="0" presId="urn:microsoft.com/office/officeart/2005/8/layout/hierarchy3"/>
    <dgm:cxn modelId="{81F6140E-75FA-435C-BA83-B4F18F55406B}" type="presOf" srcId="{C668C638-2F95-49BB-AF0C-7C5B3D0FE63D}" destId="{37FAE939-2774-48E1-9178-D547933437E5}" srcOrd="0" destOrd="0" presId="urn:microsoft.com/office/officeart/2005/8/layout/hierarchy3"/>
    <dgm:cxn modelId="{8D789D36-3BA0-41B0-A9D5-C5D0FE8E544C}" type="presOf" srcId="{50A518BD-AFE5-4520-B44C-30E45550719D}" destId="{FE5A5FB9-CA6E-43A8-BB7F-9CC57F70EFD9}" srcOrd="0" destOrd="0" presId="urn:microsoft.com/office/officeart/2005/8/layout/hierarchy3"/>
    <dgm:cxn modelId="{241FF23C-B79E-4E6D-BD58-C7A7639DC63D}" type="presOf" srcId="{F7439A89-17F7-42C5-B3BE-45C296F90027}" destId="{67331B23-F26E-402B-9685-F511551E6F61}" srcOrd="0" destOrd="0" presId="urn:microsoft.com/office/officeart/2005/8/layout/hierarchy3"/>
    <dgm:cxn modelId="{A5F1705E-2FC1-447A-A1F8-E84BED74D9BA}" type="presOf" srcId="{32E492FC-D7EA-4DA7-82A4-94A571D916E4}" destId="{D75ABA99-4341-4AC4-AAB3-8AFB39759200}" srcOrd="1" destOrd="0" presId="urn:microsoft.com/office/officeart/2005/8/layout/hierarchy3"/>
    <dgm:cxn modelId="{3790DC89-E73C-47CA-BF5E-AC760C278A05}" type="presOf" srcId="{DB2DBF99-DC41-44CF-A2C4-DA54A1B96335}" destId="{1F8BBBBA-EF7E-4554-B2FD-32A963DCEA43}" srcOrd="1" destOrd="0" presId="urn:microsoft.com/office/officeart/2005/8/layout/hierarchy3"/>
    <dgm:cxn modelId="{305A4B35-604E-42DD-B882-4B1D2FF394CF}" srcId="{220A376C-C88B-41A4-B63C-F6E5982B2315}" destId="{DB2DBF99-DC41-44CF-A2C4-DA54A1B96335}" srcOrd="2" destOrd="0" parTransId="{1DB58E1B-5D39-4897-B1D8-1499442C6087}" sibTransId="{C7168069-98FA-4867-AD54-09EA555143EA}"/>
    <dgm:cxn modelId="{3F0D8722-896F-4BF5-AE56-038169B748D8}" type="presOf" srcId="{D260AE21-C650-4836-A60F-58A7CCE3F2DF}" destId="{3C809C49-6574-40C4-A786-12269CE5A83A}" srcOrd="1" destOrd="0" presId="urn:microsoft.com/office/officeart/2005/8/layout/hierarchy3"/>
    <dgm:cxn modelId="{F4DB9C1A-B025-4955-90D6-8C3534179C17}" srcId="{220A376C-C88B-41A4-B63C-F6E5982B2315}" destId="{D260AE21-C650-4836-A60F-58A7CCE3F2DF}" srcOrd="0" destOrd="0" parTransId="{1944A159-CFBF-4628-8FAE-22E4B3010DFE}" sibTransId="{43DE86E5-4237-4EE1-892F-41272079E787}"/>
    <dgm:cxn modelId="{1C7B336A-6DDB-43D2-9456-18E6EEBDB4B1}" type="presOf" srcId="{97F664F2-3F90-4DAA-B403-C956E050585E}" destId="{86F0CA7C-7BEC-45EC-A74A-772427769C68}" srcOrd="0" destOrd="0" presId="urn:microsoft.com/office/officeart/2005/8/layout/hierarchy3"/>
    <dgm:cxn modelId="{0D624A3E-3F67-4B8C-82BE-E725B6E0C2E9}" srcId="{220A376C-C88B-41A4-B63C-F6E5982B2315}" destId="{32E492FC-D7EA-4DA7-82A4-94A571D916E4}" srcOrd="1" destOrd="0" parTransId="{8E9E4A68-72CB-44A0-9A7B-0C9FC36003BC}" sibTransId="{BB1BF0F7-135E-4A34-8766-5D0865C7DC02}"/>
    <dgm:cxn modelId="{8F4E9978-A202-4F2B-A56A-7910D6315BF4}" srcId="{DB2DBF99-DC41-44CF-A2C4-DA54A1B96335}" destId="{4D3B459E-0723-4DB1-AA3A-DF319D51B970}" srcOrd="1" destOrd="0" parTransId="{AFE1DA7F-F643-4834-9E67-8E31840EFFE7}" sibTransId="{518372DA-EF9A-4E11-891F-EC5CC7334A5F}"/>
    <dgm:cxn modelId="{39978EFA-1798-42F6-9BDB-D95FAE2E290C}" srcId="{D260AE21-C650-4836-A60F-58A7CCE3F2DF}" destId="{C668C638-2F95-49BB-AF0C-7C5B3D0FE63D}" srcOrd="0" destOrd="0" parTransId="{B90A000F-5E24-4BE5-B4B5-D48FA2F5050C}" sibTransId="{C581DCBD-0C59-4B29-A443-CD412B9B4E59}"/>
    <dgm:cxn modelId="{D022066B-7949-46A4-8459-73996F67CE52}" type="presOf" srcId="{220A376C-C88B-41A4-B63C-F6E5982B2315}" destId="{FBB23BF4-1150-4A19-AD47-89B874E6B3BD}" srcOrd="0" destOrd="0" presId="urn:microsoft.com/office/officeart/2005/8/layout/hierarchy3"/>
    <dgm:cxn modelId="{23CE9047-FF77-4EF2-B82E-3EC67C20AB4C}" type="presOf" srcId="{B90A000F-5E24-4BE5-B4B5-D48FA2F5050C}" destId="{4365E6B0-51B2-464C-A4D6-DEA89A0D0D35}" srcOrd="0" destOrd="0" presId="urn:microsoft.com/office/officeart/2005/8/layout/hierarchy3"/>
    <dgm:cxn modelId="{27935312-A881-4F35-8706-1AC594DBC411}" type="presOf" srcId="{83676C21-6333-4664-BD40-E396E55CEB6A}" destId="{D16B7109-3FE0-4882-B184-DBA3854B42F2}" srcOrd="0" destOrd="0" presId="urn:microsoft.com/office/officeart/2005/8/layout/hierarchy3"/>
    <dgm:cxn modelId="{BBE7611D-5C63-40A6-A15F-712724322612}" type="presOf" srcId="{5812F3C1-0B1C-4F0E-8119-BE9C9B9B0D5B}" destId="{1F289F9E-3F64-4C7C-A6CB-D58BABAC51EE}" srcOrd="0" destOrd="0" presId="urn:microsoft.com/office/officeart/2005/8/layout/hierarchy3"/>
    <dgm:cxn modelId="{5356FE68-BA34-46C6-95D7-B4E4D1C6ABFC}" type="presOf" srcId="{D260AE21-C650-4836-A60F-58A7CCE3F2DF}" destId="{6BC3D674-DC22-4A8F-A215-31A35CFD2F8D}" srcOrd="0" destOrd="0" presId="urn:microsoft.com/office/officeart/2005/8/layout/hierarchy3"/>
    <dgm:cxn modelId="{4168AFA4-DF50-46F2-A2DF-282931D4A93B}" type="presOf" srcId="{AFE1DA7F-F643-4834-9E67-8E31840EFFE7}" destId="{54E99906-45B2-4681-8FA7-0CE284243FD5}" srcOrd="0" destOrd="0" presId="urn:microsoft.com/office/officeart/2005/8/layout/hierarchy3"/>
    <dgm:cxn modelId="{F10C2241-8427-4597-B728-E704E7E846A0}" srcId="{DB2DBF99-DC41-44CF-A2C4-DA54A1B96335}" destId="{5812F3C1-0B1C-4F0E-8119-BE9C9B9B0D5B}" srcOrd="2" destOrd="0" parTransId="{50A518BD-AFE5-4520-B44C-30E45550719D}" sibTransId="{64474CFE-F6A2-4EBD-B723-2D135C898CD9}"/>
    <dgm:cxn modelId="{87041BDE-9D14-4951-ABEB-890A7F44445C}" srcId="{DB2DBF99-DC41-44CF-A2C4-DA54A1B96335}" destId="{3E99F339-F4AB-4C1B-8815-D86D6060F5DE}" srcOrd="0" destOrd="0" parTransId="{F7439A89-17F7-42C5-B3BE-45C296F90027}" sibTransId="{576C20BA-5F07-4ADA-92C1-C0C601375076}"/>
    <dgm:cxn modelId="{6C45BBF5-D48D-4CA2-9720-98303ECFF0CD}" type="presParOf" srcId="{FBB23BF4-1150-4A19-AD47-89B874E6B3BD}" destId="{E7DA6A04-959F-49FF-9738-D668D18E1625}" srcOrd="0" destOrd="0" presId="urn:microsoft.com/office/officeart/2005/8/layout/hierarchy3"/>
    <dgm:cxn modelId="{0B63A4F6-38F6-4130-8BC6-BDDB9B4E5D42}" type="presParOf" srcId="{E7DA6A04-959F-49FF-9738-D668D18E1625}" destId="{658F21B3-3B53-47C4-AA24-BEF53EA5E045}" srcOrd="0" destOrd="0" presId="urn:microsoft.com/office/officeart/2005/8/layout/hierarchy3"/>
    <dgm:cxn modelId="{B44E4C25-92A5-45E5-86A6-DA6CA314E07E}" type="presParOf" srcId="{658F21B3-3B53-47C4-AA24-BEF53EA5E045}" destId="{6BC3D674-DC22-4A8F-A215-31A35CFD2F8D}" srcOrd="0" destOrd="0" presId="urn:microsoft.com/office/officeart/2005/8/layout/hierarchy3"/>
    <dgm:cxn modelId="{8F98B1BB-1DE5-487D-87C6-E54BA1FB1D77}" type="presParOf" srcId="{658F21B3-3B53-47C4-AA24-BEF53EA5E045}" destId="{3C809C49-6574-40C4-A786-12269CE5A83A}" srcOrd="1" destOrd="0" presId="urn:microsoft.com/office/officeart/2005/8/layout/hierarchy3"/>
    <dgm:cxn modelId="{06C37713-662B-43EA-AFC7-32A813ADEF2E}" type="presParOf" srcId="{E7DA6A04-959F-49FF-9738-D668D18E1625}" destId="{9C6091E4-9451-47C6-9B57-12673A9C48DD}" srcOrd="1" destOrd="0" presId="urn:microsoft.com/office/officeart/2005/8/layout/hierarchy3"/>
    <dgm:cxn modelId="{1F1F23D4-6D02-49F6-A02E-E53E7960EB38}" type="presParOf" srcId="{9C6091E4-9451-47C6-9B57-12673A9C48DD}" destId="{4365E6B0-51B2-464C-A4D6-DEA89A0D0D35}" srcOrd="0" destOrd="0" presId="urn:microsoft.com/office/officeart/2005/8/layout/hierarchy3"/>
    <dgm:cxn modelId="{70E562DF-5AED-4A85-926C-6EEBF56BAF8B}" type="presParOf" srcId="{9C6091E4-9451-47C6-9B57-12673A9C48DD}" destId="{37FAE939-2774-48E1-9178-D547933437E5}" srcOrd="1" destOrd="0" presId="urn:microsoft.com/office/officeart/2005/8/layout/hierarchy3"/>
    <dgm:cxn modelId="{0EF21CBA-7AAB-4851-9995-61DD10EEC8B6}" type="presParOf" srcId="{FBB23BF4-1150-4A19-AD47-89B874E6B3BD}" destId="{ACB2A026-9D3A-47EE-A17E-B948823C7083}" srcOrd="1" destOrd="0" presId="urn:microsoft.com/office/officeart/2005/8/layout/hierarchy3"/>
    <dgm:cxn modelId="{F56E2803-B646-47CD-8005-BF7AFCA82B32}" type="presParOf" srcId="{ACB2A026-9D3A-47EE-A17E-B948823C7083}" destId="{957E5A3A-CFF2-4032-B93F-CD14BE7D4953}" srcOrd="0" destOrd="0" presId="urn:microsoft.com/office/officeart/2005/8/layout/hierarchy3"/>
    <dgm:cxn modelId="{0C5EFC6C-556E-462C-B72C-8DF547A75439}" type="presParOf" srcId="{957E5A3A-CFF2-4032-B93F-CD14BE7D4953}" destId="{0619856A-F41F-40F0-B078-C5E539E006A2}" srcOrd="0" destOrd="0" presId="urn:microsoft.com/office/officeart/2005/8/layout/hierarchy3"/>
    <dgm:cxn modelId="{915F1278-B2D9-4102-B4F6-C2845FA76049}" type="presParOf" srcId="{957E5A3A-CFF2-4032-B93F-CD14BE7D4953}" destId="{D75ABA99-4341-4AC4-AAB3-8AFB39759200}" srcOrd="1" destOrd="0" presId="urn:microsoft.com/office/officeart/2005/8/layout/hierarchy3"/>
    <dgm:cxn modelId="{B21947A9-0D79-489D-86A5-6982ADB3AB0B}" type="presParOf" srcId="{ACB2A026-9D3A-47EE-A17E-B948823C7083}" destId="{C26B5AA2-FD15-4833-A3DA-7FFABFD2FD89}" srcOrd="1" destOrd="0" presId="urn:microsoft.com/office/officeart/2005/8/layout/hierarchy3"/>
    <dgm:cxn modelId="{1AB20B69-DD3F-44A6-990B-581C259348AE}" type="presParOf" srcId="{C26B5AA2-FD15-4833-A3DA-7FFABFD2FD89}" destId="{D16B7109-3FE0-4882-B184-DBA3854B42F2}" srcOrd="0" destOrd="0" presId="urn:microsoft.com/office/officeart/2005/8/layout/hierarchy3"/>
    <dgm:cxn modelId="{25749592-F034-4909-A542-068C5CBA899E}" type="presParOf" srcId="{C26B5AA2-FD15-4833-A3DA-7FFABFD2FD89}" destId="{86F0CA7C-7BEC-45EC-A74A-772427769C68}" srcOrd="1" destOrd="0" presId="urn:microsoft.com/office/officeart/2005/8/layout/hierarchy3"/>
    <dgm:cxn modelId="{8A685F4B-B2F3-49F3-B83A-D3B2CBD21D1C}" type="presParOf" srcId="{FBB23BF4-1150-4A19-AD47-89B874E6B3BD}" destId="{5A46E800-2954-486D-AB1A-54F636B9FB3F}" srcOrd="2" destOrd="0" presId="urn:microsoft.com/office/officeart/2005/8/layout/hierarchy3"/>
    <dgm:cxn modelId="{A5B6F65B-AB45-4882-B2E6-316789393371}" type="presParOf" srcId="{5A46E800-2954-486D-AB1A-54F636B9FB3F}" destId="{6CF78187-9DC0-48F4-9407-6DD474AD55F2}" srcOrd="0" destOrd="0" presId="urn:microsoft.com/office/officeart/2005/8/layout/hierarchy3"/>
    <dgm:cxn modelId="{946ECE69-C976-4C8C-905F-883EAC4F5279}" type="presParOf" srcId="{6CF78187-9DC0-48F4-9407-6DD474AD55F2}" destId="{011BD277-6CDD-458F-A473-17F6F1A16E79}" srcOrd="0" destOrd="0" presId="urn:microsoft.com/office/officeart/2005/8/layout/hierarchy3"/>
    <dgm:cxn modelId="{F4061C2D-1F93-4146-A1A4-AA1774659345}" type="presParOf" srcId="{6CF78187-9DC0-48F4-9407-6DD474AD55F2}" destId="{1F8BBBBA-EF7E-4554-B2FD-32A963DCEA43}" srcOrd="1" destOrd="0" presId="urn:microsoft.com/office/officeart/2005/8/layout/hierarchy3"/>
    <dgm:cxn modelId="{01E8F9FB-A01D-40A0-B2D0-250B650AD70D}" type="presParOf" srcId="{5A46E800-2954-486D-AB1A-54F636B9FB3F}" destId="{C7D75A2D-E4C4-4710-8E73-3C4A888D6D63}" srcOrd="1" destOrd="0" presId="urn:microsoft.com/office/officeart/2005/8/layout/hierarchy3"/>
    <dgm:cxn modelId="{6FD2AAD0-1B91-4E87-9011-A9322CAB8DDB}" type="presParOf" srcId="{C7D75A2D-E4C4-4710-8E73-3C4A888D6D63}" destId="{67331B23-F26E-402B-9685-F511551E6F61}" srcOrd="0" destOrd="0" presId="urn:microsoft.com/office/officeart/2005/8/layout/hierarchy3"/>
    <dgm:cxn modelId="{CEE23943-76E3-495D-8793-5C8DB42ED57A}" type="presParOf" srcId="{C7D75A2D-E4C4-4710-8E73-3C4A888D6D63}" destId="{AF93E2C2-799D-4603-9850-F61A59631645}" srcOrd="1" destOrd="0" presId="urn:microsoft.com/office/officeart/2005/8/layout/hierarchy3"/>
    <dgm:cxn modelId="{9C2AC52E-B2DC-4A52-8940-2F6FFEC7B724}" type="presParOf" srcId="{C7D75A2D-E4C4-4710-8E73-3C4A888D6D63}" destId="{54E99906-45B2-4681-8FA7-0CE284243FD5}" srcOrd="2" destOrd="0" presId="urn:microsoft.com/office/officeart/2005/8/layout/hierarchy3"/>
    <dgm:cxn modelId="{F70ACA0B-A50E-42C1-9394-C7B106F71A55}" type="presParOf" srcId="{C7D75A2D-E4C4-4710-8E73-3C4A888D6D63}" destId="{F14079C1-A09E-493E-9118-8091C67CF862}" srcOrd="3" destOrd="0" presId="urn:microsoft.com/office/officeart/2005/8/layout/hierarchy3"/>
    <dgm:cxn modelId="{41D378A8-B7F4-41EB-BF14-A887E012C0B6}" type="presParOf" srcId="{C7D75A2D-E4C4-4710-8E73-3C4A888D6D63}" destId="{FE5A5FB9-CA6E-43A8-BB7F-9CC57F70EFD9}" srcOrd="4" destOrd="0" presId="urn:microsoft.com/office/officeart/2005/8/layout/hierarchy3"/>
    <dgm:cxn modelId="{92B4556E-93F2-44CC-A3A9-9886413B19E2}" type="presParOf" srcId="{C7D75A2D-E4C4-4710-8E73-3C4A888D6D63}" destId="{1F289F9E-3F64-4C7C-A6CB-D58BABAC51EE}"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3D674-DC22-4A8F-A215-31A35CFD2F8D}">
      <dsp:nvSpPr>
        <dsp:cNvPr id="0" name=""/>
        <dsp:cNvSpPr/>
      </dsp:nvSpPr>
      <dsp:spPr>
        <a:xfrm>
          <a:off x="2138" y="129740"/>
          <a:ext cx="2215963" cy="5118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b="1" kern="1200" dirty="0" smtClean="0"/>
            <a:t>0x2X – LED Operations</a:t>
          </a:r>
        </a:p>
      </dsp:txBody>
      <dsp:txXfrm>
        <a:off x="17129" y="144731"/>
        <a:ext cx="2185981" cy="481854"/>
      </dsp:txXfrm>
    </dsp:sp>
    <dsp:sp modelId="{4365E6B0-51B2-464C-A4D6-DEA89A0D0D35}">
      <dsp:nvSpPr>
        <dsp:cNvPr id="0" name=""/>
        <dsp:cNvSpPr/>
      </dsp:nvSpPr>
      <dsp:spPr>
        <a:xfrm>
          <a:off x="223734" y="641577"/>
          <a:ext cx="221596" cy="494177"/>
        </a:xfrm>
        <a:custGeom>
          <a:avLst/>
          <a:gdLst/>
          <a:ahLst/>
          <a:cxnLst/>
          <a:rect l="0" t="0" r="0" b="0"/>
          <a:pathLst>
            <a:path>
              <a:moveTo>
                <a:pt x="0" y="0"/>
              </a:moveTo>
              <a:lnTo>
                <a:pt x="0" y="494177"/>
              </a:lnTo>
              <a:lnTo>
                <a:pt x="221596" y="4941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FAE939-2774-48E1-9178-D547933437E5}">
      <dsp:nvSpPr>
        <dsp:cNvPr id="0" name=""/>
        <dsp:cNvSpPr/>
      </dsp:nvSpPr>
      <dsp:spPr>
        <a:xfrm>
          <a:off x="445331" y="876654"/>
          <a:ext cx="2285997" cy="51820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168275" lvl="0" indent="-168275" algn="l" defTabSz="444500">
            <a:lnSpc>
              <a:spcPct val="90000"/>
            </a:lnSpc>
            <a:spcBef>
              <a:spcPct val="0"/>
            </a:spcBef>
            <a:spcAft>
              <a:spcPct val="35000"/>
            </a:spcAft>
          </a:pPr>
          <a:r>
            <a:rPr lang="en-US" sz="1000" kern="1200" dirty="0" smtClean="0"/>
            <a:t>0 – Turn LED on/off based on input data  Return Header: (0x20)</a:t>
          </a:r>
          <a:endParaRPr lang="en-US" sz="1000" kern="1200" dirty="0"/>
        </a:p>
      </dsp:txBody>
      <dsp:txXfrm>
        <a:off x="460509" y="891832"/>
        <a:ext cx="2255641" cy="487846"/>
      </dsp:txXfrm>
    </dsp:sp>
    <dsp:sp modelId="{0619856A-F41F-40F0-B078-C5E539E006A2}">
      <dsp:nvSpPr>
        <dsp:cNvPr id="0" name=""/>
        <dsp:cNvSpPr/>
      </dsp:nvSpPr>
      <dsp:spPr>
        <a:xfrm>
          <a:off x="2791842" y="129740"/>
          <a:ext cx="2048194" cy="4885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b="1" kern="1200" dirty="0" smtClean="0"/>
            <a:t>0x3X – LCD Operations</a:t>
          </a:r>
          <a:endParaRPr lang="en-US" sz="1000" b="1" kern="1200" dirty="0"/>
        </a:p>
      </dsp:txBody>
      <dsp:txXfrm>
        <a:off x="2806152" y="144050"/>
        <a:ext cx="2019574" cy="459944"/>
      </dsp:txXfrm>
    </dsp:sp>
    <dsp:sp modelId="{D16B7109-3FE0-4882-B184-DBA3854B42F2}">
      <dsp:nvSpPr>
        <dsp:cNvPr id="0" name=""/>
        <dsp:cNvSpPr/>
      </dsp:nvSpPr>
      <dsp:spPr>
        <a:xfrm>
          <a:off x="2996662" y="618305"/>
          <a:ext cx="204819" cy="463542"/>
        </a:xfrm>
        <a:custGeom>
          <a:avLst/>
          <a:gdLst/>
          <a:ahLst/>
          <a:cxnLst/>
          <a:rect l="0" t="0" r="0" b="0"/>
          <a:pathLst>
            <a:path>
              <a:moveTo>
                <a:pt x="0" y="0"/>
              </a:moveTo>
              <a:lnTo>
                <a:pt x="0" y="463542"/>
              </a:lnTo>
              <a:lnTo>
                <a:pt x="204819" y="463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0CA7C-7BEC-45EC-A74A-772427769C68}">
      <dsp:nvSpPr>
        <dsp:cNvPr id="0" name=""/>
        <dsp:cNvSpPr/>
      </dsp:nvSpPr>
      <dsp:spPr>
        <a:xfrm>
          <a:off x="3201481" y="853381"/>
          <a:ext cx="2040299" cy="4569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lvl="0" algn="l" defTabSz="444500">
            <a:lnSpc>
              <a:spcPct val="90000"/>
            </a:lnSpc>
            <a:spcBef>
              <a:spcPct val="0"/>
            </a:spcBef>
            <a:spcAft>
              <a:spcPct val="35000"/>
            </a:spcAft>
          </a:pPr>
          <a:r>
            <a:rPr lang="en-US" sz="1000" kern="1200" dirty="0" smtClean="0"/>
            <a:t>0 – Output text to LCD</a:t>
          </a:r>
        </a:p>
        <a:p>
          <a:pPr lvl="0" algn="l" defTabSz="444500">
            <a:lnSpc>
              <a:spcPct val="90000"/>
            </a:lnSpc>
            <a:spcBef>
              <a:spcPct val="0"/>
            </a:spcBef>
            <a:spcAft>
              <a:spcPct val="35000"/>
            </a:spcAft>
          </a:pPr>
          <a:r>
            <a:rPr lang="en-US" sz="1000" kern="1200" dirty="0" smtClean="0"/>
            <a:t>       Return Header: (0x31)</a:t>
          </a:r>
          <a:endParaRPr lang="en-US" sz="1000" kern="1200" dirty="0"/>
        </a:p>
      </dsp:txBody>
      <dsp:txXfrm>
        <a:off x="3214864" y="866764"/>
        <a:ext cx="2013533" cy="430166"/>
      </dsp:txXfrm>
    </dsp:sp>
    <dsp:sp modelId="{011BD277-6CDD-458F-A473-17F6F1A16E79}">
      <dsp:nvSpPr>
        <dsp:cNvPr id="0" name=""/>
        <dsp:cNvSpPr/>
      </dsp:nvSpPr>
      <dsp:spPr>
        <a:xfrm>
          <a:off x="5310190" y="129740"/>
          <a:ext cx="2266006" cy="50009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b="1" kern="1200" dirty="0" smtClean="0"/>
            <a:t>0x4X – Engineering Operations</a:t>
          </a:r>
          <a:endParaRPr lang="en-US" sz="1000" b="1" kern="1200" dirty="0"/>
        </a:p>
      </dsp:txBody>
      <dsp:txXfrm>
        <a:off x="5324837" y="144387"/>
        <a:ext cx="2236712" cy="470798"/>
      </dsp:txXfrm>
    </dsp:sp>
    <dsp:sp modelId="{67331B23-F26E-402B-9685-F511551E6F61}">
      <dsp:nvSpPr>
        <dsp:cNvPr id="0" name=""/>
        <dsp:cNvSpPr/>
      </dsp:nvSpPr>
      <dsp:spPr>
        <a:xfrm>
          <a:off x="5536790" y="629833"/>
          <a:ext cx="228739" cy="1081935"/>
        </a:xfrm>
        <a:custGeom>
          <a:avLst/>
          <a:gdLst/>
          <a:ahLst/>
          <a:cxnLst/>
          <a:rect l="0" t="0" r="0" b="0"/>
          <a:pathLst>
            <a:path>
              <a:moveTo>
                <a:pt x="0" y="0"/>
              </a:moveTo>
              <a:lnTo>
                <a:pt x="0" y="1081935"/>
              </a:lnTo>
              <a:lnTo>
                <a:pt x="228739" y="1081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93E2C2-799D-4603-9850-F61A59631645}">
      <dsp:nvSpPr>
        <dsp:cNvPr id="0" name=""/>
        <dsp:cNvSpPr/>
      </dsp:nvSpPr>
      <dsp:spPr>
        <a:xfrm>
          <a:off x="5765529" y="1500359"/>
          <a:ext cx="1945170" cy="42281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lvl="0" algn="l" defTabSz="444500">
            <a:lnSpc>
              <a:spcPct val="90000"/>
            </a:lnSpc>
            <a:spcBef>
              <a:spcPct val="0"/>
            </a:spcBef>
            <a:spcAft>
              <a:spcPct val="35000"/>
            </a:spcAft>
          </a:pPr>
          <a:r>
            <a:rPr lang="en-US" sz="1000" kern="1200" dirty="0" smtClean="0"/>
            <a:t>1 – Get Firmware </a:t>
          </a:r>
        </a:p>
        <a:p>
          <a:pPr lvl="0" algn="l" defTabSz="444500">
            <a:lnSpc>
              <a:spcPct val="90000"/>
            </a:lnSpc>
            <a:spcBef>
              <a:spcPct val="0"/>
            </a:spcBef>
            <a:spcAft>
              <a:spcPct val="35000"/>
            </a:spcAft>
          </a:pPr>
          <a:r>
            <a:rPr lang="en-US" sz="1000" kern="1200" dirty="0" smtClean="0"/>
            <a:t>      Return Header: (0x41)</a:t>
          </a:r>
        </a:p>
      </dsp:txBody>
      <dsp:txXfrm>
        <a:off x="5777913" y="1512743"/>
        <a:ext cx="1920402" cy="398050"/>
      </dsp:txXfrm>
    </dsp:sp>
    <dsp:sp modelId="{54E99906-45B2-4681-8FA7-0CE284243FD5}">
      <dsp:nvSpPr>
        <dsp:cNvPr id="0" name=""/>
        <dsp:cNvSpPr/>
      </dsp:nvSpPr>
      <dsp:spPr>
        <a:xfrm>
          <a:off x="5536790" y="629833"/>
          <a:ext cx="237826" cy="1703430"/>
        </a:xfrm>
        <a:custGeom>
          <a:avLst/>
          <a:gdLst/>
          <a:ahLst/>
          <a:cxnLst/>
          <a:rect l="0" t="0" r="0" b="0"/>
          <a:pathLst>
            <a:path>
              <a:moveTo>
                <a:pt x="0" y="0"/>
              </a:moveTo>
              <a:lnTo>
                <a:pt x="0" y="1703430"/>
              </a:lnTo>
              <a:lnTo>
                <a:pt x="237826" y="1703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4079C1-A09E-493E-9118-8091C67CF862}">
      <dsp:nvSpPr>
        <dsp:cNvPr id="0" name=""/>
        <dsp:cNvSpPr/>
      </dsp:nvSpPr>
      <dsp:spPr>
        <a:xfrm>
          <a:off x="5774616" y="2091821"/>
          <a:ext cx="1936083" cy="48288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lvl="0" algn="l" defTabSz="444500">
            <a:lnSpc>
              <a:spcPct val="90000"/>
            </a:lnSpc>
            <a:spcBef>
              <a:spcPct val="0"/>
            </a:spcBef>
            <a:spcAft>
              <a:spcPct val="35000"/>
            </a:spcAft>
          </a:pPr>
          <a:r>
            <a:rPr lang="en-US" sz="1000" kern="1200" dirty="0" smtClean="0"/>
            <a:t>2 – Get Serial # </a:t>
          </a:r>
        </a:p>
        <a:p>
          <a:pPr lvl="0" algn="l" defTabSz="444500">
            <a:lnSpc>
              <a:spcPct val="90000"/>
            </a:lnSpc>
            <a:spcBef>
              <a:spcPct val="0"/>
            </a:spcBef>
            <a:spcAft>
              <a:spcPct val="35000"/>
            </a:spcAft>
          </a:pPr>
          <a:r>
            <a:rPr lang="en-US" sz="1000" kern="1200" dirty="0" smtClean="0"/>
            <a:t>      Return Header: (0x42)</a:t>
          </a:r>
        </a:p>
      </dsp:txBody>
      <dsp:txXfrm>
        <a:off x="5788759" y="2105964"/>
        <a:ext cx="1907797" cy="454598"/>
      </dsp:txXfrm>
    </dsp:sp>
    <dsp:sp modelId="{FE5A5FB9-CA6E-43A8-BB7F-9CC57F70EFD9}">
      <dsp:nvSpPr>
        <dsp:cNvPr id="0" name=""/>
        <dsp:cNvSpPr/>
      </dsp:nvSpPr>
      <dsp:spPr>
        <a:xfrm>
          <a:off x="5536790" y="629833"/>
          <a:ext cx="242909" cy="431666"/>
        </a:xfrm>
        <a:custGeom>
          <a:avLst/>
          <a:gdLst/>
          <a:ahLst/>
          <a:cxnLst/>
          <a:rect l="0" t="0" r="0" b="0"/>
          <a:pathLst>
            <a:path>
              <a:moveTo>
                <a:pt x="0" y="0"/>
              </a:moveTo>
              <a:lnTo>
                <a:pt x="0" y="431666"/>
              </a:lnTo>
              <a:lnTo>
                <a:pt x="242909" y="4316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89F9E-3F64-4C7C-A6CB-D58BABAC51EE}">
      <dsp:nvSpPr>
        <dsp:cNvPr id="0" name=""/>
        <dsp:cNvSpPr/>
      </dsp:nvSpPr>
      <dsp:spPr>
        <a:xfrm>
          <a:off x="5779700" y="851341"/>
          <a:ext cx="1930967" cy="42031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114300" lvl="0" indent="-114300" algn="l" defTabSz="444500">
            <a:lnSpc>
              <a:spcPct val="90000"/>
            </a:lnSpc>
            <a:spcBef>
              <a:spcPct val="0"/>
            </a:spcBef>
            <a:spcAft>
              <a:spcPct val="35000"/>
            </a:spcAft>
          </a:pPr>
          <a:r>
            <a:rPr lang="en-US" sz="1000" kern="1200" dirty="0" smtClean="0"/>
            <a:t>0 – Connected?</a:t>
          </a:r>
        </a:p>
        <a:p>
          <a:pPr marL="114300" lvl="0" indent="-114300" algn="l" defTabSz="444500">
            <a:lnSpc>
              <a:spcPct val="90000"/>
            </a:lnSpc>
            <a:spcBef>
              <a:spcPct val="0"/>
            </a:spcBef>
            <a:spcAft>
              <a:spcPct val="35000"/>
            </a:spcAft>
          </a:pPr>
          <a:r>
            <a:rPr lang="en-US" sz="1000" kern="1200" dirty="0" smtClean="0"/>
            <a:t>      Return Header: (0x40)</a:t>
          </a:r>
        </a:p>
      </dsp:txBody>
      <dsp:txXfrm>
        <a:off x="5792011" y="863652"/>
        <a:ext cx="1906345" cy="3956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C5969-055C-4AC8-96F1-6BA37C306987}" type="datetimeFigureOut">
              <a:rPr lang="en-US" smtClean="0"/>
              <a:t>8/10/2014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2AFBB-AEDE-473C-AD0D-CBDCBA7A4060}" type="slidenum">
              <a:rPr lang="en-US" smtClean="0"/>
              <a:t>‹#›</a:t>
            </a:fld>
            <a:endParaRPr lang="en-US"/>
          </a:p>
        </p:txBody>
      </p:sp>
    </p:spTree>
    <p:extLst>
      <p:ext uri="{BB962C8B-B14F-4D97-AF65-F5344CB8AC3E}">
        <p14:creationId xmlns:p14="http://schemas.microsoft.com/office/powerpoint/2010/main" val="322238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2AFBB-AEDE-473C-AD0D-CBDCBA7A4060}" type="slidenum">
              <a:rPr lang="en-US" smtClean="0"/>
              <a:t>4</a:t>
            </a:fld>
            <a:endParaRPr lang="en-US"/>
          </a:p>
        </p:txBody>
      </p:sp>
    </p:spTree>
    <p:extLst>
      <p:ext uri="{BB962C8B-B14F-4D97-AF65-F5344CB8AC3E}">
        <p14:creationId xmlns:p14="http://schemas.microsoft.com/office/powerpoint/2010/main" val="213814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2AFBB-AEDE-473C-AD0D-CBDCBA7A4060}" type="slidenum">
              <a:rPr lang="en-US" smtClean="0"/>
              <a:t>5</a:t>
            </a:fld>
            <a:endParaRPr lang="en-US"/>
          </a:p>
        </p:txBody>
      </p:sp>
    </p:spTree>
    <p:extLst>
      <p:ext uri="{BB962C8B-B14F-4D97-AF65-F5344CB8AC3E}">
        <p14:creationId xmlns:p14="http://schemas.microsoft.com/office/powerpoint/2010/main" val="280586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2AFBB-AEDE-473C-AD0D-CBDCBA7A4060}" type="slidenum">
              <a:rPr lang="en-US" smtClean="0"/>
              <a:t>6</a:t>
            </a:fld>
            <a:endParaRPr lang="en-US"/>
          </a:p>
        </p:txBody>
      </p:sp>
    </p:spTree>
    <p:extLst>
      <p:ext uri="{BB962C8B-B14F-4D97-AF65-F5344CB8AC3E}">
        <p14:creationId xmlns:p14="http://schemas.microsoft.com/office/powerpoint/2010/main" val="387390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2AFBB-AEDE-473C-AD0D-CBDCBA7A4060}" type="slidenum">
              <a:rPr lang="en-US" smtClean="0"/>
              <a:t>7</a:t>
            </a:fld>
            <a:endParaRPr lang="en-US"/>
          </a:p>
        </p:txBody>
      </p:sp>
    </p:spTree>
    <p:extLst>
      <p:ext uri="{BB962C8B-B14F-4D97-AF65-F5344CB8AC3E}">
        <p14:creationId xmlns:p14="http://schemas.microsoft.com/office/powerpoint/2010/main" val="170740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18302-0D0E-4B7A-BF64-B032ACDAFF0D}" type="datetime1">
              <a:rPr lang="en-US" smtClean="0"/>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69493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05B4D8-6568-44F7-BDB8-EC6F1EB90F85}" type="datetime1">
              <a:rPr lang="en-US" smtClean="0"/>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68199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380E81-21D5-430F-8F42-FD6A362DBACE}" type="datetime1">
              <a:rPr lang="en-US" smtClean="0"/>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188059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BD22DD-2454-4DC1-A981-A115089C1DF9}" type="datetime1">
              <a:rPr lang="en-US" smtClean="0"/>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90069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47D8A-6C2A-4163-8E8C-82FFEBDC6AA6}" type="datetime1">
              <a:rPr lang="en-US" smtClean="0"/>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256130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2371E4-1CCE-4EBC-91B4-0FE67D0EEE41}" type="datetime1">
              <a:rPr lang="en-US" smtClean="0"/>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327376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E2E46-3B30-4B98-A915-483EA114C398}" type="datetime1">
              <a:rPr lang="en-US" smtClean="0"/>
              <a:t>8/10/2014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223481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09949B-700E-4308-9C26-8F02CA426A25}" type="datetime1">
              <a:rPr lang="en-US" smtClean="0"/>
              <a:t>8/10/2014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304937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492875"/>
            <a:ext cx="2057400" cy="365125"/>
          </a:xfrm>
        </p:spPr>
        <p:txBody>
          <a:bodyPr/>
          <a:lstStyle/>
          <a:p>
            <a:fld id="{DBFE2A62-9FDE-48A8-915D-394856237C37}" type="datetime1">
              <a:rPr lang="en-US" smtClean="0"/>
              <a:t>8/10/2014</a:t>
            </a:fld>
            <a:endParaRPr lang="en-US"/>
          </a:p>
        </p:txBody>
      </p:sp>
      <p:sp>
        <p:nvSpPr>
          <p:cNvPr id="3" name="Footer Placeholder 2"/>
          <p:cNvSpPr>
            <a:spLocks noGrp="1"/>
          </p:cNvSpPr>
          <p:nvPr>
            <p:ph type="ftr" sz="quarter" idx="11"/>
          </p:nvPr>
        </p:nvSpPr>
        <p:spPr>
          <a:xfrm>
            <a:off x="3028950" y="6492874"/>
            <a:ext cx="3086100" cy="365125"/>
          </a:xfrm>
        </p:spPr>
        <p:txBody>
          <a:bodyPr/>
          <a:lstStyle/>
          <a:p>
            <a:endParaRPr lang="en-US"/>
          </a:p>
        </p:txBody>
      </p:sp>
      <p:sp>
        <p:nvSpPr>
          <p:cNvPr id="4" name="Slide Number Placeholder 3"/>
          <p:cNvSpPr>
            <a:spLocks noGrp="1"/>
          </p:cNvSpPr>
          <p:nvPr>
            <p:ph type="sldNum" sz="quarter" idx="12"/>
          </p:nvPr>
        </p:nvSpPr>
        <p:spPr>
          <a:xfrm>
            <a:off x="7086600" y="6492875"/>
            <a:ext cx="2057400" cy="365125"/>
          </a:xfrm>
        </p:spPr>
        <p:txBody>
          <a:bodyPr/>
          <a:lstStyle>
            <a:lvl1pPr>
              <a:defRPr b="1"/>
            </a:lvl1pPr>
          </a:lstStyle>
          <a:p>
            <a:fld id="{6B4960F6-E930-4DB6-9DCD-8ECDD987F91D}" type="slidenum">
              <a:rPr lang="en-US" smtClean="0"/>
              <a:pPr/>
              <a:t>‹#›</a:t>
            </a:fld>
            <a:endParaRPr lang="en-US"/>
          </a:p>
        </p:txBody>
      </p:sp>
    </p:spTree>
    <p:extLst>
      <p:ext uri="{BB962C8B-B14F-4D97-AF65-F5344CB8AC3E}">
        <p14:creationId xmlns:p14="http://schemas.microsoft.com/office/powerpoint/2010/main" val="3551251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6E330-1A75-48ED-B779-3E5AAC943775}" type="datetime1">
              <a:rPr lang="en-US" smtClean="0"/>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10243710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9E0CF-0744-4CB6-8370-7C2557621826}" type="datetime1">
              <a:rPr lang="en-US" smtClean="0"/>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60F6-E930-4DB6-9DCD-8ECDD987F91D}" type="slidenum">
              <a:rPr lang="en-US" smtClean="0"/>
              <a:t>‹#›</a:t>
            </a:fld>
            <a:endParaRPr lang="en-US"/>
          </a:p>
        </p:txBody>
      </p:sp>
    </p:spTree>
    <p:extLst>
      <p:ext uri="{BB962C8B-B14F-4D97-AF65-F5344CB8AC3E}">
        <p14:creationId xmlns:p14="http://schemas.microsoft.com/office/powerpoint/2010/main" val="356482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9AA27-699C-42C5-A470-C5DA5C25CEAA}" type="datetime1">
              <a:rPr lang="en-US" smtClean="0"/>
              <a:t>8/10/2014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960F6-E930-4DB6-9DCD-8ECDD987F91D}" type="slidenum">
              <a:rPr lang="en-US" smtClean="0"/>
              <a:t>‹#›</a:t>
            </a:fld>
            <a:endParaRPr lang="en-US"/>
          </a:p>
        </p:txBody>
      </p:sp>
    </p:spTree>
    <p:extLst>
      <p:ext uri="{BB962C8B-B14F-4D97-AF65-F5344CB8AC3E}">
        <p14:creationId xmlns:p14="http://schemas.microsoft.com/office/powerpoint/2010/main" val="3940097457"/>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melabs.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ftdichip.com/Products/Cables/USBTTLSerial.htm" TargetMode="External"/><Relationship Id="rId2" Type="http://schemas.openxmlformats.org/officeDocument/2006/relationships/hyperlink" Target="https://www.sparkfun.com/products/9395"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netburner.com/products/serial-to-ethernet/sbl2e" TargetMode="External"/><Relationship Id="rId2" Type="http://schemas.openxmlformats.org/officeDocument/2006/relationships/hyperlink" Target="http://www.microchip.com/wwwproducts/Devices.aspx?dDocName=en022889"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ftdichip.com/Products/ICs/FT232R.htm" TargetMode="External"/><Relationship Id="rId2" Type="http://schemas.openxmlformats.org/officeDocument/2006/relationships/hyperlink" Target="http://www.microchip.com/wwwproducts/Devices.aspx?product=MCP221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ndex.php?title=Fletcher's_checksum&amp;oldid=617651338" TargetMode="External"/><Relationship Id="rId2" Type="http://schemas.openxmlformats.org/officeDocument/2006/relationships/hyperlink" Target="http://en.wikipedia.org/w/index.php?title=Checksum&amp;oldid=62024868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ctrTitle"/>
          </p:nvPr>
        </p:nvSpPr>
        <p:spPr>
          <a:xfrm>
            <a:off x="0" y="1071854"/>
            <a:ext cx="9144000" cy="2847408"/>
          </a:xfrm>
        </p:spPr>
        <p:txBody>
          <a:bodyPr>
            <a:normAutofit fontScale="90000"/>
          </a:bodyPr>
          <a:lstStyle/>
          <a:p>
            <a:r>
              <a:rPr lang="en-US" sz="5400" dirty="0" smtClean="0">
                <a:effectLst>
                  <a:outerShdw blurRad="38100" dist="38100" dir="2700000" algn="tl">
                    <a:srgbClr val="000000">
                      <a:alpha val="43137"/>
                    </a:srgbClr>
                  </a:outerShdw>
                </a:effectLst>
              </a:rPr>
              <a:t>Communications </a:t>
            </a:r>
            <a:r>
              <a:rPr lang="en-US" sz="5400" dirty="0" smtClean="0">
                <a:effectLst>
                  <a:outerShdw blurRad="38100" dist="38100" dir="2700000" algn="tl">
                    <a:srgbClr val="000000">
                      <a:alpha val="43137"/>
                    </a:srgbClr>
                  </a:outerShdw>
                </a:effectLst>
              </a:rPr>
              <a:t>Protocol</a:t>
            </a:r>
            <a:br>
              <a:rPr lang="en-US" sz="5400" dirty="0" smtClean="0">
                <a:effectLst>
                  <a:outerShdw blurRad="38100" dist="38100" dir="2700000" algn="tl">
                    <a:srgbClr val="000000">
                      <a:alpha val="43137"/>
                    </a:srgbClr>
                  </a:outerShdw>
                </a:effectLst>
              </a:rPr>
            </a:br>
            <a:r>
              <a:rPr lang="en-US" sz="5400" dirty="0" smtClean="0">
                <a:effectLst>
                  <a:outerShdw blurRad="38100" dist="38100" dir="2700000" algn="tl">
                    <a:srgbClr val="000000">
                      <a:alpha val="43137"/>
                    </a:srgbClr>
                  </a:outerShdw>
                </a:effectLst>
              </a:rPr>
              <a:t>Microcontroller </a:t>
            </a:r>
            <a:r>
              <a:rPr lang="en-US" sz="5400" dirty="0" smtClean="0">
                <a:effectLst>
                  <a:outerShdw blurRad="38100" dist="38100" dir="2700000" algn="tl">
                    <a:srgbClr val="000000">
                      <a:alpha val="43137"/>
                    </a:srgbClr>
                  </a:outerShdw>
                </a:effectLst>
              </a:rPr>
              <a:t/>
            </a:r>
            <a:br>
              <a:rPr lang="en-US" sz="5400" dirty="0" smtClean="0">
                <a:effectLst>
                  <a:outerShdw blurRad="38100" dist="38100" dir="2700000" algn="tl">
                    <a:srgbClr val="000000">
                      <a:alpha val="43137"/>
                    </a:srgbClr>
                  </a:outerShdw>
                </a:effectLst>
              </a:rPr>
            </a:br>
            <a:r>
              <a:rPr lang="en-US" sz="5400" dirty="0">
                <a:effectLst>
                  <a:outerShdw blurRad="38100" dist="38100" dir="2700000" algn="tl">
                    <a:srgbClr val="000000">
                      <a:alpha val="43137"/>
                    </a:srgbClr>
                  </a:outerShdw>
                </a:effectLst>
              </a:rPr>
              <a:t/>
            </a:r>
            <a:br>
              <a:rPr lang="en-US" sz="54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David Emerson</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ECE </a:t>
            </a:r>
            <a:r>
              <a:rPr lang="en-US" sz="2800" dirty="0" smtClean="0">
                <a:effectLst>
                  <a:outerShdw blurRad="38100" dist="38100" dir="2700000" algn="tl">
                    <a:srgbClr val="000000">
                      <a:alpha val="43137"/>
                    </a:srgbClr>
                  </a:outerShdw>
                </a:effectLst>
              </a:rPr>
              <a:t>696</a:t>
            </a:r>
            <a:endParaRPr lang="en-US" sz="2800" dirty="0">
              <a:effectLst>
                <a:outerShdw blurRad="38100" dist="38100" dir="2700000" algn="tl">
                  <a:srgbClr val="000000">
                    <a:alpha val="43137"/>
                  </a:srgbClr>
                </a:outerShdw>
              </a:effectLst>
            </a:endParaRPr>
          </a:p>
        </p:txBody>
      </p:sp>
      <p:sp>
        <p:nvSpPr>
          <p:cNvPr id="21" name="Subtitle 20"/>
          <p:cNvSpPr>
            <a:spLocks noGrp="1"/>
          </p:cNvSpPr>
          <p:nvPr>
            <p:ph type="subTitle" idx="1"/>
          </p:nvPr>
        </p:nvSpPr>
        <p:spPr>
          <a:xfrm>
            <a:off x="1143000" y="4379068"/>
            <a:ext cx="6858000" cy="878731"/>
          </a:xfrm>
        </p:spPr>
        <p:txBody>
          <a:bodyPr>
            <a:normAutofit fontScale="92500" lnSpcReduction="10000"/>
          </a:bodyPr>
          <a:lstStyle/>
          <a:p>
            <a:r>
              <a:rPr lang="en-US" sz="2800" dirty="0">
                <a:effectLst>
                  <a:outerShdw blurRad="38100" dist="38100" dir="2700000" algn="tl">
                    <a:srgbClr val="000000">
                      <a:alpha val="43137"/>
                    </a:srgbClr>
                  </a:outerShdw>
                </a:effectLst>
                <a:latin typeface="Calibri Light" panose="020F0302020204030204" pitchFamily="34" charset="0"/>
                <a:cs typeface="Arabic Typesetting" panose="03020402040406030203" pitchFamily="66" charset="-78"/>
              </a:rPr>
              <a:t>1</a:t>
            </a:r>
            <a:r>
              <a:rPr lang="en-US" sz="2800" dirty="0" smtClean="0">
                <a:effectLst>
                  <a:outerShdw blurRad="38100" dist="38100" dir="2700000" algn="tl">
                    <a:srgbClr val="000000">
                      <a:alpha val="43137"/>
                    </a:srgbClr>
                  </a:outerShdw>
                </a:effectLst>
                <a:latin typeface="Calibri Light" panose="020F0302020204030204" pitchFamily="34" charset="0"/>
                <a:cs typeface="Arabic Typesetting" panose="03020402040406030203" pitchFamily="66" charset="-78"/>
              </a:rPr>
              <a:t>0 Aug 2014</a:t>
            </a:r>
            <a:endParaRPr lang="en-US" sz="2800" dirty="0" smtClean="0">
              <a:effectLst>
                <a:outerShdw blurRad="38100" dist="38100" dir="2700000" algn="tl">
                  <a:srgbClr val="000000">
                    <a:alpha val="43137"/>
                  </a:srgbClr>
                </a:outerShdw>
              </a:effectLst>
              <a:latin typeface="Calibri Light" panose="020F0302020204030204" pitchFamily="34" charset="0"/>
              <a:cs typeface="Arabic Typesetting" panose="03020402040406030203" pitchFamily="66" charset="-78"/>
            </a:endParaRPr>
          </a:p>
          <a:p>
            <a:r>
              <a:rPr lang="en-US" sz="2800" dirty="0" smtClean="0">
                <a:effectLst>
                  <a:outerShdw blurRad="38100" dist="38100" dir="2700000" algn="tl">
                    <a:srgbClr val="000000">
                      <a:alpha val="43137"/>
                    </a:srgbClr>
                  </a:outerShdw>
                </a:effectLst>
                <a:latin typeface="Calibri Light" panose="020F0302020204030204" pitchFamily="34" charset="0"/>
                <a:cs typeface="Arabic Typesetting" panose="03020402040406030203" pitchFamily="66" charset="-78"/>
              </a:rPr>
              <a:t>Revision 1</a:t>
            </a:r>
            <a:endParaRPr lang="en-US" sz="2800" dirty="0">
              <a:effectLst>
                <a:outerShdw blurRad="38100" dist="38100" dir="2700000" algn="tl">
                  <a:srgbClr val="000000">
                    <a:alpha val="43137"/>
                  </a:srgbClr>
                </a:outerShdw>
              </a:effectLst>
              <a:latin typeface="Calibri Light" panose="020F0302020204030204" pitchFamily="34" charset="0"/>
              <a:cs typeface="Arabic Typesetting" panose="03020402040406030203" pitchFamily="66" charset="-78"/>
            </a:endParaRPr>
          </a:p>
        </p:txBody>
      </p:sp>
      <p:sp>
        <p:nvSpPr>
          <p:cNvPr id="15" name="Slide Number Placeholder 14"/>
          <p:cNvSpPr>
            <a:spLocks noGrp="1"/>
          </p:cNvSpPr>
          <p:nvPr>
            <p:ph type="sldNum" sz="quarter" idx="12"/>
          </p:nvPr>
        </p:nvSpPr>
        <p:spPr/>
        <p:txBody>
          <a:bodyPr/>
          <a:lstStyle/>
          <a:p>
            <a:fld id="{6B4960F6-E930-4DB6-9DCD-8ECDD987F91D}" type="slidenum">
              <a:rPr lang="en-US" smtClean="0"/>
              <a:t>1</a:t>
            </a:fld>
            <a:endParaRPr lang="en-US"/>
          </a:p>
        </p:txBody>
      </p:sp>
      <p:cxnSp>
        <p:nvCxnSpPr>
          <p:cNvPr id="16" name="Straight Connector 15"/>
          <p:cNvCxnSpPr/>
          <p:nvPr/>
        </p:nvCxnSpPr>
        <p:spPr>
          <a:xfrm>
            <a:off x="0" y="10718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0" y="543485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5727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54107"/>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Code Structure – </a:t>
            </a:r>
            <a:r>
              <a:rPr lang="en-US" sz="2800" dirty="0" smtClean="0">
                <a:effectLst>
                  <a:outerShdw blurRad="38100" dist="38100" dir="2700000" algn="tl">
                    <a:srgbClr val="000000">
                      <a:alpha val="43137"/>
                    </a:srgbClr>
                  </a:outerShdw>
                </a:effectLst>
              </a:rPr>
              <a:t>LCD Operations</a:t>
            </a:r>
            <a:endParaRPr lang="en-US" sz="2800" dirty="0">
              <a:effectLst>
                <a:outerShdw blurRad="38100" dist="38100" dir="2700000" algn="tl">
                  <a:srgbClr val="000000">
                    <a:alpha val="43137"/>
                  </a:srgbClr>
                </a:outerShdw>
              </a:effectLst>
            </a:endParaRPr>
          </a:p>
          <a:p>
            <a:pPr algn="ct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170099"/>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operation within this command group is intended to send text from the computer interface to the LCD screen connected to the microcontroller.  The LCD is a </a:t>
            </a:r>
            <a:r>
              <a:rPr lang="en-US" sz="2000" dirty="0" smtClean="0"/>
              <a:t>2-line display, with 16 </a:t>
            </a:r>
            <a:r>
              <a:rPr lang="en-US" sz="2000" dirty="0" smtClean="0"/>
              <a:t>characters per </a:t>
            </a:r>
            <a:r>
              <a:rPr lang="en-US" sz="2000" dirty="0" smtClean="0"/>
              <a:t>line.</a:t>
            </a:r>
            <a:endParaRPr lang="en-US" sz="2000" dirty="0" smtClean="0"/>
          </a:p>
          <a:p>
            <a:pPr marL="230188" indent="-230188">
              <a:buFont typeface="Arial" panose="020B0604020202020204" pitchFamily="34" charset="0"/>
              <a:buChar char="•"/>
            </a:pPr>
            <a:r>
              <a:rPr lang="en-US" sz="2000" dirty="0" smtClean="0"/>
              <a:t>The message structure to write text to the LCD screen is below:</a:t>
            </a:r>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And, </a:t>
            </a:r>
            <a:r>
              <a:rPr lang="en-US" sz="2000" dirty="0"/>
              <a:t>the return message from the PIC when the </a:t>
            </a:r>
            <a:r>
              <a:rPr lang="en-US" sz="2000" dirty="0" smtClean="0"/>
              <a:t>LCD is written to is:</a:t>
            </a: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10</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282009834"/>
              </p:ext>
            </p:extLst>
          </p:nvPr>
        </p:nvGraphicFramePr>
        <p:xfrm>
          <a:off x="614129" y="1921898"/>
          <a:ext cx="7013491" cy="487680"/>
        </p:xfrm>
        <a:graphic>
          <a:graphicData uri="http://schemas.openxmlformats.org/drawingml/2006/table">
            <a:tbl>
              <a:tblPr firstRow="1" bandRow="1">
                <a:tableStyleId>{5C22544A-7EE6-4342-B048-85BDC9FD1C3A}</a:tableStyleId>
              </a:tblPr>
              <a:tblGrid>
                <a:gridCol w="460291"/>
                <a:gridCol w="1062518"/>
                <a:gridCol w="1147282"/>
                <a:gridCol w="3528060"/>
                <a:gridCol w="815340"/>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0x30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36</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“32 ASCII</a:t>
                      </a:r>
                      <a:r>
                        <a:rPr lang="en-US" sz="1000" b="1" baseline="0" dirty="0" smtClean="0">
                          <a:solidFill>
                            <a:schemeClr val="tx1"/>
                          </a:solidFill>
                        </a:rPr>
                        <a:t> text characters plus 4 buffer bytes between lines</a:t>
                      </a: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87662895"/>
              </p:ext>
            </p:extLst>
          </p:nvPr>
        </p:nvGraphicFramePr>
        <p:xfrm>
          <a:off x="614129" y="2811065"/>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0x30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0x9734</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51107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Code Structure – Engineering Operations</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324535"/>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operations within this command group are designed </a:t>
            </a:r>
            <a:r>
              <a:rPr lang="en-US" sz="2000" dirty="0" smtClean="0"/>
              <a:t>to </a:t>
            </a:r>
            <a:r>
              <a:rPr lang="en-US" sz="2000" dirty="0" smtClean="0"/>
              <a:t>allow simple </a:t>
            </a:r>
            <a:r>
              <a:rPr lang="en-US" sz="2000" dirty="0" smtClean="0"/>
              <a:t>queries to the microcontroller.</a:t>
            </a:r>
          </a:p>
          <a:p>
            <a:pPr marL="230188" indent="-230188">
              <a:buFont typeface="Arial" panose="020B0604020202020204" pitchFamily="34" charset="0"/>
              <a:buChar char="•"/>
            </a:pPr>
            <a:r>
              <a:rPr lang="en-US" sz="2000" dirty="0" smtClean="0"/>
              <a:t>The connected command queries the microcontroller to determine if the PC has successfully connected to it.  The message structure for this command is below.  You will notice that the command does not send any data to the PIC.</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The return message from the PIC to the PC is below.  The PIC returns a single byte of data , specifically the ‘!’ character and the checksum.</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The Firmware command sends a request to the PIC to get the current running firmware on the microcontroller.  The structure is seen below:</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And, the return packet is shown below.  The PIC returns 2 bytes of data (the major and minor revisions) and the checksum. </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11</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990309234"/>
              </p:ext>
            </p:extLst>
          </p:nvPr>
        </p:nvGraphicFramePr>
        <p:xfrm>
          <a:off x="614129" y="2241938"/>
          <a:ext cx="6505113" cy="487680"/>
        </p:xfrm>
        <a:graphic>
          <a:graphicData uri="http://schemas.openxmlformats.org/drawingml/2006/table">
            <a:tbl>
              <a:tblPr firstRow="1" bandRow="1">
                <a:tableStyleId>{5C22544A-7EE6-4342-B048-85BDC9FD1C3A}</a:tableStyleId>
              </a:tblPr>
              <a:tblGrid>
                <a:gridCol w="475531"/>
                <a:gridCol w="1047278"/>
                <a:gridCol w="1147282"/>
                <a:gridCol w="2969919"/>
                <a:gridCol w="865103"/>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0x40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35364523"/>
              </p:ext>
            </p:extLst>
          </p:nvPr>
        </p:nvGraphicFramePr>
        <p:xfrm>
          <a:off x="614129" y="3438059"/>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0x40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0xE764</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12948873"/>
              </p:ext>
            </p:extLst>
          </p:nvPr>
        </p:nvGraphicFramePr>
        <p:xfrm>
          <a:off x="611967" y="4674434"/>
          <a:ext cx="6505113" cy="487680"/>
        </p:xfrm>
        <a:graphic>
          <a:graphicData uri="http://schemas.openxmlformats.org/drawingml/2006/table">
            <a:tbl>
              <a:tblPr firstRow="1" bandRow="1">
                <a:tableStyleId>{5C22544A-7EE6-4342-B048-85BDC9FD1C3A}</a:tableStyleId>
              </a:tblPr>
              <a:tblGrid>
                <a:gridCol w="462453"/>
                <a:gridCol w="1060356"/>
                <a:gridCol w="1147282"/>
                <a:gridCol w="2969919"/>
                <a:gridCol w="865103"/>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0x41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04002756"/>
              </p:ext>
            </p:extLst>
          </p:nvPr>
        </p:nvGraphicFramePr>
        <p:xfrm>
          <a:off x="614129" y="5884452"/>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0x41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4</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Firmware Version: (</a:t>
                      </a:r>
                      <a:r>
                        <a:rPr lang="en-US" sz="1000" b="1" dirty="0" smtClean="0">
                          <a:solidFill>
                            <a:schemeClr val="tx1"/>
                          </a:solidFill>
                        </a:rPr>
                        <a:t>Major,</a:t>
                      </a:r>
                      <a:r>
                        <a:rPr lang="en-US" sz="1000" b="1" baseline="0" dirty="0" smtClean="0">
                          <a:solidFill>
                            <a:schemeClr val="tx1"/>
                          </a:solidFill>
                        </a:rPr>
                        <a:t> </a:t>
                      </a:r>
                      <a:r>
                        <a:rPr lang="en-US" sz="1000" b="1" dirty="0" smtClean="0">
                          <a:solidFill>
                            <a:schemeClr val="tx1"/>
                          </a:solidFill>
                        </a:rPr>
                        <a:t>Minor</a:t>
                      </a: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0x1246</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41537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Code Structure – Engineering Operations</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2862322"/>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a:t>
            </a:r>
            <a:r>
              <a:rPr lang="en-US" sz="2000" dirty="0" smtClean="0"/>
              <a:t>Serial Number command queries the PIC to determine the serial number of the unit.  The structure of the message is shown below:</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The return packet from the PIC to the PC is below.  The PIC returns a single byte of data, which is the serial number, and the checksum.</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12</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51405618"/>
              </p:ext>
            </p:extLst>
          </p:nvPr>
        </p:nvGraphicFramePr>
        <p:xfrm>
          <a:off x="614129" y="1318653"/>
          <a:ext cx="6505113" cy="487680"/>
        </p:xfrm>
        <a:graphic>
          <a:graphicData uri="http://schemas.openxmlformats.org/drawingml/2006/table">
            <a:tbl>
              <a:tblPr firstRow="1" bandRow="1">
                <a:tableStyleId>{5C22544A-7EE6-4342-B048-85BDC9FD1C3A}</a:tableStyleId>
              </a:tblPr>
              <a:tblGrid>
                <a:gridCol w="475531"/>
                <a:gridCol w="1047278"/>
                <a:gridCol w="1147282"/>
                <a:gridCol w="2969919"/>
                <a:gridCol w="865103"/>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0x42</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76256938"/>
              </p:ext>
            </p:extLst>
          </p:nvPr>
        </p:nvGraphicFramePr>
        <p:xfrm>
          <a:off x="614129" y="2505892"/>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0x42</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Serial Number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0xCD46</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430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Communications Protocol - Implementation</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170099"/>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following slides and code show an example of how to implement this protocol scheme in a microcontroller.  </a:t>
            </a:r>
          </a:p>
          <a:p>
            <a:pPr marL="230188" indent="-230188">
              <a:buFont typeface="Arial" panose="020B0604020202020204" pitchFamily="34" charset="0"/>
              <a:buChar char="•"/>
            </a:pPr>
            <a:r>
              <a:rPr lang="en-US" sz="2000" dirty="0"/>
              <a:t>The code was developed using Microchip’s XC8 v1.31 C compiler and Microchip’s MPLAB X v2.10 IDE.</a:t>
            </a:r>
          </a:p>
          <a:p>
            <a:pPr marL="230188" indent="-230188">
              <a:buFont typeface="Arial" panose="020B0604020202020204" pitchFamily="34" charset="0"/>
              <a:buChar char="•"/>
            </a:pPr>
            <a:r>
              <a:rPr lang="en-US" sz="2000" dirty="0"/>
              <a:t>The code developed for a PIC18F44K22 and PICProto64 proto-board (PP64B) from </a:t>
            </a:r>
            <a:r>
              <a:rPr lang="en-US" sz="2000" dirty="0" err="1"/>
              <a:t>microEngineering</a:t>
            </a:r>
            <a:r>
              <a:rPr lang="en-US" sz="2000" dirty="0"/>
              <a:t> Labs, Inc. (</a:t>
            </a:r>
            <a:r>
              <a:rPr lang="en-US" sz="2000" dirty="0">
                <a:hlinkClick r:id="rId2"/>
              </a:rPr>
              <a:t>www.melabs.com</a:t>
            </a:r>
            <a:r>
              <a:rPr lang="en-US" sz="2000" dirty="0"/>
              <a:t>).  The schematic for the connections is shown </a:t>
            </a:r>
            <a:r>
              <a:rPr lang="en-US" sz="2000" dirty="0" smtClean="0"/>
              <a:t>on the next slide.</a:t>
            </a:r>
            <a:endParaRPr lang="en-US" sz="2000" dirty="0"/>
          </a:p>
          <a:p>
            <a:pPr marL="230188" indent="-230188">
              <a:buFont typeface="Arial" panose="020B0604020202020204" pitchFamily="34" charset="0"/>
              <a:buChar char="•"/>
            </a:pPr>
            <a:r>
              <a:rPr lang="en-US" sz="2000" dirty="0"/>
              <a:t>The PIC was programmed using Microchip’s </a:t>
            </a:r>
            <a:r>
              <a:rPr lang="en-US" sz="2000" dirty="0" err="1"/>
              <a:t>PICkit</a:t>
            </a:r>
            <a:r>
              <a:rPr lang="en-US" sz="2000" dirty="0"/>
              <a:t> 3 programmer.  This programmer can also be used as an in circuit debugger.</a:t>
            </a:r>
          </a:p>
          <a:p>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13</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9610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Communications Protocol Test Hardware</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1538883"/>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a:t>
            </a:r>
            <a:r>
              <a:rPr lang="en-US" sz="2000" dirty="0" smtClean="0"/>
              <a:t>schematic for the test hardware is show below.  A 5V Low Drop Out (LDO) voltage regulator is used to power the PIC and serial LCD.  </a:t>
            </a:r>
          </a:p>
          <a:p>
            <a:pPr lvl="1" indent="-230188">
              <a:buFont typeface="Arial" panose="020B0604020202020204" pitchFamily="34" charset="0"/>
              <a:buChar char="•"/>
            </a:pPr>
            <a:r>
              <a:rPr lang="en-US" dirty="0" smtClean="0"/>
              <a:t>An LED is attached to Pin 3 (RA1). </a:t>
            </a:r>
          </a:p>
          <a:p>
            <a:pPr lvl="1" indent="-230188">
              <a:buFont typeface="Arial" panose="020B0604020202020204" pitchFamily="34" charset="0"/>
              <a:buChar char="•"/>
            </a:pPr>
            <a:r>
              <a:rPr lang="en-US" dirty="0" smtClean="0"/>
              <a:t>A serial LCD is attached to a hardware UART on </a:t>
            </a:r>
            <a:r>
              <a:rPr lang="en-US" dirty="0"/>
              <a:t>P</a:t>
            </a:r>
            <a:r>
              <a:rPr lang="en-US" dirty="0" smtClean="0"/>
              <a:t>in 29 (RD6).</a:t>
            </a:r>
          </a:p>
          <a:p>
            <a:pPr lvl="1" indent="-230188">
              <a:buFont typeface="Arial" panose="020B0604020202020204" pitchFamily="34" charset="0"/>
              <a:buChar char="•"/>
            </a:pPr>
            <a:r>
              <a:rPr lang="en-US" dirty="0" smtClean="0"/>
              <a:t>A USB to serial converter is connected to a hardware UART of Pins 25 &amp; 26 (RC6 &amp; RC7). </a:t>
            </a:r>
            <a:endParaRPr lang="en-US"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14</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pic>
        <p:nvPicPr>
          <p:cNvPr id="8" name="Picture 7"/>
          <p:cNvPicPr>
            <a:picLocks noChangeAspect="1"/>
          </p:cNvPicPr>
          <p:nvPr/>
        </p:nvPicPr>
        <p:blipFill rotWithShape="1">
          <a:blip r:embed="rId2"/>
          <a:srcRect l="5104" t="21512" r="1876" b="1550"/>
          <a:stretch/>
        </p:blipFill>
        <p:spPr>
          <a:xfrm>
            <a:off x="182563" y="2377488"/>
            <a:ext cx="8793222" cy="3909193"/>
          </a:xfrm>
          <a:prstGeom prst="rect">
            <a:avLst/>
          </a:prstGeom>
        </p:spPr>
      </p:pic>
    </p:spTree>
    <p:extLst>
      <p:ext uri="{BB962C8B-B14F-4D97-AF65-F5344CB8AC3E}">
        <p14:creationId xmlns:p14="http://schemas.microsoft.com/office/powerpoint/2010/main" val="239181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Communications Protocol Test </a:t>
            </a:r>
            <a:r>
              <a:rPr lang="en-US" sz="2800" dirty="0" smtClean="0">
                <a:effectLst>
                  <a:outerShdw blurRad="38100" dist="38100" dir="2700000" algn="tl">
                    <a:srgbClr val="000000">
                      <a:alpha val="43137"/>
                    </a:srgbClr>
                  </a:outerShdw>
                </a:effectLst>
              </a:rPr>
              <a:t>Hardware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477875"/>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serial LCD is an LCD display from </a:t>
            </a:r>
            <a:r>
              <a:rPr lang="en-US" sz="2000" dirty="0" err="1" smtClean="0"/>
              <a:t>Sparkfun</a:t>
            </a:r>
            <a:r>
              <a:rPr lang="en-US" sz="2000" dirty="0" smtClean="0"/>
              <a:t> Electronics; Part #: LCD-09395  </a:t>
            </a:r>
            <a:r>
              <a:rPr lang="en-US" sz="2000" dirty="0"/>
              <a:t>(</a:t>
            </a:r>
            <a:r>
              <a:rPr lang="en-US" sz="2000" dirty="0">
                <a:hlinkClick r:id="rId2"/>
              </a:rPr>
              <a:t>https://</a:t>
            </a:r>
            <a:r>
              <a:rPr lang="en-US" sz="2000" dirty="0" smtClean="0">
                <a:hlinkClick r:id="rId2"/>
              </a:rPr>
              <a:t>www.sparkfun.com/products/9395</a:t>
            </a:r>
            <a:r>
              <a:rPr lang="en-US" sz="2000" dirty="0" smtClean="0"/>
              <a:t>).  The LCD </a:t>
            </a:r>
            <a:r>
              <a:rPr lang="en-US" sz="2000" dirty="0"/>
              <a:t>is connected to UART </a:t>
            </a:r>
            <a:r>
              <a:rPr lang="en-US" sz="2000" dirty="0" smtClean="0"/>
              <a:t>2 </a:t>
            </a:r>
            <a:r>
              <a:rPr lang="en-US" sz="2000" dirty="0"/>
              <a:t>of the microcontroller and </a:t>
            </a:r>
            <a:r>
              <a:rPr lang="en-US" sz="2000" dirty="0" smtClean="0"/>
              <a:t>is configured for a baud rate of 9600 bps, 8 data bits, no parity bit and 1 stop bit.</a:t>
            </a:r>
          </a:p>
          <a:p>
            <a:pPr marL="230188" indent="-230188">
              <a:buFont typeface="Arial" panose="020B0604020202020204" pitchFamily="34" charset="0"/>
              <a:buChar char="•"/>
            </a:pPr>
            <a:r>
              <a:rPr lang="en-US" sz="2000" dirty="0" smtClean="0"/>
              <a:t>The computer is connected to the PIC using a USB-to-Serial converter from FTDI; Part </a:t>
            </a:r>
            <a:r>
              <a:rPr lang="en-US" sz="2000" dirty="0"/>
              <a:t>#: TTL-232RG-VSW5V-WE (</a:t>
            </a:r>
            <a:r>
              <a:rPr lang="en-US" sz="2000" dirty="0">
                <a:hlinkClick r:id="rId3"/>
              </a:rPr>
              <a:t>http://www.ftdichip.com/Products/Cables/USBTTLSerial.htm</a:t>
            </a:r>
            <a:r>
              <a:rPr lang="en-US" sz="2000" dirty="0" smtClean="0"/>
              <a:t>).  The converter is connected to UART 1 of the microcontroller and is only using the Rx and </a:t>
            </a:r>
            <a:r>
              <a:rPr lang="en-US" sz="2000" dirty="0" err="1" smtClean="0"/>
              <a:t>Tx</a:t>
            </a:r>
            <a:r>
              <a:rPr lang="en-US" sz="2000" dirty="0" smtClean="0"/>
              <a:t> pins for communications.  The PIC is configured for a baud rate of 19200 bps, 8 data bits, no parity bit and 1 stop bit.</a:t>
            </a:r>
          </a:p>
          <a:p>
            <a:pPr marL="230188" indent="-230188">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15</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2907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Communications Protocol - Implementation</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61664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protocol can be implemented using a variety of data types, however for this implementation a structure was used to contain all of the parameters for receiving information from the PC and sending information to the PC.</a:t>
            </a:r>
          </a:p>
          <a:p>
            <a:pPr marL="230188" indent="-230188">
              <a:buFont typeface="Arial" panose="020B0604020202020204" pitchFamily="34" charset="0"/>
              <a:buChar char="•"/>
            </a:pPr>
            <a:r>
              <a:rPr lang="en-US" sz="2000" dirty="0" smtClean="0"/>
              <a:t>The structure and variable declarations are shown below: </a:t>
            </a:r>
          </a:p>
          <a:p>
            <a:pPr marL="228600" lvl="1"/>
            <a:endParaRPr lang="en-US" sz="1400" b="1" dirty="0">
              <a:solidFill>
                <a:srgbClr val="0070C0"/>
              </a:solidFill>
            </a:endParaRPr>
          </a:p>
          <a:p>
            <a:pPr marL="228600" lvl="1"/>
            <a:r>
              <a:rPr lang="en-US" sz="1400" b="1" dirty="0" err="1">
                <a:solidFill>
                  <a:srgbClr val="0070C0"/>
                </a:solidFill>
              </a:rPr>
              <a:t>typedef</a:t>
            </a:r>
            <a:r>
              <a:rPr lang="en-US" sz="1400" b="1" dirty="0">
                <a:solidFill>
                  <a:srgbClr val="0070C0"/>
                </a:solidFill>
              </a:rPr>
              <a:t> </a:t>
            </a:r>
            <a:r>
              <a:rPr lang="en-US" sz="1400" b="1" dirty="0" err="1">
                <a:solidFill>
                  <a:srgbClr val="0070C0"/>
                </a:solidFill>
              </a:rPr>
              <a:t>struct</a:t>
            </a:r>
            <a:r>
              <a:rPr lang="en-US" sz="1400" b="1" dirty="0">
                <a:solidFill>
                  <a:srgbClr val="0070C0"/>
                </a:solidFill>
              </a:rPr>
              <a:t> {</a:t>
            </a:r>
          </a:p>
          <a:p>
            <a:pPr marL="228600" lvl="1"/>
            <a:r>
              <a:rPr lang="en-US" sz="1400" b="1" dirty="0">
                <a:solidFill>
                  <a:srgbClr val="0070C0"/>
                </a:solidFill>
              </a:rPr>
              <a:t>    unsigned char command;          // command code</a:t>
            </a:r>
          </a:p>
          <a:p>
            <a:pPr marL="228600" lvl="1"/>
            <a:r>
              <a:rPr lang="en-US" sz="1400" b="1" dirty="0">
                <a:solidFill>
                  <a:srgbClr val="0070C0"/>
                </a:solidFill>
              </a:rPr>
              <a:t>    unsigned char </a:t>
            </a:r>
            <a:r>
              <a:rPr lang="en-US" sz="1400" b="1" dirty="0" err="1">
                <a:solidFill>
                  <a:srgbClr val="0070C0"/>
                </a:solidFill>
              </a:rPr>
              <a:t>byte_count</a:t>
            </a:r>
            <a:r>
              <a:rPr lang="en-US" sz="1400" b="1" dirty="0">
                <a:solidFill>
                  <a:srgbClr val="0070C0"/>
                </a:solidFill>
              </a:rPr>
              <a:t>;       // byte count</a:t>
            </a:r>
          </a:p>
          <a:p>
            <a:pPr marL="228600" lvl="1"/>
            <a:r>
              <a:rPr lang="en-US" sz="1400" b="1" dirty="0">
                <a:solidFill>
                  <a:srgbClr val="0070C0"/>
                </a:solidFill>
              </a:rPr>
              <a:t>    unsigned char data[128];        </a:t>
            </a:r>
            <a:r>
              <a:rPr lang="en-US" sz="1400" b="1" dirty="0" smtClean="0">
                <a:solidFill>
                  <a:srgbClr val="0070C0"/>
                </a:solidFill>
              </a:rPr>
              <a:t>  // </a:t>
            </a:r>
            <a:r>
              <a:rPr lang="en-US" sz="1400" b="1" dirty="0">
                <a:solidFill>
                  <a:srgbClr val="0070C0"/>
                </a:solidFill>
              </a:rPr>
              <a:t>data</a:t>
            </a:r>
          </a:p>
          <a:p>
            <a:pPr marL="228600" lvl="1"/>
            <a:r>
              <a:rPr lang="en-US" sz="1400" b="1" dirty="0">
                <a:solidFill>
                  <a:srgbClr val="0070C0"/>
                </a:solidFill>
              </a:rPr>
              <a:t>    unsigned short checksum;        // checksum</a:t>
            </a:r>
          </a:p>
          <a:p>
            <a:pPr marL="228600" lvl="1"/>
            <a:r>
              <a:rPr lang="en-US" sz="1400" b="1" dirty="0">
                <a:solidFill>
                  <a:srgbClr val="0070C0"/>
                </a:solidFill>
              </a:rPr>
              <a:t>} protocol;</a:t>
            </a:r>
          </a:p>
          <a:p>
            <a:pPr marL="228600" lvl="1"/>
            <a:endParaRPr lang="en-US" sz="1400" b="1" dirty="0">
              <a:solidFill>
                <a:srgbClr val="0070C0"/>
              </a:solidFill>
            </a:endParaRPr>
          </a:p>
          <a:p>
            <a:pPr marL="228600" lvl="1"/>
            <a:r>
              <a:rPr lang="en-US" sz="1400" b="1" dirty="0" smtClean="0">
                <a:solidFill>
                  <a:srgbClr val="0070C0"/>
                </a:solidFill>
              </a:rPr>
              <a:t>volatile </a:t>
            </a:r>
            <a:r>
              <a:rPr lang="en-US" sz="1400" b="1" dirty="0">
                <a:solidFill>
                  <a:srgbClr val="0070C0"/>
                </a:solidFill>
              </a:rPr>
              <a:t>protocol </a:t>
            </a:r>
            <a:r>
              <a:rPr lang="en-US" sz="1400" b="1" dirty="0" err="1">
                <a:solidFill>
                  <a:srgbClr val="0070C0"/>
                </a:solidFill>
              </a:rPr>
              <a:t>rx_data</a:t>
            </a:r>
            <a:r>
              <a:rPr lang="en-US" sz="1400" b="1" dirty="0">
                <a:solidFill>
                  <a:srgbClr val="0070C0"/>
                </a:solidFill>
              </a:rPr>
              <a:t>;          // initialize data packet for receiving data</a:t>
            </a:r>
          </a:p>
          <a:p>
            <a:pPr marL="228600" lvl="1"/>
            <a:r>
              <a:rPr lang="en-US" sz="1400" b="1" dirty="0">
                <a:solidFill>
                  <a:srgbClr val="0070C0"/>
                </a:solidFill>
              </a:rPr>
              <a:t>volatile protocol </a:t>
            </a:r>
            <a:r>
              <a:rPr lang="en-US" sz="1400" b="1" dirty="0" err="1">
                <a:solidFill>
                  <a:srgbClr val="0070C0"/>
                </a:solidFill>
              </a:rPr>
              <a:t>tx_data</a:t>
            </a:r>
            <a:r>
              <a:rPr lang="en-US" sz="1400" b="1" dirty="0">
                <a:solidFill>
                  <a:srgbClr val="0070C0"/>
                </a:solidFill>
              </a:rPr>
              <a:t>;          // initialize data packet for transmitting data</a:t>
            </a:r>
            <a:endParaRPr lang="en-US" sz="1400" b="1" dirty="0" smtClean="0">
              <a:solidFill>
                <a:srgbClr val="0070C0"/>
              </a:solidFill>
            </a:endParaRPr>
          </a:p>
          <a:p>
            <a:pPr marL="228600" lvl="1"/>
            <a:endParaRPr lang="en-US" sz="1400" b="1" dirty="0">
              <a:solidFill>
                <a:srgbClr val="0070C0"/>
              </a:solidFill>
            </a:endParaRPr>
          </a:p>
          <a:p>
            <a:pPr marL="230188" indent="-230188">
              <a:buFont typeface="Arial" panose="020B0604020202020204" pitchFamily="34" charset="0"/>
              <a:buChar char="•"/>
            </a:pPr>
            <a:r>
              <a:rPr lang="en-US" sz="2000" dirty="0" smtClean="0"/>
              <a:t>Not all parts are used within the structure.  For example the checksum field in the </a:t>
            </a:r>
            <a:r>
              <a:rPr lang="en-US" sz="2000" dirty="0" err="1" smtClean="0"/>
              <a:t>rx_data</a:t>
            </a:r>
            <a:r>
              <a:rPr lang="en-US" sz="2000" dirty="0" smtClean="0"/>
              <a:t> variable is not used because a checksum is not sent from the PC to the microcontroller</a:t>
            </a:r>
            <a:r>
              <a:rPr lang="en-US" sz="2000" dirty="0" smtClean="0"/>
              <a:t>.  But the checksum is used when sending data back to the PC.</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16</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3770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Communications Protocol - Implementation</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94008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In order to receive the data packet one of two methods could be used, polling and interrupts.</a:t>
            </a:r>
          </a:p>
          <a:p>
            <a:pPr marL="230188" indent="-230188">
              <a:buFont typeface="Arial" panose="020B0604020202020204" pitchFamily="34" charset="0"/>
              <a:buChar char="•"/>
            </a:pPr>
            <a:r>
              <a:rPr lang="en-US" sz="2000" dirty="0" smtClean="0"/>
              <a:t>Polling requires that the PIC constantly check the serial port to determine if a byte of data has been received.  The drawbacks to this method are that the PIC must stop working on other tasks and check the port.  This can lead to slowing down work done on other tasks.  Polling can also lend itself to missing data if the port is not serviced fast enough.  A fine balance between servicing the port and doing other tasks must be struck.</a:t>
            </a:r>
          </a:p>
          <a:p>
            <a:pPr marL="230188" indent="-230188">
              <a:buFont typeface="Arial" panose="020B0604020202020204" pitchFamily="34" charset="0"/>
              <a:buChar char="•"/>
            </a:pPr>
            <a:r>
              <a:rPr lang="en-US" sz="2000" dirty="0" smtClean="0"/>
              <a:t>The second method is using an interrupt service routine (ISR).  The ISR is configured to trigger an interrupt when a byte of data is received on the serial port.  This has the advantages of not having to break away from running tasks to service the serial port.   A drawback to this method is that the ISR can not directly return a variable or accept a variable as an input.  Global variables must be used to pass information in and out of the ISR.  Also as the number of interrupts increase the complexity of the ISR increases because for this series of PICs there are only two address vectors to handle the ISR’s ( high and low priority interrupts).</a:t>
            </a:r>
          </a:p>
          <a:p>
            <a:pPr marL="230188" indent="-230188">
              <a:buFont typeface="Arial" panose="020B0604020202020204" pitchFamily="34" charset="0"/>
              <a:buChar char="•"/>
            </a:pPr>
            <a:r>
              <a:rPr lang="en-US" sz="2000" dirty="0" smtClean="0"/>
              <a:t>The interrupt method was chosen for this implementation of the communications protocol.</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17</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33598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Interrupt Service Routine Code</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909310"/>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ISR routine is shown below:</a:t>
            </a:r>
          </a:p>
          <a:p>
            <a:pPr marL="228600" lvl="1"/>
            <a:endParaRPr lang="en-US" sz="800" dirty="0">
              <a:solidFill>
                <a:srgbClr val="0070C0"/>
              </a:solidFill>
            </a:endParaRPr>
          </a:p>
          <a:p>
            <a:pPr marL="228600" lvl="1"/>
            <a:r>
              <a:rPr lang="en-US" sz="1400" b="1" dirty="0">
                <a:solidFill>
                  <a:srgbClr val="0070C0"/>
                </a:solidFill>
              </a:rPr>
              <a:t>void interrupt ISR(void</a:t>
            </a:r>
            <a:r>
              <a:rPr lang="en-US" sz="1400" b="1" dirty="0" smtClean="0">
                <a:solidFill>
                  <a:srgbClr val="0070C0"/>
                </a:solidFill>
              </a:rPr>
              <a:t>) {</a:t>
            </a:r>
            <a:endParaRPr lang="en-US" sz="1400" b="1" dirty="0">
              <a:solidFill>
                <a:srgbClr val="0070C0"/>
              </a:solidFill>
            </a:endParaRPr>
          </a:p>
          <a:p>
            <a:pPr marL="228600" lvl="1"/>
            <a:r>
              <a:rPr lang="en-US" sz="1400" b="1" dirty="0">
                <a:solidFill>
                  <a:srgbClr val="0070C0"/>
                </a:solidFill>
              </a:rPr>
              <a:t>    unsigned char </a:t>
            </a:r>
            <a:r>
              <a:rPr lang="en-US" sz="1400" b="1" dirty="0" err="1">
                <a:solidFill>
                  <a:srgbClr val="0070C0"/>
                </a:solidFill>
              </a:rPr>
              <a:t>RxData</a:t>
            </a:r>
            <a:r>
              <a:rPr lang="en-US" sz="1400" b="1" dirty="0">
                <a:solidFill>
                  <a:srgbClr val="0070C0"/>
                </a:solidFill>
              </a:rPr>
              <a:t>, </a:t>
            </a:r>
            <a:r>
              <a:rPr lang="en-US" sz="1400" b="1" dirty="0" err="1">
                <a:solidFill>
                  <a:srgbClr val="0070C0"/>
                </a:solidFill>
              </a:rPr>
              <a:t>i</a:t>
            </a:r>
            <a:r>
              <a:rPr lang="en-US" sz="1400" b="1" dirty="0">
                <a:solidFill>
                  <a:srgbClr val="0070C0"/>
                </a:solidFill>
              </a:rPr>
              <a:t>;</a:t>
            </a:r>
          </a:p>
          <a:p>
            <a:pPr marL="228600" lvl="1"/>
            <a:endParaRPr lang="en-US" sz="1400" b="1" dirty="0">
              <a:solidFill>
                <a:srgbClr val="0070C0"/>
              </a:solidFill>
            </a:endParaRPr>
          </a:p>
          <a:p>
            <a:pPr marL="228600" lvl="1"/>
            <a:r>
              <a:rPr lang="en-US" sz="1400" b="1" dirty="0">
                <a:solidFill>
                  <a:srgbClr val="0070C0"/>
                </a:solidFill>
              </a:rPr>
              <a:t>    </a:t>
            </a:r>
            <a:r>
              <a:rPr lang="en-US" sz="1400" b="1" dirty="0" smtClean="0">
                <a:solidFill>
                  <a:srgbClr val="0070C0"/>
                </a:solidFill>
              </a:rPr>
              <a:t>if(PIR1bits.RC1IF </a:t>
            </a:r>
            <a:r>
              <a:rPr lang="en-US" sz="1400" b="1" dirty="0">
                <a:solidFill>
                  <a:srgbClr val="0070C0"/>
                </a:solidFill>
              </a:rPr>
              <a:t>== 1)             // check for cause of interrupt</a:t>
            </a:r>
          </a:p>
          <a:p>
            <a:pPr marL="228600" lvl="1"/>
            <a:r>
              <a:rPr lang="en-US" sz="1400" b="1" dirty="0">
                <a:solidFill>
                  <a:srgbClr val="0070C0"/>
                </a:solidFill>
              </a:rPr>
              <a:t>    </a:t>
            </a:r>
            <a:r>
              <a:rPr lang="en-US" sz="1400" b="1" dirty="0" smtClean="0">
                <a:solidFill>
                  <a:srgbClr val="0070C0"/>
                </a:solidFill>
              </a:rPr>
              <a:t>{</a:t>
            </a:r>
            <a:endParaRPr lang="en-US" sz="1400" b="1" dirty="0">
              <a:solidFill>
                <a:srgbClr val="0070C0"/>
              </a:solidFill>
            </a:endParaRPr>
          </a:p>
          <a:p>
            <a:pPr marL="228600" lvl="1"/>
            <a:r>
              <a:rPr lang="en-US" sz="1400" b="1" dirty="0">
                <a:solidFill>
                  <a:srgbClr val="0070C0"/>
                </a:solidFill>
              </a:rPr>
              <a:t>        PIE1bits.RC1IE = 0;             // disable UART1 Rx </a:t>
            </a:r>
            <a:r>
              <a:rPr lang="en-US" sz="1400" b="1" dirty="0" smtClean="0">
                <a:solidFill>
                  <a:srgbClr val="0070C0"/>
                </a:solidFill>
              </a:rPr>
              <a:t>interrupt</a:t>
            </a:r>
            <a:endParaRPr lang="en-US" sz="1400" b="1" dirty="0">
              <a:solidFill>
                <a:srgbClr val="0070C0"/>
              </a:solidFill>
            </a:endParaRPr>
          </a:p>
          <a:p>
            <a:pPr marL="228600" lvl="1"/>
            <a:r>
              <a:rPr lang="en-US" sz="1400" b="1" dirty="0">
                <a:solidFill>
                  <a:srgbClr val="0070C0"/>
                </a:solidFill>
              </a:rPr>
              <a:t>        </a:t>
            </a:r>
            <a:r>
              <a:rPr lang="en-US" sz="1400" b="1" dirty="0" err="1">
                <a:solidFill>
                  <a:srgbClr val="0070C0"/>
                </a:solidFill>
              </a:rPr>
              <a:t>RxData</a:t>
            </a:r>
            <a:r>
              <a:rPr lang="en-US" sz="1400" b="1" dirty="0">
                <a:solidFill>
                  <a:srgbClr val="0070C0"/>
                </a:solidFill>
              </a:rPr>
              <a:t> = RCREG1;                // read in data from UART1 register, read clears RC1IF</a:t>
            </a:r>
          </a:p>
          <a:p>
            <a:pPr marL="228600" lvl="1"/>
            <a:endParaRPr lang="en-US" sz="1400" b="1" dirty="0">
              <a:solidFill>
                <a:srgbClr val="0070C0"/>
              </a:solidFill>
            </a:endParaRPr>
          </a:p>
          <a:p>
            <a:pPr marL="228600" lvl="1"/>
            <a:r>
              <a:rPr lang="en-US" sz="1400" b="1" dirty="0">
                <a:solidFill>
                  <a:srgbClr val="0070C0"/>
                </a:solidFill>
              </a:rPr>
              <a:t>        if(</a:t>
            </a:r>
            <a:r>
              <a:rPr lang="en-US" sz="1400" b="1" dirty="0" err="1">
                <a:solidFill>
                  <a:srgbClr val="0070C0"/>
                </a:solidFill>
              </a:rPr>
              <a:t>RxData</a:t>
            </a:r>
            <a:r>
              <a:rPr lang="en-US" sz="1400" b="1" dirty="0">
                <a:solidFill>
                  <a:srgbClr val="0070C0"/>
                </a:solidFill>
              </a:rPr>
              <a:t> == '$')               // check for start byte</a:t>
            </a:r>
          </a:p>
          <a:p>
            <a:pPr marL="228600" lvl="1"/>
            <a:r>
              <a:rPr lang="en-US" sz="1400" b="1" dirty="0">
                <a:solidFill>
                  <a:srgbClr val="0070C0"/>
                </a:solidFill>
              </a:rPr>
              <a:t>        {</a:t>
            </a:r>
          </a:p>
          <a:p>
            <a:pPr marL="228600" lvl="1"/>
            <a:r>
              <a:rPr lang="en-US" sz="1400" b="1" dirty="0">
                <a:solidFill>
                  <a:srgbClr val="0070C0"/>
                </a:solidFill>
              </a:rPr>
              <a:t>            while(PIR1bits.RC1IF == 0); // wait for another byte of data</a:t>
            </a:r>
          </a:p>
          <a:p>
            <a:pPr marL="228600" lvl="1"/>
            <a:r>
              <a:rPr lang="en-US" sz="1400" b="1" dirty="0">
                <a:solidFill>
                  <a:srgbClr val="0070C0"/>
                </a:solidFill>
              </a:rPr>
              <a:t>            </a:t>
            </a:r>
            <a:r>
              <a:rPr lang="en-US" sz="1400" b="1" dirty="0" err="1">
                <a:solidFill>
                  <a:srgbClr val="0070C0"/>
                </a:solidFill>
              </a:rPr>
              <a:t>rx_data.command</a:t>
            </a:r>
            <a:r>
              <a:rPr lang="en-US" sz="1400" b="1" dirty="0">
                <a:solidFill>
                  <a:srgbClr val="0070C0"/>
                </a:solidFill>
              </a:rPr>
              <a:t> = RCREG1;</a:t>
            </a:r>
          </a:p>
          <a:p>
            <a:pPr marL="228600" lvl="1"/>
            <a:r>
              <a:rPr lang="en-US" sz="1400" b="1" dirty="0">
                <a:solidFill>
                  <a:srgbClr val="0070C0"/>
                </a:solidFill>
              </a:rPr>
              <a:t>            while(PIR1bits.RC1IF == 0);</a:t>
            </a:r>
          </a:p>
          <a:p>
            <a:pPr marL="228600" lvl="1"/>
            <a:r>
              <a:rPr lang="en-US" sz="1400" b="1" dirty="0">
                <a:solidFill>
                  <a:srgbClr val="0070C0"/>
                </a:solidFill>
              </a:rPr>
              <a:t>            </a:t>
            </a:r>
            <a:r>
              <a:rPr lang="en-US" sz="1400" b="1" dirty="0" err="1">
                <a:solidFill>
                  <a:srgbClr val="0070C0"/>
                </a:solidFill>
              </a:rPr>
              <a:t>rx_data.byte_count</a:t>
            </a:r>
            <a:r>
              <a:rPr lang="en-US" sz="1400" b="1" dirty="0">
                <a:solidFill>
                  <a:srgbClr val="0070C0"/>
                </a:solidFill>
              </a:rPr>
              <a:t> = RCREG1;</a:t>
            </a:r>
          </a:p>
          <a:p>
            <a:pPr marL="228600" lvl="1"/>
            <a:endParaRPr lang="en-US" sz="1400" b="1" dirty="0">
              <a:solidFill>
                <a:srgbClr val="0070C0"/>
              </a:solidFill>
            </a:endParaRPr>
          </a:p>
          <a:p>
            <a:pPr marL="228600" lvl="1"/>
            <a:r>
              <a:rPr lang="en-US" sz="1400" b="1" dirty="0">
                <a:solidFill>
                  <a:srgbClr val="0070C0"/>
                </a:solidFill>
              </a:rPr>
              <a:t>            for(</a:t>
            </a:r>
            <a:r>
              <a:rPr lang="en-US" sz="1400" b="1" dirty="0" err="1">
                <a:solidFill>
                  <a:srgbClr val="0070C0"/>
                </a:solidFill>
              </a:rPr>
              <a:t>i</a:t>
            </a:r>
            <a:r>
              <a:rPr lang="en-US" sz="1400" b="1" dirty="0">
                <a:solidFill>
                  <a:srgbClr val="0070C0"/>
                </a:solidFill>
              </a:rPr>
              <a:t>=0; </a:t>
            </a:r>
            <a:r>
              <a:rPr lang="en-US" sz="1400" b="1" dirty="0" err="1">
                <a:solidFill>
                  <a:srgbClr val="0070C0"/>
                </a:solidFill>
              </a:rPr>
              <a:t>i</a:t>
            </a:r>
            <a:r>
              <a:rPr lang="en-US" sz="1400" b="1" dirty="0">
                <a:solidFill>
                  <a:srgbClr val="0070C0"/>
                </a:solidFill>
              </a:rPr>
              <a:t>&lt;</a:t>
            </a:r>
            <a:r>
              <a:rPr lang="en-US" sz="1400" b="1" dirty="0" err="1">
                <a:solidFill>
                  <a:srgbClr val="0070C0"/>
                </a:solidFill>
              </a:rPr>
              <a:t>rx_data.byte_count</a:t>
            </a:r>
            <a:r>
              <a:rPr lang="en-US" sz="1400" b="1" dirty="0">
                <a:solidFill>
                  <a:srgbClr val="0070C0"/>
                </a:solidFill>
              </a:rPr>
              <a:t>; </a:t>
            </a:r>
            <a:r>
              <a:rPr lang="en-US" sz="1400" b="1" dirty="0" err="1">
                <a:solidFill>
                  <a:srgbClr val="0070C0"/>
                </a:solidFill>
              </a:rPr>
              <a:t>i</a:t>
            </a:r>
            <a:r>
              <a:rPr lang="en-US" sz="1400" b="1" dirty="0">
                <a:solidFill>
                  <a:srgbClr val="0070C0"/>
                </a:solidFill>
              </a:rPr>
              <a:t>++)</a:t>
            </a:r>
          </a:p>
          <a:p>
            <a:pPr marL="228600" lvl="1"/>
            <a:r>
              <a:rPr lang="en-US" sz="1400" b="1" dirty="0">
                <a:solidFill>
                  <a:srgbClr val="0070C0"/>
                </a:solidFill>
              </a:rPr>
              <a:t>            {</a:t>
            </a:r>
          </a:p>
          <a:p>
            <a:pPr marL="228600" lvl="1"/>
            <a:r>
              <a:rPr lang="en-US" sz="1400" b="1" dirty="0">
                <a:solidFill>
                  <a:srgbClr val="0070C0"/>
                </a:solidFill>
              </a:rPr>
              <a:t>                while(PIR1bits.RC1IF == 0);</a:t>
            </a:r>
          </a:p>
          <a:p>
            <a:pPr marL="228600" lvl="1"/>
            <a:r>
              <a:rPr lang="en-US" sz="1400" b="1" dirty="0">
                <a:solidFill>
                  <a:srgbClr val="0070C0"/>
                </a:solidFill>
              </a:rPr>
              <a:t>                </a:t>
            </a:r>
            <a:r>
              <a:rPr lang="en-US" sz="1400" b="1" dirty="0" err="1">
                <a:solidFill>
                  <a:srgbClr val="0070C0"/>
                </a:solidFill>
              </a:rPr>
              <a:t>rx_data.data</a:t>
            </a:r>
            <a:r>
              <a:rPr lang="en-US" sz="1400" b="1" dirty="0">
                <a:solidFill>
                  <a:srgbClr val="0070C0"/>
                </a:solidFill>
              </a:rPr>
              <a:t>[</a:t>
            </a:r>
            <a:r>
              <a:rPr lang="en-US" sz="1400" b="1" dirty="0" err="1">
                <a:solidFill>
                  <a:srgbClr val="0070C0"/>
                </a:solidFill>
              </a:rPr>
              <a:t>i</a:t>
            </a:r>
            <a:r>
              <a:rPr lang="en-US" sz="1400" b="1" dirty="0">
                <a:solidFill>
                  <a:srgbClr val="0070C0"/>
                </a:solidFill>
              </a:rPr>
              <a:t>] = RCREG1;</a:t>
            </a:r>
          </a:p>
          <a:p>
            <a:pPr marL="228600" lvl="1"/>
            <a:r>
              <a:rPr lang="en-US" sz="1400" b="1" dirty="0">
                <a:solidFill>
                  <a:srgbClr val="0070C0"/>
                </a:solidFill>
              </a:rPr>
              <a:t>            } </a:t>
            </a:r>
          </a:p>
          <a:p>
            <a:pPr marL="228600" lvl="1"/>
            <a:r>
              <a:rPr lang="en-US" sz="1400" b="1" dirty="0">
                <a:solidFill>
                  <a:srgbClr val="0070C0"/>
                </a:solidFill>
              </a:rPr>
              <a:t>         </a:t>
            </a:r>
            <a:r>
              <a:rPr lang="en-US" sz="1400" b="1" dirty="0" smtClean="0">
                <a:solidFill>
                  <a:srgbClr val="0070C0"/>
                </a:solidFill>
              </a:rPr>
              <a:t>   </a:t>
            </a:r>
            <a:r>
              <a:rPr lang="en-US" sz="1400" b="1" dirty="0" err="1" smtClean="0">
                <a:solidFill>
                  <a:srgbClr val="0070C0"/>
                </a:solidFill>
              </a:rPr>
              <a:t>rxd</a:t>
            </a:r>
            <a:r>
              <a:rPr lang="en-US" sz="1400" b="1" dirty="0" smtClean="0">
                <a:solidFill>
                  <a:srgbClr val="0070C0"/>
                </a:solidFill>
              </a:rPr>
              <a:t> </a:t>
            </a:r>
            <a:r>
              <a:rPr lang="en-US" sz="1400" b="1" dirty="0">
                <a:solidFill>
                  <a:srgbClr val="0070C0"/>
                </a:solidFill>
              </a:rPr>
              <a:t>= 1;                    // set received data flag</a:t>
            </a:r>
          </a:p>
          <a:p>
            <a:pPr marL="228600" lvl="1"/>
            <a:r>
              <a:rPr lang="en-US" sz="1400" b="1" dirty="0">
                <a:solidFill>
                  <a:srgbClr val="0070C0"/>
                </a:solidFill>
              </a:rPr>
              <a:t>        }</a:t>
            </a:r>
          </a:p>
          <a:p>
            <a:pPr marL="228600" lvl="1"/>
            <a:r>
              <a:rPr lang="en-US" sz="1400" b="1" dirty="0">
                <a:solidFill>
                  <a:srgbClr val="0070C0"/>
                </a:solidFill>
              </a:rPr>
              <a:t>        PIR1bits.RC1IF = 0;         // make sure UART1 Rx </a:t>
            </a:r>
            <a:r>
              <a:rPr lang="en-US" sz="1400" b="1" dirty="0" smtClean="0">
                <a:solidFill>
                  <a:srgbClr val="0070C0"/>
                </a:solidFill>
              </a:rPr>
              <a:t>interrupt </a:t>
            </a:r>
            <a:r>
              <a:rPr lang="en-US" sz="1400" b="1" dirty="0">
                <a:solidFill>
                  <a:srgbClr val="0070C0"/>
                </a:solidFill>
              </a:rPr>
              <a:t>bit is clear</a:t>
            </a:r>
          </a:p>
          <a:p>
            <a:pPr marL="228600" lvl="1"/>
            <a:r>
              <a:rPr lang="en-US" sz="1400" b="1" dirty="0">
                <a:solidFill>
                  <a:srgbClr val="0070C0"/>
                </a:solidFill>
              </a:rPr>
              <a:t>    </a:t>
            </a:r>
            <a:r>
              <a:rPr lang="en-US" sz="1400" b="1" dirty="0" smtClean="0">
                <a:solidFill>
                  <a:srgbClr val="0070C0"/>
                </a:solidFill>
              </a:rPr>
              <a:t>}</a:t>
            </a:r>
            <a:endParaRPr lang="en-US" sz="1400" b="1" dirty="0">
              <a:solidFill>
                <a:srgbClr val="0070C0"/>
              </a:solidFill>
            </a:endParaRPr>
          </a:p>
          <a:p>
            <a:pPr marL="228600" lvl="1"/>
            <a:r>
              <a:rPr lang="en-US" sz="1400" b="1" dirty="0">
                <a:solidFill>
                  <a:srgbClr val="0070C0"/>
                </a:solidFill>
              </a:rPr>
              <a:t>}   // end of ISR </a:t>
            </a:r>
            <a:r>
              <a:rPr lang="en-US" sz="1400" b="1" dirty="0" smtClean="0">
                <a:solidFill>
                  <a:srgbClr val="0070C0"/>
                </a:solidFill>
              </a:rPr>
              <a:t>routine</a:t>
            </a:r>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18</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9094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Interrupt Service Routine </a:t>
            </a:r>
            <a:r>
              <a:rPr lang="en-US" sz="2800" dirty="0" smtClean="0">
                <a:effectLst>
                  <a:outerShdw blurRad="38100" dist="38100" dir="2700000" algn="tl">
                    <a:srgbClr val="000000">
                      <a:alpha val="43137"/>
                    </a:srgbClr>
                  </a:outerShdw>
                </a:effectLst>
              </a:rPr>
              <a:t>Code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94008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As part of the ISR the first thing to do is to check which interrupt </a:t>
            </a:r>
            <a:r>
              <a:rPr lang="en-US" sz="2000" dirty="0" smtClean="0"/>
              <a:t>caused </a:t>
            </a:r>
            <a:r>
              <a:rPr lang="en-US" sz="2000" dirty="0" smtClean="0"/>
              <a:t>the PIC to enter the ISR.  Because we are using only one interrupt source this is not necessary but still good practice to do.  In this case the interrupt flag is the RC1IF flag in the Peripheral Interrupt Register 1 (PIR1).</a:t>
            </a:r>
          </a:p>
          <a:p>
            <a:pPr marL="230188" indent="-230188">
              <a:buFont typeface="Arial" panose="020B0604020202020204" pitchFamily="34" charset="0"/>
              <a:buChar char="•"/>
            </a:pPr>
            <a:r>
              <a:rPr lang="en-US" sz="2000" dirty="0" smtClean="0"/>
              <a:t>The next step is to temporarily disable the interrupt </a:t>
            </a:r>
            <a:r>
              <a:rPr lang="en-US" sz="2000" dirty="0" smtClean="0"/>
              <a:t>(this keeps the PIC from reentering the ISR prematurely), and </a:t>
            </a:r>
            <a:r>
              <a:rPr lang="en-US" sz="2000" dirty="0" smtClean="0"/>
              <a:t>then read in the data from the serial port register into a local variable (</a:t>
            </a:r>
            <a:r>
              <a:rPr lang="en-US" sz="2000" dirty="0" err="1" smtClean="0"/>
              <a:t>RxData</a:t>
            </a:r>
            <a:r>
              <a:rPr lang="en-US" sz="2000" dirty="0" smtClean="0"/>
              <a:t>).</a:t>
            </a:r>
          </a:p>
          <a:p>
            <a:pPr marL="230188" indent="-230188">
              <a:buFont typeface="Arial" panose="020B0604020202020204" pitchFamily="34" charset="0"/>
              <a:buChar char="•"/>
            </a:pPr>
            <a:r>
              <a:rPr lang="en-US" sz="2000" dirty="0" smtClean="0"/>
              <a:t>Next the code checks </a:t>
            </a:r>
            <a:r>
              <a:rPr lang="en-US" sz="2000" dirty="0" err="1" smtClean="0"/>
              <a:t>RxData</a:t>
            </a:r>
            <a:r>
              <a:rPr lang="en-US" sz="2000" dirty="0" smtClean="0"/>
              <a:t> to see if it is equal to ‘$’, which indicates that a data packet is being sent and that the PIC should continue to read in bytes from the serial port.</a:t>
            </a:r>
          </a:p>
          <a:p>
            <a:pPr marL="230188" indent="-230188">
              <a:buFont typeface="Arial" panose="020B0604020202020204" pitchFamily="34" charset="0"/>
              <a:buChar char="•"/>
            </a:pPr>
            <a:r>
              <a:rPr lang="en-US" sz="2000" dirty="0" smtClean="0"/>
              <a:t>As each byte is read in it is placed in the corresponding element within the data packet structure.  For example the first byte received is placed into the command variable and the second byte received is placed into the </a:t>
            </a:r>
            <a:r>
              <a:rPr lang="en-US" sz="2000" dirty="0" err="1" smtClean="0"/>
              <a:t>byte_count</a:t>
            </a:r>
            <a:r>
              <a:rPr lang="en-US" sz="2000" dirty="0" smtClean="0"/>
              <a:t> variable of the </a:t>
            </a:r>
            <a:r>
              <a:rPr lang="en-US" sz="2000" dirty="0" err="1" smtClean="0"/>
              <a:t>rx_data</a:t>
            </a:r>
            <a:r>
              <a:rPr lang="en-US" sz="2000" dirty="0" smtClean="0"/>
              <a:t> structure.</a:t>
            </a:r>
          </a:p>
          <a:p>
            <a:pPr marL="230188" indent="-230188">
              <a:buFont typeface="Arial" panose="020B0604020202020204" pitchFamily="34" charset="0"/>
              <a:buChar char="•"/>
            </a:pPr>
            <a:r>
              <a:rPr lang="en-US" sz="2000" dirty="0" smtClean="0"/>
              <a:t>The </a:t>
            </a:r>
            <a:r>
              <a:rPr lang="en-US" sz="2000" dirty="0" err="1" smtClean="0"/>
              <a:t>byte_count</a:t>
            </a:r>
            <a:r>
              <a:rPr lang="en-US" sz="2000" dirty="0" smtClean="0"/>
              <a:t> value then determines how much more data needs to be read in.  After all of the data is read in, the </a:t>
            </a:r>
            <a:r>
              <a:rPr lang="en-US" sz="2000" dirty="0" err="1" smtClean="0"/>
              <a:t>rxd</a:t>
            </a:r>
            <a:r>
              <a:rPr lang="en-US" sz="2000" dirty="0" smtClean="0"/>
              <a:t> variable is used to indicated that a packet has been received.</a:t>
            </a:r>
          </a:p>
          <a:p>
            <a:pPr marL="230188" indent="-230188">
              <a:buFont typeface="Arial" panose="020B0604020202020204" pitchFamily="34" charset="0"/>
              <a:buChar char="•"/>
            </a:pPr>
            <a:r>
              <a:rPr lang="en-US" sz="2000" dirty="0" smtClean="0"/>
              <a:t>The ISR then makes sure that the RC1IF flag is cleared and then exits returning back to the main program</a:t>
            </a:r>
            <a:r>
              <a:rPr lang="en-US" sz="2000" dirty="0" smtClean="0"/>
              <a:t>.</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19</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61998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Communications </a:t>
            </a:r>
            <a:r>
              <a:rPr lang="en-US" sz="2800" dirty="0" smtClean="0">
                <a:effectLst>
                  <a:outerShdw blurRad="38100" dist="38100" dir="2700000" algn="tl">
                    <a:srgbClr val="000000">
                      <a:alpha val="43137"/>
                    </a:srgbClr>
                  </a:outerShdw>
                </a:effectLst>
              </a:rPr>
              <a:t>Protocol</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693866"/>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purpose of this </a:t>
            </a:r>
            <a:r>
              <a:rPr lang="en-US" sz="2000" dirty="0" smtClean="0"/>
              <a:t>presentation </a:t>
            </a:r>
            <a:r>
              <a:rPr lang="en-US" sz="2000" dirty="0"/>
              <a:t>is to develop a communications protocol that can be used between a computer and a </a:t>
            </a:r>
            <a:r>
              <a:rPr lang="en-US" sz="2000" dirty="0" smtClean="0"/>
              <a:t>microcontroller or a microcontroller and another microcontroller.</a:t>
            </a:r>
            <a:endParaRPr lang="en-US" sz="2000" dirty="0"/>
          </a:p>
          <a:p>
            <a:pPr marL="230188" indent="-230188">
              <a:buFont typeface="Arial" panose="020B0604020202020204" pitchFamily="34" charset="0"/>
              <a:buChar char="•"/>
            </a:pPr>
            <a:r>
              <a:rPr lang="en-US" sz="2000" dirty="0" smtClean="0"/>
              <a:t>When developing an embedded system that will communicate with other devices, one of the first things you must do is choose how that system will communicate with the outside world.  This will drive the peripherals used on the microcontroller.</a:t>
            </a:r>
          </a:p>
          <a:p>
            <a:pPr marL="230188" indent="-230188">
              <a:buFont typeface="Arial" panose="020B0604020202020204" pitchFamily="34" charset="0"/>
              <a:buChar char="•"/>
            </a:pPr>
            <a:r>
              <a:rPr lang="en-US" sz="2000" dirty="0" smtClean="0"/>
              <a:t>For example if the requirement is to use Ethernet to talk to the microcontroller there are several options on the microcontroller side.  This first is that the microcontroller has built in hardware to handle the Ethernet communications.</a:t>
            </a:r>
          </a:p>
          <a:p>
            <a:pPr marL="230188" indent="-230188">
              <a:buFont typeface="Arial" panose="020B0604020202020204" pitchFamily="34" charset="0"/>
              <a:buChar char="•"/>
            </a:pPr>
            <a:r>
              <a:rPr lang="en-US" sz="2000" dirty="0" smtClean="0"/>
              <a:t>If the microcontroller does not have the hardware, there are other options:</a:t>
            </a:r>
          </a:p>
          <a:p>
            <a:pPr marL="576263" lvl="1" indent="-347663">
              <a:buFont typeface="+mj-lt"/>
              <a:buAutoNum type="arabicPeriod"/>
            </a:pPr>
            <a:r>
              <a:rPr lang="en-US" dirty="0" smtClean="0"/>
              <a:t>ENC28J60</a:t>
            </a:r>
            <a:r>
              <a:rPr lang="en-US" dirty="0"/>
              <a:t> - Stand-Alone Ethernet Controller with SPI Interface </a:t>
            </a:r>
            <a:r>
              <a:rPr lang="en-US" dirty="0" smtClean="0"/>
              <a:t>- Microchip (</a:t>
            </a:r>
            <a:r>
              <a:rPr lang="en-US" dirty="0" smtClean="0">
                <a:hlinkClick r:id="rId2"/>
              </a:rPr>
              <a:t>http</a:t>
            </a:r>
            <a:r>
              <a:rPr lang="en-US" dirty="0">
                <a:hlinkClick r:id="rId2"/>
              </a:rPr>
              <a:t>://www.microchip.com/wwwproducts/Devices.aspx?dDocName=en022889</a:t>
            </a:r>
            <a:r>
              <a:rPr lang="en-US" dirty="0" smtClean="0"/>
              <a:t>).  This is a standalone IC that handles all of the Ethernet protocols and interfaces with a microcontroller using a Serial Peripheral Interface (SPI).</a:t>
            </a:r>
          </a:p>
          <a:p>
            <a:pPr marL="576263" lvl="1" indent="-347663">
              <a:buFont typeface="+mj-lt"/>
              <a:buAutoNum type="arabicPeriod"/>
            </a:pPr>
            <a:r>
              <a:rPr lang="en-US" dirty="0"/>
              <a:t>SBL2e </a:t>
            </a:r>
            <a:r>
              <a:rPr lang="en-US" dirty="0" smtClean="0"/>
              <a:t>- Serial </a:t>
            </a:r>
            <a:r>
              <a:rPr lang="en-US" dirty="0"/>
              <a:t>to Ethernet </a:t>
            </a:r>
            <a:r>
              <a:rPr lang="en-US" dirty="0" smtClean="0"/>
              <a:t>Server – </a:t>
            </a:r>
            <a:r>
              <a:rPr lang="en-US" dirty="0" err="1" smtClean="0"/>
              <a:t>Netburner</a:t>
            </a:r>
            <a:r>
              <a:rPr lang="en-US" dirty="0"/>
              <a:t> (</a:t>
            </a:r>
            <a:r>
              <a:rPr lang="en-US" dirty="0" smtClean="0">
                <a:hlinkClick r:id="rId3"/>
              </a:rPr>
              <a:t>http</a:t>
            </a:r>
            <a:r>
              <a:rPr lang="en-US" dirty="0">
                <a:hlinkClick r:id="rId3"/>
              </a:rPr>
              <a:t>://</a:t>
            </a:r>
            <a:r>
              <a:rPr lang="en-US" dirty="0" smtClean="0">
                <a:hlinkClick r:id="rId3"/>
              </a:rPr>
              <a:t>www.netburner.com/products/serial-to-ethernet/sbl2e</a:t>
            </a:r>
            <a:r>
              <a:rPr lang="en-US" dirty="0" smtClean="0"/>
              <a:t>).  This is an Ethernet module </a:t>
            </a:r>
            <a:r>
              <a:rPr lang="en-US" dirty="0"/>
              <a:t>that handles all of the Ethernet protocols and interfaces with a microcontroller using </a:t>
            </a:r>
            <a:r>
              <a:rPr lang="en-US" dirty="0" smtClean="0"/>
              <a:t>standard asynchronous serial communications</a:t>
            </a:r>
            <a:r>
              <a:rPr lang="en-US" dirty="0" smtClean="0"/>
              <a:t>.</a:t>
            </a:r>
            <a:endParaRPr lang="en-US" sz="2000" dirty="0"/>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12" name="Slide Number Placeholder 11"/>
          <p:cNvSpPr>
            <a:spLocks noGrp="1"/>
          </p:cNvSpPr>
          <p:nvPr>
            <p:ph type="sldNum" sz="quarter" idx="12"/>
          </p:nvPr>
        </p:nvSpPr>
        <p:spPr/>
        <p:txBody>
          <a:bodyPr/>
          <a:lstStyle/>
          <a:p>
            <a:fld id="{6B4960F6-E930-4DB6-9DCD-8ECDD987F91D}" type="slidenum">
              <a:rPr lang="en-US" smtClean="0"/>
              <a:t>2</a:t>
            </a:fld>
            <a:endParaRPr lang="en-US"/>
          </a:p>
        </p:txBody>
      </p:sp>
      <p:cxnSp>
        <p:nvCxnSpPr>
          <p:cNvPr id="13" name="Straight Connector 12"/>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27988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Main Code</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262979"/>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a:t>
            </a:r>
            <a:r>
              <a:rPr lang="en-US" sz="2000" dirty="0" smtClean="0"/>
              <a:t>main </a:t>
            </a:r>
            <a:r>
              <a:rPr lang="en-US" sz="2000" dirty="0" smtClean="0"/>
              <a:t>code calls all of the initialization routines to configure the internal oscillator, timers, interrupts, and hardware serial peripherals.</a:t>
            </a:r>
          </a:p>
          <a:p>
            <a:pPr marL="230188" indent="-230188">
              <a:buFont typeface="Arial" panose="020B0604020202020204" pitchFamily="34" charset="0"/>
              <a:buChar char="•"/>
            </a:pPr>
            <a:r>
              <a:rPr lang="en-US" sz="2000" dirty="0" smtClean="0"/>
              <a:t>Next the code blinks the LED on and off in 500ms increments and then waits for 1 second.  This is done as a visual indication that the PIC is working correctly and the timing can be checked with an oscilloscope to ensure that the timing is working correctly.</a:t>
            </a:r>
          </a:p>
          <a:p>
            <a:pPr marL="230188" indent="-230188">
              <a:buFont typeface="Arial" panose="020B0604020202020204" pitchFamily="34" charset="0"/>
              <a:buChar char="•"/>
            </a:pPr>
            <a:r>
              <a:rPr lang="en-US" sz="2000" dirty="0" smtClean="0"/>
              <a:t>After the wait time the PIC then configures the LCD and displays the string “Running!” on the first line of the LCD.  This is done to ensure that the LCD is working and that the communications between the LCD and the PIC are working correctly.  The code for this sections can be seen below:</a:t>
            </a:r>
          </a:p>
          <a:p>
            <a:pPr marL="228600"/>
            <a:endParaRPr lang="en-US" sz="1400" b="1" dirty="0" smtClean="0">
              <a:solidFill>
                <a:srgbClr val="0070C0"/>
              </a:solidFill>
            </a:endParaRPr>
          </a:p>
          <a:p>
            <a:pPr marL="228600" lvl="1"/>
            <a:r>
              <a:rPr lang="en-US" sz="1400" b="1" dirty="0" err="1" smtClean="0">
                <a:solidFill>
                  <a:srgbClr val="0070C0"/>
                </a:solidFill>
              </a:rPr>
              <a:t>SerOut</a:t>
            </a:r>
            <a:r>
              <a:rPr lang="en-US" sz="1400" b="1" dirty="0" smtClean="0">
                <a:solidFill>
                  <a:srgbClr val="0070C0"/>
                </a:solidFill>
              </a:rPr>
              <a:t>(LCD_BKLT</a:t>
            </a:r>
            <a:r>
              <a:rPr lang="en-US" sz="1400" b="1" dirty="0">
                <a:solidFill>
                  <a:srgbClr val="0070C0"/>
                </a:solidFill>
              </a:rPr>
              <a:t>, 2, 2);         // set backlight level</a:t>
            </a:r>
          </a:p>
          <a:p>
            <a:pPr marL="228600" lvl="1"/>
            <a:r>
              <a:rPr lang="en-US" sz="1400" b="1" dirty="0" err="1" smtClean="0">
                <a:solidFill>
                  <a:srgbClr val="0070C0"/>
                </a:solidFill>
              </a:rPr>
              <a:t>SerOut</a:t>
            </a:r>
            <a:r>
              <a:rPr lang="en-US" sz="1400" b="1" dirty="0" smtClean="0">
                <a:solidFill>
                  <a:srgbClr val="0070C0"/>
                </a:solidFill>
              </a:rPr>
              <a:t>(CLR_LCD</a:t>
            </a:r>
            <a:r>
              <a:rPr lang="en-US" sz="1400" b="1" dirty="0">
                <a:solidFill>
                  <a:srgbClr val="0070C0"/>
                </a:solidFill>
              </a:rPr>
              <a:t>, 2, 2);          // clear LCD</a:t>
            </a:r>
          </a:p>
          <a:p>
            <a:pPr marL="228600" lvl="1"/>
            <a:r>
              <a:rPr lang="en-US" sz="1400" b="1" dirty="0" err="1" smtClean="0">
                <a:solidFill>
                  <a:srgbClr val="0070C0"/>
                </a:solidFill>
              </a:rPr>
              <a:t>SerOut</a:t>
            </a:r>
            <a:r>
              <a:rPr lang="en-US" sz="1400" b="1" dirty="0" smtClean="0">
                <a:solidFill>
                  <a:srgbClr val="0070C0"/>
                </a:solidFill>
              </a:rPr>
              <a:t>(LCD_LN1</a:t>
            </a:r>
            <a:r>
              <a:rPr lang="en-US" sz="1400" b="1" dirty="0">
                <a:solidFill>
                  <a:srgbClr val="0070C0"/>
                </a:solidFill>
              </a:rPr>
              <a:t>, 2, 2);          // set cursor position to fist line, first position</a:t>
            </a:r>
          </a:p>
          <a:p>
            <a:pPr marL="228600" lvl="1"/>
            <a:r>
              <a:rPr lang="en-US" sz="1400" b="1" dirty="0" err="1" smtClean="0">
                <a:solidFill>
                  <a:srgbClr val="0070C0"/>
                </a:solidFill>
              </a:rPr>
              <a:t>SerOut</a:t>
            </a:r>
            <a:r>
              <a:rPr lang="en-US" sz="1400" b="1" dirty="0">
                <a:solidFill>
                  <a:srgbClr val="0070C0"/>
                </a:solidFill>
              </a:rPr>
              <a:t>("Running!",8,2);         // Display message on </a:t>
            </a:r>
            <a:r>
              <a:rPr lang="en-US" sz="1400" b="1" dirty="0" smtClean="0">
                <a:solidFill>
                  <a:srgbClr val="0070C0"/>
                </a:solidFill>
              </a:rPr>
              <a:t>LCD</a:t>
            </a:r>
          </a:p>
          <a:p>
            <a:pPr marL="228600" lvl="1"/>
            <a:endParaRPr lang="en-US" sz="1400" b="1" dirty="0">
              <a:solidFill>
                <a:srgbClr val="0070C0"/>
              </a:solidFill>
            </a:endParaRPr>
          </a:p>
          <a:p>
            <a:pPr marL="228600" lvl="1" indent="-228600">
              <a:buFont typeface="Arial" panose="020B0604020202020204" pitchFamily="34" charset="0"/>
              <a:buChar char="•"/>
            </a:pPr>
            <a:r>
              <a:rPr lang="en-US" sz="2000" dirty="0" smtClean="0"/>
              <a:t> The </a:t>
            </a:r>
            <a:r>
              <a:rPr lang="en-US" sz="2000" dirty="0" err="1" smtClean="0"/>
              <a:t>SerOut</a:t>
            </a:r>
            <a:r>
              <a:rPr lang="en-US" sz="2000" dirty="0" smtClean="0"/>
              <a:t> function is a custom function designed to send data using a given serial port.  The code for this function will be described later on.</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20</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98285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Main Code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262979"/>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a:t>
            </a:r>
            <a:r>
              <a:rPr lang="en-US" sz="2000" dirty="0" smtClean="0"/>
              <a:t>code </a:t>
            </a:r>
            <a:r>
              <a:rPr lang="en-US" sz="2000" dirty="0" smtClean="0"/>
              <a:t>then enters the main loop (while (1)), where the PIC spends the majority of it’s time.  The loop begins by checking the </a:t>
            </a:r>
            <a:r>
              <a:rPr lang="en-US" sz="2000" dirty="0" err="1" smtClean="0"/>
              <a:t>rxd</a:t>
            </a:r>
            <a:r>
              <a:rPr lang="en-US" sz="2000" dirty="0" smtClean="0"/>
              <a:t> variable that will be set in the ISR described earlier.  If the </a:t>
            </a:r>
            <a:r>
              <a:rPr lang="en-US" sz="2000" dirty="0" err="1" smtClean="0"/>
              <a:t>rxd</a:t>
            </a:r>
            <a:r>
              <a:rPr lang="en-US" sz="2000" dirty="0" smtClean="0"/>
              <a:t> variable is not set then the code checks to see if the UART1 receive interrupt is enabled (Peripheral Interrupt Enable 1 (PIE1) register, RC1IE bit = 1).  If it is not enabled the code will re-enable it.  This bit gets cleared anytime the ISR is entered.</a:t>
            </a:r>
          </a:p>
          <a:p>
            <a:pPr marL="230188" indent="-230188">
              <a:buFont typeface="Arial" panose="020B0604020202020204" pitchFamily="34" charset="0"/>
              <a:buChar char="•"/>
            </a:pPr>
            <a:r>
              <a:rPr lang="en-US" sz="2000" dirty="0" smtClean="0"/>
              <a:t>If a packet has been received the code checks the command byte in the </a:t>
            </a:r>
            <a:r>
              <a:rPr lang="en-US" sz="2000" dirty="0" err="1" smtClean="0"/>
              <a:t>rx_data</a:t>
            </a:r>
            <a:r>
              <a:rPr lang="en-US" sz="2000" dirty="0" smtClean="0"/>
              <a:t> structure using the following code:</a:t>
            </a:r>
          </a:p>
          <a:p>
            <a:pPr marL="228600" lvl="1"/>
            <a:endParaRPr lang="en-US" sz="1400" b="1" dirty="0">
              <a:solidFill>
                <a:srgbClr val="0070C0"/>
              </a:solidFill>
            </a:endParaRPr>
          </a:p>
          <a:p>
            <a:pPr marL="228600" lvl="1"/>
            <a:r>
              <a:rPr lang="en-US" sz="1400" b="1" dirty="0">
                <a:solidFill>
                  <a:srgbClr val="0070C0"/>
                </a:solidFill>
              </a:rPr>
              <a:t>switch(</a:t>
            </a:r>
            <a:r>
              <a:rPr lang="en-US" sz="1400" b="1" dirty="0" err="1">
                <a:solidFill>
                  <a:srgbClr val="0070C0"/>
                </a:solidFill>
              </a:rPr>
              <a:t>rx_data.command</a:t>
            </a:r>
            <a:r>
              <a:rPr lang="en-US" sz="1400" b="1" dirty="0">
                <a:solidFill>
                  <a:srgbClr val="0070C0"/>
                </a:solidFill>
              </a:rPr>
              <a:t>)</a:t>
            </a:r>
          </a:p>
          <a:p>
            <a:pPr marL="228600" lvl="1"/>
            <a:r>
              <a:rPr lang="en-US" sz="1400" b="1" dirty="0" smtClean="0">
                <a:solidFill>
                  <a:srgbClr val="0070C0"/>
                </a:solidFill>
              </a:rPr>
              <a:t>{</a:t>
            </a:r>
          </a:p>
          <a:p>
            <a:pPr marL="228600" lvl="1">
              <a:tabLst>
                <a:tab pos="576263" algn="l"/>
              </a:tabLst>
            </a:pPr>
            <a:r>
              <a:rPr lang="en-US" sz="1400" b="1" dirty="0" smtClean="0">
                <a:solidFill>
                  <a:srgbClr val="0070C0"/>
                </a:solidFill>
              </a:rPr>
              <a:t>	case </a:t>
            </a:r>
            <a:r>
              <a:rPr lang="en-US" sz="1400" b="1" dirty="0">
                <a:solidFill>
                  <a:srgbClr val="0070C0"/>
                </a:solidFill>
              </a:rPr>
              <a:t>0x20</a:t>
            </a:r>
            <a:r>
              <a:rPr lang="en-US" sz="1400" b="1" dirty="0" smtClean="0">
                <a:solidFill>
                  <a:srgbClr val="0070C0"/>
                </a:solidFill>
              </a:rPr>
              <a:t>:</a:t>
            </a:r>
          </a:p>
          <a:p>
            <a:pPr marL="228600" lvl="1">
              <a:tabLst>
                <a:tab pos="576263" algn="l"/>
              </a:tabLst>
            </a:pPr>
            <a:r>
              <a:rPr lang="en-US" sz="1400" b="1" dirty="0" smtClean="0">
                <a:solidFill>
                  <a:srgbClr val="0070C0"/>
                </a:solidFill>
              </a:rPr>
              <a:t>	.</a:t>
            </a:r>
            <a:endParaRPr lang="en-US" sz="1400" b="1" dirty="0">
              <a:solidFill>
                <a:srgbClr val="0070C0"/>
              </a:solidFill>
            </a:endParaRPr>
          </a:p>
          <a:p>
            <a:pPr marL="228600" lvl="1">
              <a:tabLst>
                <a:tab pos="576263" algn="l"/>
              </a:tabLst>
            </a:pPr>
            <a:r>
              <a:rPr lang="en-US" sz="1400" b="1" dirty="0" smtClean="0">
                <a:solidFill>
                  <a:srgbClr val="0070C0"/>
                </a:solidFill>
              </a:rPr>
              <a:t>	.</a:t>
            </a:r>
          </a:p>
          <a:p>
            <a:pPr marL="228600" lvl="1">
              <a:tabLst>
                <a:tab pos="576263" algn="l"/>
              </a:tabLst>
            </a:pPr>
            <a:r>
              <a:rPr lang="en-US" sz="1400" b="1" dirty="0" smtClean="0">
                <a:solidFill>
                  <a:srgbClr val="0070C0"/>
                </a:solidFill>
              </a:rPr>
              <a:t>	.</a:t>
            </a:r>
            <a:endParaRPr lang="en-US" sz="1400" b="1" dirty="0">
              <a:solidFill>
                <a:srgbClr val="0070C0"/>
              </a:solidFill>
            </a:endParaRPr>
          </a:p>
          <a:p>
            <a:pPr marL="228600" lvl="1">
              <a:tabLst>
                <a:tab pos="576263" algn="l"/>
              </a:tabLst>
            </a:pPr>
            <a:r>
              <a:rPr lang="en-US" sz="1400" b="1" dirty="0" smtClean="0">
                <a:solidFill>
                  <a:srgbClr val="0070C0"/>
                </a:solidFill>
              </a:rPr>
              <a:t>	default:</a:t>
            </a:r>
          </a:p>
          <a:p>
            <a:pPr marL="228600" lvl="1">
              <a:tabLst>
                <a:tab pos="576263" algn="l"/>
              </a:tabLst>
            </a:pPr>
            <a:r>
              <a:rPr lang="en-US" sz="1400" b="1" dirty="0">
                <a:solidFill>
                  <a:srgbClr val="0070C0"/>
                </a:solidFill>
              </a:rPr>
              <a:t>	</a:t>
            </a:r>
            <a:r>
              <a:rPr lang="en-US" sz="1400" b="1" dirty="0" smtClean="0">
                <a:solidFill>
                  <a:srgbClr val="0070C0"/>
                </a:solidFill>
              </a:rPr>
              <a:t>	break;</a:t>
            </a:r>
          </a:p>
          <a:p>
            <a:pPr marL="228600" lvl="1">
              <a:tabLst>
                <a:tab pos="576263" algn="l"/>
              </a:tabLst>
            </a:pPr>
            <a:r>
              <a:rPr lang="en-US" sz="1400" b="1" dirty="0">
                <a:solidFill>
                  <a:srgbClr val="0070C0"/>
                </a:solidFill>
              </a:rPr>
              <a:t>}</a:t>
            </a:r>
            <a:endParaRPr lang="en-US" sz="1400" b="1" dirty="0" smtClean="0">
              <a:solidFill>
                <a:srgbClr val="0070C0"/>
              </a:solidFill>
            </a:endParaRPr>
          </a:p>
          <a:p>
            <a:pPr marL="228600" lvl="1"/>
            <a:endParaRPr lang="en-US" sz="1400" dirty="0">
              <a:solidFill>
                <a:srgbClr val="0070C0"/>
              </a:solidFill>
            </a:endParaRPr>
          </a:p>
          <a:p>
            <a:pPr marL="230188" indent="-230188">
              <a:buFont typeface="Arial" panose="020B0604020202020204" pitchFamily="34" charset="0"/>
              <a:buChar char="•"/>
            </a:pPr>
            <a:r>
              <a:rPr lang="en-US" sz="2000" dirty="0" smtClean="0"/>
              <a:t>The value of the command variable will dictate which case is entered.</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21</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55342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Main Code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2492990"/>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Once the case statement has been completed the code then clears the </a:t>
            </a:r>
            <a:r>
              <a:rPr lang="en-US" sz="2000" dirty="0" err="1" smtClean="0"/>
              <a:t>rxd</a:t>
            </a:r>
            <a:r>
              <a:rPr lang="en-US" sz="2000" dirty="0" smtClean="0"/>
              <a:t> variable and re-enables the RC1IE UART1 receive interrupt enable bit with the following code:</a:t>
            </a:r>
          </a:p>
          <a:p>
            <a:pPr marL="228600"/>
            <a:endParaRPr lang="en-US" sz="1400" b="1" dirty="0">
              <a:solidFill>
                <a:srgbClr val="0070C0"/>
              </a:solidFill>
            </a:endParaRPr>
          </a:p>
          <a:p>
            <a:pPr marL="228600"/>
            <a:r>
              <a:rPr lang="en-US" sz="1400" b="1" dirty="0" err="1" smtClean="0">
                <a:solidFill>
                  <a:srgbClr val="0070C0"/>
                </a:solidFill>
              </a:rPr>
              <a:t>rxd</a:t>
            </a:r>
            <a:r>
              <a:rPr lang="en-US" sz="1400" b="1" dirty="0" smtClean="0">
                <a:solidFill>
                  <a:srgbClr val="0070C0"/>
                </a:solidFill>
              </a:rPr>
              <a:t> </a:t>
            </a:r>
            <a:r>
              <a:rPr lang="en-US" sz="1400" b="1" dirty="0">
                <a:solidFill>
                  <a:srgbClr val="0070C0"/>
                </a:solidFill>
              </a:rPr>
              <a:t>= 0;                    </a:t>
            </a:r>
            <a:r>
              <a:rPr lang="en-US" sz="1400" b="1" dirty="0" smtClean="0">
                <a:solidFill>
                  <a:srgbClr val="0070C0"/>
                </a:solidFill>
              </a:rPr>
              <a:t>		// </a:t>
            </a:r>
            <a:r>
              <a:rPr lang="en-US" sz="1400" b="1" dirty="0">
                <a:solidFill>
                  <a:srgbClr val="0070C0"/>
                </a:solidFill>
              </a:rPr>
              <a:t>clear received data </a:t>
            </a:r>
            <a:r>
              <a:rPr lang="en-US" sz="1400" b="1" dirty="0" smtClean="0">
                <a:solidFill>
                  <a:srgbClr val="0070C0"/>
                </a:solidFill>
              </a:rPr>
              <a:t>flag</a:t>
            </a:r>
          </a:p>
          <a:p>
            <a:pPr marL="228600"/>
            <a:r>
              <a:rPr lang="en-US" sz="1400" b="1" dirty="0" smtClean="0">
                <a:solidFill>
                  <a:srgbClr val="0070C0"/>
                </a:solidFill>
              </a:rPr>
              <a:t>PIE1bits.RC1IE </a:t>
            </a:r>
            <a:r>
              <a:rPr lang="en-US" sz="1400" b="1" dirty="0">
                <a:solidFill>
                  <a:srgbClr val="0070C0"/>
                </a:solidFill>
              </a:rPr>
              <a:t>= 1;         </a:t>
            </a:r>
            <a:r>
              <a:rPr lang="en-US" sz="1400" b="1" dirty="0" smtClean="0">
                <a:solidFill>
                  <a:srgbClr val="0070C0"/>
                </a:solidFill>
              </a:rPr>
              <a:t>	// </a:t>
            </a:r>
            <a:r>
              <a:rPr lang="en-US" sz="1400" b="1" dirty="0">
                <a:solidFill>
                  <a:srgbClr val="0070C0"/>
                </a:solidFill>
              </a:rPr>
              <a:t>enable UART2 Rx interrupt</a:t>
            </a:r>
            <a:endParaRPr lang="en-US" sz="1400" b="1" dirty="0" smtClean="0">
              <a:solidFill>
                <a:srgbClr val="0070C0"/>
              </a:solidFill>
            </a:endParaRPr>
          </a:p>
          <a:p>
            <a:pPr marL="228600"/>
            <a:endParaRPr lang="en-US" sz="1400" b="1" dirty="0">
              <a:solidFill>
                <a:srgbClr val="0070C0"/>
              </a:solidFill>
            </a:endParaRPr>
          </a:p>
          <a:p>
            <a:pPr marL="230188" indent="-230188">
              <a:buFont typeface="Arial" panose="020B0604020202020204" pitchFamily="34" charset="0"/>
              <a:buChar char="•"/>
            </a:pPr>
            <a:r>
              <a:rPr lang="en-US" sz="2000" dirty="0" smtClean="0"/>
              <a:t>Once complete the main loop then cycles back to the beginning waiting for another data packet to arrive.</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22</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49155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Example Case </a:t>
            </a:r>
            <a:r>
              <a:rPr lang="en-US" sz="2800" dirty="0" smtClean="0">
                <a:effectLst>
                  <a:outerShdw blurRad="38100" dist="38100" dir="2700000" algn="tl">
                    <a:srgbClr val="000000">
                      <a:alpha val="43137"/>
                    </a:srgbClr>
                  </a:outerShdw>
                </a:effectLst>
              </a:rPr>
              <a:t>Statement</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01675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following shows an example of one of the case statements within the main loop.  In this example the command code was 0x20:</a:t>
            </a:r>
          </a:p>
          <a:p>
            <a:endParaRPr lang="en-US" sz="1400" b="1" dirty="0"/>
          </a:p>
          <a:p>
            <a:pPr marL="228600"/>
            <a:r>
              <a:rPr lang="en-US" sz="1400" b="1" dirty="0" smtClean="0">
                <a:solidFill>
                  <a:srgbClr val="0070C0"/>
                </a:solidFill>
              </a:rPr>
              <a:t>case </a:t>
            </a:r>
            <a:r>
              <a:rPr lang="en-US" sz="1400" b="1" dirty="0">
                <a:solidFill>
                  <a:srgbClr val="0070C0"/>
                </a:solidFill>
              </a:rPr>
              <a:t>0x20:                      // turn LED on/off</a:t>
            </a:r>
          </a:p>
          <a:p>
            <a:pPr marL="457200"/>
            <a:r>
              <a:rPr lang="en-US" sz="1400" b="1" dirty="0" smtClean="0">
                <a:solidFill>
                  <a:srgbClr val="0070C0"/>
                </a:solidFill>
              </a:rPr>
              <a:t>LED </a:t>
            </a:r>
            <a:r>
              <a:rPr lang="en-US" sz="1400" b="1" dirty="0">
                <a:solidFill>
                  <a:srgbClr val="0070C0"/>
                </a:solidFill>
              </a:rPr>
              <a:t>= </a:t>
            </a:r>
            <a:r>
              <a:rPr lang="en-US" sz="1400" b="1" dirty="0" err="1">
                <a:solidFill>
                  <a:srgbClr val="0070C0"/>
                </a:solidFill>
              </a:rPr>
              <a:t>rx_data.data</a:t>
            </a:r>
            <a:r>
              <a:rPr lang="en-US" sz="1400" b="1" dirty="0">
                <a:solidFill>
                  <a:srgbClr val="0070C0"/>
                </a:solidFill>
              </a:rPr>
              <a:t>[0];</a:t>
            </a:r>
          </a:p>
          <a:p>
            <a:pPr marL="457200"/>
            <a:r>
              <a:rPr lang="en-US" sz="1400" b="1" dirty="0" err="1" smtClean="0">
                <a:solidFill>
                  <a:srgbClr val="0070C0"/>
                </a:solidFill>
              </a:rPr>
              <a:t>tx_data.command</a:t>
            </a:r>
            <a:r>
              <a:rPr lang="en-US" sz="1400" b="1" dirty="0" smtClean="0">
                <a:solidFill>
                  <a:srgbClr val="0070C0"/>
                </a:solidFill>
              </a:rPr>
              <a:t> </a:t>
            </a:r>
            <a:r>
              <a:rPr lang="en-US" sz="1400" b="1" dirty="0">
                <a:solidFill>
                  <a:srgbClr val="0070C0"/>
                </a:solidFill>
              </a:rPr>
              <a:t>= 0x20;</a:t>
            </a:r>
          </a:p>
          <a:p>
            <a:pPr marL="457200"/>
            <a:r>
              <a:rPr lang="en-US" sz="1400" b="1" dirty="0" err="1" smtClean="0">
                <a:solidFill>
                  <a:srgbClr val="0070C0"/>
                </a:solidFill>
              </a:rPr>
              <a:t>tx_data.byte_count</a:t>
            </a:r>
            <a:r>
              <a:rPr lang="en-US" sz="1400" b="1" dirty="0" smtClean="0">
                <a:solidFill>
                  <a:srgbClr val="0070C0"/>
                </a:solidFill>
              </a:rPr>
              <a:t> </a:t>
            </a:r>
            <a:r>
              <a:rPr lang="en-US" sz="1400" b="1" dirty="0">
                <a:solidFill>
                  <a:srgbClr val="0070C0"/>
                </a:solidFill>
              </a:rPr>
              <a:t>= 1;</a:t>
            </a:r>
          </a:p>
          <a:p>
            <a:pPr marL="457200"/>
            <a:r>
              <a:rPr lang="en-US" sz="1400" b="1" dirty="0" err="1" smtClean="0">
                <a:solidFill>
                  <a:srgbClr val="0070C0"/>
                </a:solidFill>
              </a:rPr>
              <a:t>tx_data.data</a:t>
            </a:r>
            <a:r>
              <a:rPr lang="en-US" sz="1400" b="1" dirty="0" smtClean="0">
                <a:solidFill>
                  <a:srgbClr val="0070C0"/>
                </a:solidFill>
              </a:rPr>
              <a:t>[0</a:t>
            </a:r>
            <a:r>
              <a:rPr lang="en-US" sz="1400" b="1" dirty="0">
                <a:solidFill>
                  <a:srgbClr val="0070C0"/>
                </a:solidFill>
              </a:rPr>
              <a:t>] = LED;</a:t>
            </a:r>
          </a:p>
          <a:p>
            <a:pPr marL="457200"/>
            <a:r>
              <a:rPr lang="en-US" sz="1400" b="1" dirty="0" err="1" smtClean="0">
                <a:solidFill>
                  <a:srgbClr val="0070C0"/>
                </a:solidFill>
              </a:rPr>
              <a:t>tx_data</a:t>
            </a:r>
            <a:r>
              <a:rPr lang="en-US" sz="1400" b="1" dirty="0" smtClean="0">
                <a:solidFill>
                  <a:srgbClr val="0070C0"/>
                </a:solidFill>
              </a:rPr>
              <a:t> </a:t>
            </a:r>
            <a:r>
              <a:rPr lang="en-US" sz="1400" b="1" dirty="0">
                <a:solidFill>
                  <a:srgbClr val="0070C0"/>
                </a:solidFill>
              </a:rPr>
              <a:t>= check(</a:t>
            </a:r>
            <a:r>
              <a:rPr lang="en-US" sz="1400" b="1" dirty="0" err="1">
                <a:solidFill>
                  <a:srgbClr val="0070C0"/>
                </a:solidFill>
              </a:rPr>
              <a:t>tx_data</a:t>
            </a:r>
            <a:r>
              <a:rPr lang="en-US" sz="1400" b="1" dirty="0">
                <a:solidFill>
                  <a:srgbClr val="0070C0"/>
                </a:solidFill>
              </a:rPr>
              <a:t>);</a:t>
            </a:r>
          </a:p>
          <a:p>
            <a:pPr marL="457200"/>
            <a:r>
              <a:rPr lang="en-US" sz="1400" b="1" dirty="0" err="1" smtClean="0">
                <a:solidFill>
                  <a:srgbClr val="0070C0"/>
                </a:solidFill>
              </a:rPr>
              <a:t>send_Packet</a:t>
            </a:r>
            <a:r>
              <a:rPr lang="en-US" sz="1400" b="1" dirty="0" smtClean="0">
                <a:solidFill>
                  <a:srgbClr val="0070C0"/>
                </a:solidFill>
              </a:rPr>
              <a:t>(</a:t>
            </a:r>
            <a:r>
              <a:rPr lang="en-US" sz="1400" b="1" dirty="0" err="1" smtClean="0">
                <a:solidFill>
                  <a:srgbClr val="0070C0"/>
                </a:solidFill>
              </a:rPr>
              <a:t>tx_data</a:t>
            </a:r>
            <a:r>
              <a:rPr lang="en-US" sz="1400" b="1" dirty="0">
                <a:solidFill>
                  <a:srgbClr val="0070C0"/>
                </a:solidFill>
              </a:rPr>
              <a:t>, 1);</a:t>
            </a:r>
          </a:p>
          <a:p>
            <a:pPr marL="457200"/>
            <a:r>
              <a:rPr lang="en-US" sz="1400" b="1" dirty="0" smtClean="0">
                <a:solidFill>
                  <a:srgbClr val="0070C0"/>
                </a:solidFill>
              </a:rPr>
              <a:t>break</a:t>
            </a:r>
            <a:r>
              <a:rPr lang="en-US" sz="1400" b="1" dirty="0">
                <a:solidFill>
                  <a:srgbClr val="0070C0"/>
                </a:solidFill>
              </a:rPr>
              <a:t>;</a:t>
            </a:r>
            <a:endParaRPr lang="en-US" sz="1400" b="1" dirty="0"/>
          </a:p>
          <a:p>
            <a:endParaRPr lang="en-US" sz="1400" b="1" dirty="0" smtClean="0"/>
          </a:p>
          <a:p>
            <a:pPr marL="230188" indent="-230188">
              <a:buFont typeface="Arial" panose="020B0604020202020204" pitchFamily="34" charset="0"/>
              <a:buChar char="•"/>
            </a:pPr>
            <a:r>
              <a:rPr lang="en-US" sz="2000" dirty="0" smtClean="0"/>
              <a:t>This case uses a byte of data to turn the LED on or off.  The code then fills in the command, </a:t>
            </a:r>
            <a:r>
              <a:rPr lang="en-US" sz="2000" dirty="0" err="1" smtClean="0"/>
              <a:t>byte_count</a:t>
            </a:r>
            <a:r>
              <a:rPr lang="en-US" sz="2000" dirty="0" smtClean="0"/>
              <a:t> and the status of the LED in the first element of the data array.</a:t>
            </a:r>
          </a:p>
          <a:p>
            <a:pPr marL="230188" indent="-230188">
              <a:buFont typeface="Arial" panose="020B0604020202020204" pitchFamily="34" charset="0"/>
              <a:buChar char="•"/>
            </a:pPr>
            <a:r>
              <a:rPr lang="en-US" sz="2000" dirty="0" smtClean="0"/>
              <a:t>The code then calls the check function to generate the Fletcher checksum and increase the byte count by 2 to account for the checksum.  That information is then passed back into the </a:t>
            </a:r>
            <a:r>
              <a:rPr lang="en-US" sz="2000" dirty="0" err="1" smtClean="0"/>
              <a:t>tx_data</a:t>
            </a:r>
            <a:r>
              <a:rPr lang="en-US" sz="2000" dirty="0" smtClean="0"/>
              <a:t> packet.</a:t>
            </a:r>
          </a:p>
          <a:p>
            <a:pPr marL="230188" indent="-230188">
              <a:buFont typeface="Arial" panose="020B0604020202020204" pitchFamily="34" charset="0"/>
              <a:buChar char="•"/>
            </a:pPr>
            <a:r>
              <a:rPr lang="en-US" sz="2000" dirty="0" smtClean="0"/>
              <a:t>Finally the code sends the packet out of the serial port to the computer.</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23</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55605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Auxiliary Functions - </a:t>
            </a:r>
            <a:r>
              <a:rPr lang="en-US" sz="2800" dirty="0" err="1" smtClean="0">
                <a:effectLst>
                  <a:outerShdw blurRad="38100" dist="38100" dir="2700000" algn="tl">
                    <a:srgbClr val="000000">
                      <a:alpha val="43137"/>
                    </a:srgbClr>
                  </a:outerShdw>
                </a:effectLst>
              </a:rPr>
              <a:t>putChar</a:t>
            </a:r>
            <a:r>
              <a:rPr lang="en-US" sz="2800" dirty="0" smtClean="0">
                <a:effectLst>
                  <a:outerShdw blurRad="38100" dist="38100" dir="2700000" algn="tl">
                    <a:srgbClr val="000000">
                      <a:alpha val="43137"/>
                    </a:srgbClr>
                  </a:outerShdw>
                </a:effectLst>
              </a:rPr>
              <a:t> </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754874"/>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a:t>
            </a:r>
            <a:r>
              <a:rPr lang="en-US" sz="2000" dirty="0" err="1" smtClean="0"/>
              <a:t>putChar</a:t>
            </a:r>
            <a:r>
              <a:rPr lang="en-US" sz="2000" dirty="0" smtClean="0"/>
              <a:t> function is designed to send a single byte of data using </a:t>
            </a:r>
            <a:r>
              <a:rPr lang="en-US" sz="2000" dirty="0" smtClean="0"/>
              <a:t>the specified </a:t>
            </a:r>
            <a:r>
              <a:rPr lang="en-US" sz="2000" dirty="0" smtClean="0"/>
              <a:t>hardware serial port.  The function is defined below:</a:t>
            </a:r>
          </a:p>
          <a:p>
            <a:endParaRPr lang="en-US" sz="1600" dirty="0" smtClean="0">
              <a:solidFill>
                <a:srgbClr val="0070C0"/>
              </a:solidFill>
            </a:endParaRPr>
          </a:p>
          <a:p>
            <a:pPr marL="228600"/>
            <a:r>
              <a:rPr lang="en-US" sz="1600" b="1" dirty="0">
                <a:solidFill>
                  <a:srgbClr val="0070C0"/>
                </a:solidFill>
              </a:rPr>
              <a:t>void </a:t>
            </a:r>
            <a:r>
              <a:rPr lang="en-US" sz="1600" b="1" dirty="0" err="1">
                <a:solidFill>
                  <a:srgbClr val="0070C0"/>
                </a:solidFill>
              </a:rPr>
              <a:t>putChar</a:t>
            </a:r>
            <a:r>
              <a:rPr lang="en-US" sz="1600" b="1" dirty="0">
                <a:solidFill>
                  <a:srgbClr val="0070C0"/>
                </a:solidFill>
              </a:rPr>
              <a:t>(unsigned char data, unsigned char </a:t>
            </a:r>
            <a:r>
              <a:rPr lang="en-US" sz="1600" b="1" dirty="0" err="1">
                <a:solidFill>
                  <a:srgbClr val="0070C0"/>
                </a:solidFill>
              </a:rPr>
              <a:t>UART_num</a:t>
            </a:r>
            <a:r>
              <a:rPr lang="en-US" sz="1600" b="1" dirty="0">
                <a:solidFill>
                  <a:srgbClr val="0070C0"/>
                </a:solidFill>
              </a:rPr>
              <a:t>)</a:t>
            </a:r>
          </a:p>
          <a:p>
            <a:endParaRPr lang="en-US" sz="1600" dirty="0" smtClean="0">
              <a:solidFill>
                <a:srgbClr val="0070C0"/>
              </a:solidFill>
            </a:endParaRPr>
          </a:p>
          <a:p>
            <a:pPr marL="228600" indent="-228600">
              <a:buFont typeface="Arial" panose="020B0604020202020204" pitchFamily="34" charset="0"/>
              <a:buChar char="•"/>
            </a:pPr>
            <a:r>
              <a:rPr lang="en-US" sz="2000" dirty="0"/>
              <a:t>Input Arguments:</a:t>
            </a:r>
          </a:p>
          <a:p>
            <a:pPr marL="569913" lvl="1" indent="-336550">
              <a:buFont typeface="+mj-lt"/>
              <a:buAutoNum type="arabicPeriod"/>
            </a:pPr>
            <a:r>
              <a:rPr lang="en-US" dirty="0"/>
              <a:t>data: 8-bit data to be sent out using the given serial port</a:t>
            </a:r>
          </a:p>
          <a:p>
            <a:pPr marL="569913" lvl="1" indent="-336550">
              <a:buFont typeface="+mj-lt"/>
              <a:buAutoNum type="arabicPeriod"/>
            </a:pPr>
            <a:r>
              <a:rPr lang="en-US" dirty="0" err="1" smtClean="0"/>
              <a:t>UART_num</a:t>
            </a:r>
            <a:r>
              <a:rPr lang="en-US" dirty="0"/>
              <a:t>: number of the UART to use to send data </a:t>
            </a:r>
            <a:r>
              <a:rPr lang="en-US" dirty="0" smtClean="0"/>
              <a:t>out</a:t>
            </a:r>
          </a:p>
          <a:p>
            <a:pPr marL="233363" lvl="1"/>
            <a:endParaRPr lang="en-US" sz="2000" dirty="0"/>
          </a:p>
          <a:p>
            <a:pPr marL="233363" indent="-233363">
              <a:buFont typeface="Arial" panose="020B0604020202020204" pitchFamily="34" charset="0"/>
              <a:buChar char="•"/>
            </a:pPr>
            <a:r>
              <a:rPr lang="en-US" sz="2000" dirty="0"/>
              <a:t>Return Value:</a:t>
            </a:r>
          </a:p>
          <a:p>
            <a:pPr marL="569913" lvl="1" indent="-336550">
              <a:buFont typeface="+mj-lt"/>
              <a:buAutoNum type="arabicPeriod"/>
            </a:pPr>
            <a:r>
              <a:rPr lang="en-US" dirty="0" smtClean="0"/>
              <a:t>None</a:t>
            </a:r>
          </a:p>
          <a:p>
            <a:pPr marL="569913" lvl="1" indent="-336550">
              <a:buFont typeface="+mj-lt"/>
              <a:buAutoNum type="arabicPeriod"/>
            </a:pPr>
            <a:endParaRPr lang="en-US" dirty="0"/>
          </a:p>
          <a:p>
            <a:pPr marL="61913" indent="-285750">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24</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12817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Auxiliary Functions – </a:t>
            </a:r>
            <a:r>
              <a:rPr lang="en-US" sz="2800" dirty="0" err="1" smtClean="0">
                <a:effectLst>
                  <a:outerShdw blurRad="38100" dist="38100" dir="2700000" algn="tl">
                    <a:srgbClr val="000000">
                      <a:alpha val="43137"/>
                    </a:srgbClr>
                  </a:outerShdw>
                </a:effectLst>
              </a:rPr>
              <a:t>putChar</a:t>
            </a:r>
            <a:r>
              <a:rPr lang="en-US" sz="2800" dirty="0" smtClean="0">
                <a:effectLst>
                  <a:outerShdw blurRad="38100" dist="38100" dir="2700000" algn="tl">
                    <a:srgbClr val="000000">
                      <a:alpha val="43137"/>
                    </a:srgbClr>
                  </a:outerShdw>
                </a:effectLst>
              </a:rPr>
              <a:t> (Cont’d) </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693866"/>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a:t>
            </a:r>
            <a:r>
              <a:rPr lang="en-US" sz="2000" dirty="0" err="1" smtClean="0"/>
              <a:t>putChar</a:t>
            </a:r>
            <a:r>
              <a:rPr lang="en-US" sz="2000" dirty="0" smtClean="0"/>
              <a:t> function code is shown below:</a:t>
            </a:r>
          </a:p>
          <a:p>
            <a:endParaRPr lang="en-US" sz="1600" dirty="0">
              <a:solidFill>
                <a:srgbClr val="0070C0"/>
              </a:solidFill>
            </a:endParaRPr>
          </a:p>
          <a:p>
            <a:pPr marL="228600"/>
            <a:r>
              <a:rPr lang="en-US" sz="1400" b="1" dirty="0">
                <a:solidFill>
                  <a:srgbClr val="0070C0"/>
                </a:solidFill>
              </a:rPr>
              <a:t>void </a:t>
            </a:r>
            <a:r>
              <a:rPr lang="en-US" sz="1400" b="1" dirty="0" err="1">
                <a:solidFill>
                  <a:srgbClr val="0070C0"/>
                </a:solidFill>
              </a:rPr>
              <a:t>putChar</a:t>
            </a:r>
            <a:r>
              <a:rPr lang="en-US" sz="1400" b="1" dirty="0">
                <a:solidFill>
                  <a:srgbClr val="0070C0"/>
                </a:solidFill>
              </a:rPr>
              <a:t>(unsigned char data, unsigned char </a:t>
            </a:r>
            <a:r>
              <a:rPr lang="en-US" sz="1400" b="1" dirty="0" err="1">
                <a:solidFill>
                  <a:srgbClr val="0070C0"/>
                </a:solidFill>
              </a:rPr>
              <a:t>UART_num</a:t>
            </a:r>
            <a:r>
              <a:rPr lang="en-US" sz="1400" b="1" dirty="0">
                <a:solidFill>
                  <a:srgbClr val="0070C0"/>
                </a:solidFill>
              </a:rPr>
              <a:t>)</a:t>
            </a:r>
          </a:p>
          <a:p>
            <a:pPr marL="228600"/>
            <a:r>
              <a:rPr lang="en-US" sz="1400" b="1" dirty="0">
                <a:solidFill>
                  <a:srgbClr val="0070C0"/>
                </a:solidFill>
              </a:rPr>
              <a:t>{</a:t>
            </a:r>
          </a:p>
          <a:p>
            <a:pPr marL="228600"/>
            <a:r>
              <a:rPr lang="en-US" sz="1400" b="1" dirty="0">
                <a:solidFill>
                  <a:srgbClr val="0070C0"/>
                </a:solidFill>
              </a:rPr>
              <a:t>    switch (</a:t>
            </a:r>
            <a:r>
              <a:rPr lang="en-US" sz="1400" b="1" dirty="0" err="1">
                <a:solidFill>
                  <a:srgbClr val="0070C0"/>
                </a:solidFill>
              </a:rPr>
              <a:t>UART_num</a:t>
            </a:r>
            <a:r>
              <a:rPr lang="en-US" sz="1400" b="1" dirty="0">
                <a:solidFill>
                  <a:srgbClr val="0070C0"/>
                </a:solidFill>
              </a:rPr>
              <a:t>)</a:t>
            </a:r>
          </a:p>
          <a:p>
            <a:pPr marL="228600"/>
            <a:r>
              <a:rPr lang="en-US" sz="1400" b="1" dirty="0">
                <a:solidFill>
                  <a:srgbClr val="0070C0"/>
                </a:solidFill>
              </a:rPr>
              <a:t>    {</a:t>
            </a:r>
          </a:p>
          <a:p>
            <a:pPr marL="228600"/>
            <a:r>
              <a:rPr lang="en-US" sz="1400" b="1" dirty="0">
                <a:solidFill>
                  <a:srgbClr val="0070C0"/>
                </a:solidFill>
              </a:rPr>
              <a:t>        case 1:</a:t>
            </a:r>
          </a:p>
          <a:p>
            <a:pPr marL="228600"/>
            <a:r>
              <a:rPr lang="en-US" sz="1400" b="1" dirty="0">
                <a:solidFill>
                  <a:srgbClr val="0070C0"/>
                </a:solidFill>
              </a:rPr>
              <a:t>            while(TXSTA1bits.TRMT == 0);    // Wait for UART buffer to be empty to send data</a:t>
            </a:r>
          </a:p>
          <a:p>
            <a:pPr marL="228600"/>
            <a:r>
              <a:rPr lang="en-US" sz="1400" b="1" dirty="0">
                <a:solidFill>
                  <a:srgbClr val="0070C0"/>
                </a:solidFill>
              </a:rPr>
              <a:t>            TXREG1 = data;                  </a:t>
            </a:r>
            <a:r>
              <a:rPr lang="en-US" sz="1400" b="1" dirty="0" smtClean="0">
                <a:solidFill>
                  <a:srgbClr val="0070C0"/>
                </a:solidFill>
              </a:rPr>
              <a:t>	</a:t>
            </a:r>
            <a:r>
              <a:rPr lang="en-US" sz="1400" b="1" dirty="0" smtClean="0">
                <a:solidFill>
                  <a:srgbClr val="0070C0"/>
                </a:solidFill>
              </a:rPr>
              <a:t>        // </a:t>
            </a:r>
            <a:r>
              <a:rPr lang="en-US" sz="1400" b="1" dirty="0">
                <a:solidFill>
                  <a:srgbClr val="0070C0"/>
                </a:solidFill>
              </a:rPr>
              <a:t>transmit data over UART</a:t>
            </a:r>
          </a:p>
          <a:p>
            <a:pPr marL="228600"/>
            <a:r>
              <a:rPr lang="en-US" sz="1400" b="1" dirty="0">
                <a:solidFill>
                  <a:srgbClr val="0070C0"/>
                </a:solidFill>
              </a:rPr>
              <a:t>            break;</a:t>
            </a:r>
          </a:p>
          <a:p>
            <a:pPr marL="228600"/>
            <a:endParaRPr lang="en-US" sz="1400" b="1" dirty="0">
              <a:solidFill>
                <a:srgbClr val="0070C0"/>
              </a:solidFill>
            </a:endParaRPr>
          </a:p>
          <a:p>
            <a:pPr marL="228600"/>
            <a:r>
              <a:rPr lang="en-US" sz="1400" b="1" dirty="0">
                <a:solidFill>
                  <a:srgbClr val="0070C0"/>
                </a:solidFill>
              </a:rPr>
              <a:t>        case 2:</a:t>
            </a:r>
          </a:p>
          <a:p>
            <a:pPr marL="228600"/>
            <a:r>
              <a:rPr lang="en-US" sz="1400" b="1" dirty="0">
                <a:solidFill>
                  <a:srgbClr val="0070C0"/>
                </a:solidFill>
              </a:rPr>
              <a:t>            while(TXSTA2bits.TRMT == 0);    // Wait for UART buffer to be empty to send data</a:t>
            </a:r>
          </a:p>
          <a:p>
            <a:pPr marL="228600"/>
            <a:r>
              <a:rPr lang="en-US" sz="1400" b="1" dirty="0">
                <a:solidFill>
                  <a:srgbClr val="0070C0"/>
                </a:solidFill>
              </a:rPr>
              <a:t>            TXREG2 = data;                 </a:t>
            </a:r>
            <a:r>
              <a:rPr lang="en-US" sz="1400" b="1" dirty="0" smtClean="0">
                <a:solidFill>
                  <a:srgbClr val="0070C0"/>
                </a:solidFill>
              </a:rPr>
              <a:t>	 </a:t>
            </a:r>
            <a:r>
              <a:rPr lang="en-US" sz="1400" b="1" dirty="0" smtClean="0">
                <a:solidFill>
                  <a:srgbClr val="0070C0"/>
                </a:solidFill>
              </a:rPr>
              <a:t>       // </a:t>
            </a:r>
            <a:r>
              <a:rPr lang="en-US" sz="1400" b="1" dirty="0">
                <a:solidFill>
                  <a:srgbClr val="0070C0"/>
                </a:solidFill>
              </a:rPr>
              <a:t>transmit data over UART</a:t>
            </a:r>
          </a:p>
          <a:p>
            <a:pPr marL="228600"/>
            <a:r>
              <a:rPr lang="en-US" sz="1400" b="1" dirty="0">
                <a:solidFill>
                  <a:srgbClr val="0070C0"/>
                </a:solidFill>
              </a:rPr>
              <a:t>            break;</a:t>
            </a:r>
          </a:p>
          <a:p>
            <a:pPr marL="228600"/>
            <a:endParaRPr lang="en-US" sz="1400" b="1" dirty="0">
              <a:solidFill>
                <a:srgbClr val="0070C0"/>
              </a:solidFill>
            </a:endParaRPr>
          </a:p>
          <a:p>
            <a:pPr marL="228600"/>
            <a:r>
              <a:rPr lang="en-US" sz="1400" b="1" dirty="0">
                <a:solidFill>
                  <a:srgbClr val="0070C0"/>
                </a:solidFill>
              </a:rPr>
              <a:t>        default:</a:t>
            </a:r>
          </a:p>
          <a:p>
            <a:pPr marL="228600"/>
            <a:r>
              <a:rPr lang="en-US" sz="1400" b="1" dirty="0">
                <a:solidFill>
                  <a:srgbClr val="0070C0"/>
                </a:solidFill>
              </a:rPr>
              <a:t>            break;</a:t>
            </a:r>
          </a:p>
          <a:p>
            <a:pPr marL="228600"/>
            <a:r>
              <a:rPr lang="en-US" sz="1400" b="1" dirty="0">
                <a:solidFill>
                  <a:srgbClr val="0070C0"/>
                </a:solidFill>
              </a:rPr>
              <a:t>    </a:t>
            </a:r>
            <a:r>
              <a:rPr lang="en-US" sz="1400" b="1" dirty="0" smtClean="0">
                <a:solidFill>
                  <a:srgbClr val="0070C0"/>
                </a:solidFill>
              </a:rPr>
              <a:t>}</a:t>
            </a:r>
            <a:endParaRPr lang="en-US" sz="1400" b="1" dirty="0">
              <a:solidFill>
                <a:srgbClr val="0070C0"/>
              </a:solidFill>
            </a:endParaRPr>
          </a:p>
          <a:p>
            <a:pPr marL="228600"/>
            <a:r>
              <a:rPr lang="en-US" sz="1400" b="1" dirty="0">
                <a:solidFill>
                  <a:srgbClr val="0070C0"/>
                </a:solidFill>
              </a:rPr>
              <a:t>} // end of </a:t>
            </a:r>
            <a:r>
              <a:rPr lang="en-US" sz="1400" b="1" dirty="0" err="1">
                <a:solidFill>
                  <a:srgbClr val="0070C0"/>
                </a:solidFill>
              </a:rPr>
              <a:t>putChar</a:t>
            </a:r>
            <a:endParaRPr lang="en-US" sz="1400" b="1" dirty="0" smtClean="0">
              <a:solidFill>
                <a:srgbClr val="0070C0"/>
              </a:solidFill>
            </a:endParaRPr>
          </a:p>
          <a:p>
            <a:endParaRPr lang="en-US" sz="1600" dirty="0" smtClean="0">
              <a:solidFill>
                <a:srgbClr val="0070C0"/>
              </a:solidFill>
            </a:endParaRPr>
          </a:p>
          <a:p>
            <a:pPr marL="230188" indent="-230188">
              <a:buFont typeface="Arial" panose="020B0604020202020204" pitchFamily="34" charset="0"/>
              <a:buChar char="•"/>
            </a:pPr>
            <a:r>
              <a:rPr lang="en-US" sz="2000" dirty="0" smtClean="0"/>
              <a:t>The code places the data byte into one of the two available UART transmit registers based on the </a:t>
            </a:r>
            <a:r>
              <a:rPr lang="en-US" sz="2000" dirty="0" err="1" smtClean="0"/>
              <a:t>UART_num</a:t>
            </a:r>
            <a:r>
              <a:rPr lang="en-US" sz="2000" dirty="0" smtClean="0"/>
              <a:t> variable.  Once the TXREG has data in it the hardware automatically begins sending the data based on the UART settings.</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25</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3922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SerOut</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785652"/>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a:t>
            </a:r>
            <a:r>
              <a:rPr lang="en-US" sz="2000" dirty="0" err="1" smtClean="0"/>
              <a:t>SerOut</a:t>
            </a:r>
            <a:r>
              <a:rPr lang="en-US" sz="2000" dirty="0" smtClean="0"/>
              <a:t> function </a:t>
            </a:r>
            <a:r>
              <a:rPr lang="en-US" sz="2000" dirty="0"/>
              <a:t>is designed to send </a:t>
            </a:r>
            <a:r>
              <a:rPr lang="en-US" sz="2000" dirty="0" smtClean="0"/>
              <a:t>multiple bytes </a:t>
            </a:r>
            <a:r>
              <a:rPr lang="en-US" sz="2000" dirty="0"/>
              <a:t>of data using a specified hardware serial port.  The function is defined below:</a:t>
            </a:r>
          </a:p>
          <a:p>
            <a:endParaRPr lang="en-US" sz="1600" dirty="0" smtClean="0">
              <a:solidFill>
                <a:srgbClr val="0070C0"/>
              </a:solidFill>
            </a:endParaRPr>
          </a:p>
          <a:p>
            <a:pPr marL="228600"/>
            <a:r>
              <a:rPr lang="en-US" sz="1600" b="1" dirty="0">
                <a:solidFill>
                  <a:srgbClr val="0070C0"/>
                </a:solidFill>
              </a:rPr>
              <a:t>void </a:t>
            </a:r>
            <a:r>
              <a:rPr lang="en-US" sz="1600" b="1" dirty="0" err="1">
                <a:solidFill>
                  <a:srgbClr val="0070C0"/>
                </a:solidFill>
              </a:rPr>
              <a:t>SerOut</a:t>
            </a:r>
            <a:r>
              <a:rPr lang="en-US" sz="1600" b="1" dirty="0">
                <a:solidFill>
                  <a:srgbClr val="0070C0"/>
                </a:solidFill>
              </a:rPr>
              <a:t>(unsigned char data[], unsigned char size, unsigned char </a:t>
            </a:r>
            <a:r>
              <a:rPr lang="en-US" sz="1600" b="1" dirty="0" err="1">
                <a:solidFill>
                  <a:srgbClr val="0070C0"/>
                </a:solidFill>
              </a:rPr>
              <a:t>UART_num</a:t>
            </a:r>
            <a:r>
              <a:rPr lang="en-US" sz="1600" b="1" dirty="0">
                <a:solidFill>
                  <a:srgbClr val="0070C0"/>
                </a:solidFill>
              </a:rPr>
              <a:t>)</a:t>
            </a:r>
            <a:endParaRPr lang="en-US" sz="1600" b="1" dirty="0" smtClean="0">
              <a:solidFill>
                <a:srgbClr val="0070C0"/>
              </a:solidFill>
            </a:endParaRPr>
          </a:p>
          <a:p>
            <a:endParaRPr lang="en-US" sz="1600" dirty="0">
              <a:solidFill>
                <a:srgbClr val="0070C0"/>
              </a:solidFill>
            </a:endParaRPr>
          </a:p>
          <a:p>
            <a:pPr marL="228600" indent="-228600">
              <a:buFont typeface="Arial" panose="020B0604020202020204" pitchFamily="34" charset="0"/>
              <a:buChar char="•"/>
            </a:pPr>
            <a:r>
              <a:rPr lang="en-US" sz="2000" dirty="0"/>
              <a:t>Input Arguments:</a:t>
            </a:r>
          </a:p>
          <a:p>
            <a:pPr marL="569913" lvl="1" indent="-336550">
              <a:buFont typeface="+mj-lt"/>
              <a:buAutoNum type="arabicPeriod"/>
            </a:pPr>
            <a:r>
              <a:rPr lang="en-US" dirty="0" smtClean="0"/>
              <a:t>data</a:t>
            </a:r>
            <a:r>
              <a:rPr lang="en-US" dirty="0"/>
              <a:t>: </a:t>
            </a:r>
            <a:r>
              <a:rPr lang="en-US" dirty="0" smtClean="0"/>
              <a:t>This is a byte sized </a:t>
            </a:r>
            <a:r>
              <a:rPr lang="en-US" dirty="0"/>
              <a:t>array of data to be sent out </a:t>
            </a:r>
          </a:p>
          <a:p>
            <a:pPr marL="569913" lvl="1" indent="-336550">
              <a:buFont typeface="+mj-lt"/>
              <a:buAutoNum type="arabicPeriod"/>
            </a:pPr>
            <a:r>
              <a:rPr lang="en-US" dirty="0" smtClean="0"/>
              <a:t>size</a:t>
            </a:r>
            <a:r>
              <a:rPr lang="en-US" dirty="0"/>
              <a:t>: </a:t>
            </a:r>
            <a:r>
              <a:rPr lang="en-US" dirty="0" smtClean="0"/>
              <a:t>This is the number </a:t>
            </a:r>
            <a:r>
              <a:rPr lang="en-US" dirty="0"/>
              <a:t>of bytes </a:t>
            </a:r>
            <a:r>
              <a:rPr lang="en-US" dirty="0" smtClean="0"/>
              <a:t>to send out </a:t>
            </a:r>
            <a:endParaRPr lang="en-US" dirty="0"/>
          </a:p>
          <a:p>
            <a:pPr marL="569913" lvl="1" indent="-336550">
              <a:buFont typeface="+mj-lt"/>
              <a:buAutoNum type="arabicPeriod"/>
            </a:pPr>
            <a:r>
              <a:rPr lang="en-US" dirty="0" err="1" smtClean="0"/>
              <a:t>UART_num</a:t>
            </a:r>
            <a:r>
              <a:rPr lang="en-US" dirty="0"/>
              <a:t>: </a:t>
            </a:r>
            <a:r>
              <a:rPr lang="en-US" dirty="0" smtClean="0"/>
              <a:t>The number </a:t>
            </a:r>
            <a:r>
              <a:rPr lang="en-US" dirty="0"/>
              <a:t>of the UART to use to send data </a:t>
            </a:r>
            <a:r>
              <a:rPr lang="en-US" dirty="0" smtClean="0"/>
              <a:t>out</a:t>
            </a:r>
          </a:p>
          <a:p>
            <a:pPr marL="233363" lvl="1"/>
            <a:endParaRPr lang="en-US" sz="2000" dirty="0"/>
          </a:p>
          <a:p>
            <a:pPr marL="233363" indent="-233363">
              <a:buFont typeface="Arial" panose="020B0604020202020204" pitchFamily="34" charset="0"/>
              <a:buChar char="•"/>
            </a:pPr>
            <a:r>
              <a:rPr lang="en-US" sz="2000" dirty="0"/>
              <a:t>Return Value:</a:t>
            </a:r>
          </a:p>
          <a:p>
            <a:pPr marL="569913" lvl="1" indent="-336550">
              <a:buFont typeface="+mj-lt"/>
              <a:buAutoNum type="arabicPeriod"/>
            </a:pPr>
            <a:r>
              <a:rPr lang="en-US" dirty="0"/>
              <a:t>None</a:t>
            </a:r>
          </a:p>
          <a:p>
            <a:pPr marL="230188" indent="-230188">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26</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99050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a:t>
            </a:r>
            <a:r>
              <a:rPr lang="en-US" sz="2800" dirty="0" err="1" smtClean="0">
                <a:effectLst>
                  <a:outerShdw blurRad="38100" dist="38100" dir="2700000" algn="tl">
                    <a:srgbClr val="000000">
                      <a:alpha val="43137"/>
                    </a:srgbClr>
                  </a:outerShdw>
                </a:effectLst>
              </a:rPr>
              <a:t>SerOut</a:t>
            </a:r>
            <a:r>
              <a:rPr lang="en-US" sz="2800" dirty="0" smtClean="0">
                <a:effectLst>
                  <a:outerShdw blurRad="38100" dist="38100" dir="2700000" algn="tl">
                    <a:srgbClr val="000000">
                      <a:alpha val="43137"/>
                    </a:srgbClr>
                  </a:outerShdw>
                </a:effectLst>
              </a:rPr>
              <a:t>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3139321"/>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code for the </a:t>
            </a:r>
            <a:r>
              <a:rPr lang="en-US" sz="2000" dirty="0" err="1" smtClean="0"/>
              <a:t>SerOut</a:t>
            </a:r>
            <a:r>
              <a:rPr lang="en-US" sz="2000" dirty="0" smtClean="0"/>
              <a:t> function is shown below:</a:t>
            </a:r>
          </a:p>
          <a:p>
            <a:endParaRPr lang="en-US" sz="1600" dirty="0">
              <a:solidFill>
                <a:srgbClr val="0070C0"/>
              </a:solidFill>
            </a:endParaRPr>
          </a:p>
          <a:p>
            <a:pPr marL="228600"/>
            <a:r>
              <a:rPr lang="en-US" sz="1400" b="1" dirty="0">
                <a:solidFill>
                  <a:srgbClr val="0070C0"/>
                </a:solidFill>
              </a:rPr>
              <a:t>void </a:t>
            </a:r>
            <a:r>
              <a:rPr lang="en-US" sz="1400" b="1" dirty="0" err="1">
                <a:solidFill>
                  <a:srgbClr val="0070C0"/>
                </a:solidFill>
              </a:rPr>
              <a:t>SerOut</a:t>
            </a:r>
            <a:r>
              <a:rPr lang="en-US" sz="1400" b="1" dirty="0">
                <a:solidFill>
                  <a:srgbClr val="0070C0"/>
                </a:solidFill>
              </a:rPr>
              <a:t>(unsigned char data[], unsigned char size, unsigned char </a:t>
            </a:r>
            <a:r>
              <a:rPr lang="en-US" sz="1400" b="1" dirty="0" err="1">
                <a:solidFill>
                  <a:srgbClr val="0070C0"/>
                </a:solidFill>
              </a:rPr>
              <a:t>UART_num</a:t>
            </a:r>
            <a:r>
              <a:rPr lang="en-US" sz="1400" b="1" dirty="0">
                <a:solidFill>
                  <a:srgbClr val="0070C0"/>
                </a:solidFill>
              </a:rPr>
              <a:t>)</a:t>
            </a:r>
          </a:p>
          <a:p>
            <a:pPr marL="228600"/>
            <a:r>
              <a:rPr lang="en-US" sz="1400" b="1" dirty="0">
                <a:solidFill>
                  <a:srgbClr val="0070C0"/>
                </a:solidFill>
              </a:rPr>
              <a:t>{</a:t>
            </a:r>
          </a:p>
          <a:p>
            <a:pPr marL="228600">
              <a:tabLst>
                <a:tab pos="576263" algn="l"/>
                <a:tab pos="914400" algn="l"/>
              </a:tabLst>
            </a:pPr>
            <a:r>
              <a:rPr lang="en-US" sz="1400" b="1" dirty="0">
                <a:solidFill>
                  <a:srgbClr val="0070C0"/>
                </a:solidFill>
              </a:rPr>
              <a:t>    </a:t>
            </a:r>
            <a:r>
              <a:rPr lang="en-US" sz="1400" b="1" dirty="0" smtClean="0">
                <a:solidFill>
                  <a:srgbClr val="0070C0"/>
                </a:solidFill>
              </a:rPr>
              <a:t>	unsigned </a:t>
            </a:r>
            <a:r>
              <a:rPr lang="en-US" sz="1400" b="1" dirty="0">
                <a:solidFill>
                  <a:srgbClr val="0070C0"/>
                </a:solidFill>
              </a:rPr>
              <a:t>char </a:t>
            </a:r>
            <a:r>
              <a:rPr lang="en-US" sz="1400" b="1" dirty="0" err="1">
                <a:solidFill>
                  <a:srgbClr val="0070C0"/>
                </a:solidFill>
              </a:rPr>
              <a:t>i</a:t>
            </a:r>
            <a:r>
              <a:rPr lang="en-US" sz="1400" b="1" dirty="0">
                <a:solidFill>
                  <a:srgbClr val="0070C0"/>
                </a:solidFill>
              </a:rPr>
              <a:t>;</a:t>
            </a:r>
          </a:p>
          <a:p>
            <a:pPr marL="228600">
              <a:tabLst>
                <a:tab pos="576263" algn="l"/>
                <a:tab pos="914400" algn="l"/>
              </a:tabLst>
            </a:pPr>
            <a:endParaRPr lang="en-US" sz="1400" b="1" dirty="0">
              <a:solidFill>
                <a:srgbClr val="0070C0"/>
              </a:solidFill>
            </a:endParaRPr>
          </a:p>
          <a:p>
            <a:pPr marL="228600">
              <a:tabLst>
                <a:tab pos="576263" algn="l"/>
                <a:tab pos="914400" algn="l"/>
              </a:tabLst>
            </a:pPr>
            <a:r>
              <a:rPr lang="en-US" sz="1400" b="1" dirty="0">
                <a:solidFill>
                  <a:srgbClr val="0070C0"/>
                </a:solidFill>
              </a:rPr>
              <a:t>    </a:t>
            </a:r>
            <a:r>
              <a:rPr lang="en-US" sz="1400" b="1" dirty="0" smtClean="0">
                <a:solidFill>
                  <a:srgbClr val="0070C0"/>
                </a:solidFill>
              </a:rPr>
              <a:t>	for </a:t>
            </a:r>
            <a:r>
              <a:rPr lang="en-US" sz="1400" b="1" dirty="0">
                <a:solidFill>
                  <a:srgbClr val="0070C0"/>
                </a:solidFill>
              </a:rPr>
              <a:t>(</a:t>
            </a:r>
            <a:r>
              <a:rPr lang="en-US" sz="1400" b="1" dirty="0" err="1">
                <a:solidFill>
                  <a:srgbClr val="0070C0"/>
                </a:solidFill>
              </a:rPr>
              <a:t>i</a:t>
            </a:r>
            <a:r>
              <a:rPr lang="en-US" sz="1400" b="1" dirty="0">
                <a:solidFill>
                  <a:srgbClr val="0070C0"/>
                </a:solidFill>
              </a:rPr>
              <a:t> = 0; </a:t>
            </a:r>
            <a:r>
              <a:rPr lang="en-US" sz="1400" b="1" dirty="0" err="1">
                <a:solidFill>
                  <a:srgbClr val="0070C0"/>
                </a:solidFill>
              </a:rPr>
              <a:t>i</a:t>
            </a:r>
            <a:r>
              <a:rPr lang="en-US" sz="1400" b="1" dirty="0">
                <a:solidFill>
                  <a:srgbClr val="0070C0"/>
                </a:solidFill>
              </a:rPr>
              <a:t> &lt; size; </a:t>
            </a:r>
            <a:r>
              <a:rPr lang="en-US" sz="1400" b="1" dirty="0" err="1">
                <a:solidFill>
                  <a:srgbClr val="0070C0"/>
                </a:solidFill>
              </a:rPr>
              <a:t>i</a:t>
            </a:r>
            <a:r>
              <a:rPr lang="en-US" sz="1400" b="1" dirty="0">
                <a:solidFill>
                  <a:srgbClr val="0070C0"/>
                </a:solidFill>
              </a:rPr>
              <a:t>++)</a:t>
            </a:r>
          </a:p>
          <a:p>
            <a:pPr marL="228600">
              <a:tabLst>
                <a:tab pos="576263" algn="l"/>
                <a:tab pos="914400" algn="l"/>
              </a:tabLst>
            </a:pPr>
            <a:r>
              <a:rPr lang="en-US" sz="1400" b="1" dirty="0">
                <a:solidFill>
                  <a:srgbClr val="0070C0"/>
                </a:solidFill>
              </a:rPr>
              <a:t>    </a:t>
            </a:r>
            <a:r>
              <a:rPr lang="en-US" sz="1400" b="1" dirty="0" smtClean="0">
                <a:solidFill>
                  <a:srgbClr val="0070C0"/>
                </a:solidFill>
              </a:rPr>
              <a:t>	{</a:t>
            </a:r>
            <a:endParaRPr lang="en-US" sz="1400" b="1" dirty="0">
              <a:solidFill>
                <a:srgbClr val="0070C0"/>
              </a:solidFill>
            </a:endParaRPr>
          </a:p>
          <a:p>
            <a:pPr marL="228600">
              <a:tabLst>
                <a:tab pos="576263" algn="l"/>
                <a:tab pos="914400" algn="l"/>
              </a:tabLst>
            </a:pPr>
            <a:r>
              <a:rPr lang="en-US" sz="1400" b="1" dirty="0">
                <a:solidFill>
                  <a:srgbClr val="0070C0"/>
                </a:solidFill>
              </a:rPr>
              <a:t>        </a:t>
            </a:r>
            <a:r>
              <a:rPr lang="en-US" sz="1400" b="1" dirty="0" smtClean="0">
                <a:solidFill>
                  <a:srgbClr val="0070C0"/>
                </a:solidFill>
              </a:rPr>
              <a:t>	</a:t>
            </a:r>
            <a:r>
              <a:rPr lang="en-US" sz="1400" b="1" dirty="0" err="1" smtClean="0">
                <a:solidFill>
                  <a:srgbClr val="0070C0"/>
                </a:solidFill>
              </a:rPr>
              <a:t>putChar</a:t>
            </a:r>
            <a:r>
              <a:rPr lang="en-US" sz="1400" b="1" dirty="0" smtClean="0">
                <a:solidFill>
                  <a:srgbClr val="0070C0"/>
                </a:solidFill>
              </a:rPr>
              <a:t>(data[</a:t>
            </a:r>
            <a:r>
              <a:rPr lang="en-US" sz="1400" b="1" dirty="0" err="1" smtClean="0">
                <a:solidFill>
                  <a:srgbClr val="0070C0"/>
                </a:solidFill>
              </a:rPr>
              <a:t>i</a:t>
            </a:r>
            <a:r>
              <a:rPr lang="en-US" sz="1400" b="1" dirty="0">
                <a:solidFill>
                  <a:srgbClr val="0070C0"/>
                </a:solidFill>
              </a:rPr>
              <a:t>], </a:t>
            </a:r>
            <a:r>
              <a:rPr lang="en-US" sz="1400" b="1" dirty="0" err="1">
                <a:solidFill>
                  <a:srgbClr val="0070C0"/>
                </a:solidFill>
              </a:rPr>
              <a:t>UART_num</a:t>
            </a:r>
            <a:r>
              <a:rPr lang="en-US" sz="1400" b="1" dirty="0">
                <a:solidFill>
                  <a:srgbClr val="0070C0"/>
                </a:solidFill>
              </a:rPr>
              <a:t>);</a:t>
            </a:r>
          </a:p>
          <a:p>
            <a:pPr marL="228600">
              <a:tabLst>
                <a:tab pos="576263" algn="l"/>
                <a:tab pos="914400" algn="l"/>
              </a:tabLst>
            </a:pPr>
            <a:r>
              <a:rPr lang="en-US" sz="1400" b="1" dirty="0" smtClean="0">
                <a:solidFill>
                  <a:srgbClr val="0070C0"/>
                </a:solidFill>
              </a:rPr>
              <a:t>	}</a:t>
            </a:r>
            <a:endParaRPr lang="en-US" sz="1400" b="1" dirty="0">
              <a:solidFill>
                <a:srgbClr val="0070C0"/>
              </a:solidFill>
            </a:endParaRPr>
          </a:p>
          <a:p>
            <a:pPr marL="228600"/>
            <a:r>
              <a:rPr lang="en-US" sz="1400" b="1" dirty="0">
                <a:solidFill>
                  <a:srgbClr val="0070C0"/>
                </a:solidFill>
              </a:rPr>
              <a:t>} // end of </a:t>
            </a:r>
            <a:r>
              <a:rPr lang="en-US" sz="1400" b="1" dirty="0" err="1">
                <a:solidFill>
                  <a:srgbClr val="0070C0"/>
                </a:solidFill>
              </a:rPr>
              <a:t>SerOut</a:t>
            </a:r>
            <a:endParaRPr lang="en-US" sz="1400" b="1" dirty="0" smtClean="0">
              <a:solidFill>
                <a:srgbClr val="0070C0"/>
              </a:solidFill>
            </a:endParaRPr>
          </a:p>
          <a:p>
            <a:endParaRPr lang="en-US" sz="1600" dirty="0">
              <a:solidFill>
                <a:srgbClr val="0070C0"/>
              </a:solidFill>
            </a:endParaRPr>
          </a:p>
          <a:p>
            <a:pPr marL="230188" indent="-230188">
              <a:buFont typeface="Arial" panose="020B0604020202020204" pitchFamily="34" charset="0"/>
              <a:buChar char="•"/>
            </a:pPr>
            <a:r>
              <a:rPr lang="en-US" sz="2000" dirty="0" smtClean="0"/>
              <a:t>This function is basically a wrapper for the </a:t>
            </a:r>
            <a:r>
              <a:rPr lang="en-US" sz="2000" dirty="0" err="1" smtClean="0"/>
              <a:t>putChar</a:t>
            </a:r>
            <a:r>
              <a:rPr lang="en-US" sz="2000" dirty="0" smtClean="0"/>
              <a:t> function</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27</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35595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a:t>
            </a:r>
            <a:r>
              <a:rPr lang="en-US" sz="2800" dirty="0" smtClean="0">
                <a:effectLst>
                  <a:outerShdw blurRad="38100" dist="38100" dir="2700000" algn="tl">
                    <a:srgbClr val="000000">
                      <a:alpha val="43137"/>
                    </a:srgbClr>
                  </a:outerShdw>
                </a:effectLst>
              </a:rPr>
              <a:t>check</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09342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check function is designed to calculate the </a:t>
            </a:r>
            <a:r>
              <a:rPr lang="en-US" sz="2000" dirty="0" smtClean="0"/>
              <a:t>16-bit </a:t>
            </a:r>
            <a:r>
              <a:rPr lang="en-US" sz="2000" dirty="0"/>
              <a:t>Fletcher checksum </a:t>
            </a:r>
            <a:r>
              <a:rPr lang="en-US" sz="2000" dirty="0" smtClean="0"/>
              <a:t>based on the protocol packet passed in.  The function also increases the </a:t>
            </a:r>
            <a:r>
              <a:rPr lang="en-US" sz="2000" dirty="0" err="1" smtClean="0"/>
              <a:t>byte_count</a:t>
            </a:r>
            <a:r>
              <a:rPr lang="en-US" sz="2000" dirty="0" smtClean="0"/>
              <a:t> variable in the packet by 2 bytes. </a:t>
            </a:r>
            <a:r>
              <a:rPr lang="en-US" sz="2000" dirty="0"/>
              <a:t>The function is defined below:</a:t>
            </a:r>
            <a:endParaRPr lang="en-US" sz="2000" dirty="0" smtClean="0"/>
          </a:p>
          <a:p>
            <a:pPr marL="228600"/>
            <a:endParaRPr lang="en-US" sz="1600" dirty="0"/>
          </a:p>
          <a:p>
            <a:pPr marL="228600"/>
            <a:r>
              <a:rPr lang="en-US" sz="1600" b="1" dirty="0">
                <a:solidFill>
                  <a:srgbClr val="0070C0"/>
                </a:solidFill>
              </a:rPr>
              <a:t>protocol check(protocol </a:t>
            </a:r>
            <a:r>
              <a:rPr lang="en-US" sz="1600" b="1" dirty="0" err="1">
                <a:solidFill>
                  <a:srgbClr val="0070C0"/>
                </a:solidFill>
              </a:rPr>
              <a:t>chk_data</a:t>
            </a:r>
            <a:r>
              <a:rPr lang="en-US" sz="1600" b="1" dirty="0">
                <a:solidFill>
                  <a:srgbClr val="0070C0"/>
                </a:solidFill>
              </a:rPr>
              <a:t>)</a:t>
            </a:r>
            <a:endParaRPr lang="en-US" sz="1600" b="1" dirty="0" smtClean="0">
              <a:solidFill>
                <a:srgbClr val="0070C0"/>
              </a:solidFill>
            </a:endParaRPr>
          </a:p>
          <a:p>
            <a:pPr marL="228600"/>
            <a:endParaRPr lang="en-US" sz="1600" dirty="0"/>
          </a:p>
          <a:p>
            <a:pPr marL="228600" indent="-228600">
              <a:buFont typeface="Arial" panose="020B0604020202020204" pitchFamily="34" charset="0"/>
              <a:buChar char="•"/>
            </a:pPr>
            <a:r>
              <a:rPr lang="en-US" sz="2000" dirty="0"/>
              <a:t>Input Arguments:</a:t>
            </a:r>
          </a:p>
          <a:p>
            <a:pPr marL="576263" lvl="1" indent="-342900">
              <a:buFont typeface="+mj-lt"/>
              <a:buAutoNum type="arabicPeriod"/>
            </a:pPr>
            <a:r>
              <a:rPr lang="en-US" dirty="0" err="1"/>
              <a:t>c</a:t>
            </a:r>
            <a:r>
              <a:rPr lang="en-US" dirty="0" err="1" smtClean="0"/>
              <a:t>hk_data</a:t>
            </a:r>
            <a:r>
              <a:rPr lang="en-US" dirty="0"/>
              <a:t>: </a:t>
            </a:r>
            <a:r>
              <a:rPr lang="en-US" dirty="0" smtClean="0"/>
              <a:t>This input </a:t>
            </a:r>
            <a:r>
              <a:rPr lang="en-US" dirty="0"/>
              <a:t>is a structure of type "protocol" which contains the </a:t>
            </a:r>
            <a:r>
              <a:rPr lang="en-US" dirty="0" smtClean="0"/>
              <a:t>data </a:t>
            </a:r>
            <a:r>
              <a:rPr lang="en-US" dirty="0" smtClean="0"/>
              <a:t>to   		            perform </a:t>
            </a:r>
            <a:r>
              <a:rPr lang="en-US" dirty="0" smtClean="0"/>
              <a:t>the </a:t>
            </a:r>
            <a:r>
              <a:rPr lang="en-US" dirty="0"/>
              <a:t>checksum calculations </a:t>
            </a:r>
            <a:r>
              <a:rPr lang="en-US" dirty="0" smtClean="0"/>
              <a:t>on and increase the byte count.</a:t>
            </a:r>
            <a:endParaRPr lang="en-US" dirty="0"/>
          </a:p>
          <a:p>
            <a:pPr marL="233363" lvl="1"/>
            <a:endParaRPr lang="en-US" sz="2000" dirty="0"/>
          </a:p>
          <a:p>
            <a:pPr marL="233363" indent="-233363">
              <a:buFont typeface="Arial" panose="020B0604020202020204" pitchFamily="34" charset="0"/>
              <a:buChar char="•"/>
            </a:pPr>
            <a:r>
              <a:rPr lang="en-US" sz="2000" dirty="0"/>
              <a:t>Return Value:</a:t>
            </a:r>
          </a:p>
          <a:p>
            <a:pPr marL="569913" lvl="1" indent="-336550">
              <a:buFont typeface="+mj-lt"/>
              <a:buAutoNum type="arabicPeriod"/>
            </a:pPr>
            <a:r>
              <a:rPr lang="en-US" dirty="0" err="1" smtClean="0"/>
              <a:t>chk_data</a:t>
            </a:r>
            <a:r>
              <a:rPr lang="en-US" dirty="0"/>
              <a:t>: The output is a structure of type "protocol" containing the </a:t>
            </a:r>
            <a:r>
              <a:rPr lang="en-US" dirty="0" smtClean="0"/>
              <a:t>calculated 16-bit 	            Fletcher </a:t>
            </a:r>
            <a:r>
              <a:rPr lang="en-US" dirty="0"/>
              <a:t>checksum and adjusted byte count.</a:t>
            </a:r>
          </a:p>
          <a:p>
            <a:endParaRPr lang="en-US" sz="2000" dirty="0" smtClean="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28</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7047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check (Cont’d)</a:t>
            </a:r>
          </a:p>
        </p:txBody>
      </p:sp>
      <p:sp>
        <p:nvSpPr>
          <p:cNvPr id="4" name="TextBox 3"/>
          <p:cNvSpPr txBox="1"/>
          <p:nvPr/>
        </p:nvSpPr>
        <p:spPr>
          <a:xfrm>
            <a:off x="239697" y="604355"/>
            <a:ext cx="8788894" cy="5570756"/>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code for the check function is shown below:</a:t>
            </a:r>
          </a:p>
          <a:p>
            <a:pPr marL="228600"/>
            <a:endParaRPr lang="en-US" sz="1400" dirty="0">
              <a:solidFill>
                <a:srgbClr val="0070C0"/>
              </a:solidFill>
            </a:endParaRPr>
          </a:p>
          <a:p>
            <a:pPr marL="228600"/>
            <a:r>
              <a:rPr lang="en-US" sz="1400" b="1" dirty="0">
                <a:solidFill>
                  <a:srgbClr val="0070C0"/>
                </a:solidFill>
              </a:rPr>
              <a:t>protocol check(protocol </a:t>
            </a:r>
            <a:r>
              <a:rPr lang="en-US" sz="1400" b="1" dirty="0" err="1">
                <a:solidFill>
                  <a:srgbClr val="0070C0"/>
                </a:solidFill>
              </a:rPr>
              <a:t>chk_data</a:t>
            </a:r>
            <a:r>
              <a:rPr lang="en-US" sz="1400" b="1" dirty="0">
                <a:solidFill>
                  <a:srgbClr val="0070C0"/>
                </a:solidFill>
              </a:rPr>
              <a:t>)</a:t>
            </a:r>
          </a:p>
          <a:p>
            <a:pPr marL="228600"/>
            <a:r>
              <a:rPr lang="en-US" sz="1400" b="1" dirty="0">
                <a:solidFill>
                  <a:srgbClr val="0070C0"/>
                </a:solidFill>
              </a:rPr>
              <a:t>{</a:t>
            </a:r>
          </a:p>
          <a:p>
            <a:pPr marL="228600"/>
            <a:r>
              <a:rPr lang="en-US" sz="1400" b="1" dirty="0">
                <a:solidFill>
                  <a:srgbClr val="0070C0"/>
                </a:solidFill>
              </a:rPr>
              <a:t>    unsigned short sum1=0, sum2=0;</a:t>
            </a:r>
          </a:p>
          <a:p>
            <a:pPr marL="228600"/>
            <a:r>
              <a:rPr lang="en-US" sz="1400" b="1" dirty="0">
                <a:solidFill>
                  <a:srgbClr val="0070C0"/>
                </a:solidFill>
              </a:rPr>
              <a:t>    unsigned short </a:t>
            </a:r>
            <a:r>
              <a:rPr lang="en-US" sz="1400" b="1" dirty="0" err="1">
                <a:solidFill>
                  <a:srgbClr val="0070C0"/>
                </a:solidFill>
              </a:rPr>
              <a:t>i</a:t>
            </a:r>
            <a:r>
              <a:rPr lang="en-US" sz="1400" b="1" dirty="0">
                <a:solidFill>
                  <a:srgbClr val="0070C0"/>
                </a:solidFill>
              </a:rPr>
              <a:t>;</a:t>
            </a:r>
          </a:p>
          <a:p>
            <a:pPr marL="228600"/>
            <a:endParaRPr lang="en-US" sz="1400" b="1" dirty="0">
              <a:solidFill>
                <a:srgbClr val="0070C0"/>
              </a:solidFill>
            </a:endParaRPr>
          </a:p>
          <a:p>
            <a:pPr marL="228600"/>
            <a:r>
              <a:rPr lang="en-US" sz="1400" b="1" dirty="0">
                <a:solidFill>
                  <a:srgbClr val="0070C0"/>
                </a:solidFill>
              </a:rPr>
              <a:t>    </a:t>
            </a:r>
            <a:r>
              <a:rPr lang="en-US" sz="1400" b="1" dirty="0" err="1">
                <a:solidFill>
                  <a:srgbClr val="0070C0"/>
                </a:solidFill>
              </a:rPr>
              <a:t>chk_data.byte_count</a:t>
            </a:r>
            <a:r>
              <a:rPr lang="en-US" sz="1400" b="1" dirty="0">
                <a:solidFill>
                  <a:srgbClr val="0070C0"/>
                </a:solidFill>
              </a:rPr>
              <a:t> = </a:t>
            </a:r>
            <a:r>
              <a:rPr lang="en-US" sz="1400" b="1" dirty="0" err="1">
                <a:solidFill>
                  <a:srgbClr val="0070C0"/>
                </a:solidFill>
              </a:rPr>
              <a:t>chk_data.byte_count</a:t>
            </a:r>
            <a:r>
              <a:rPr lang="en-US" sz="1400" b="1" dirty="0">
                <a:solidFill>
                  <a:srgbClr val="0070C0"/>
                </a:solidFill>
              </a:rPr>
              <a:t> + 2;      // increase byte count by 2</a:t>
            </a:r>
          </a:p>
          <a:p>
            <a:pPr marL="228600"/>
            <a:endParaRPr lang="en-US" sz="1400" b="1" dirty="0">
              <a:solidFill>
                <a:srgbClr val="0070C0"/>
              </a:solidFill>
            </a:endParaRPr>
          </a:p>
          <a:p>
            <a:pPr marL="228600"/>
            <a:r>
              <a:rPr lang="en-US" sz="1400" b="1" dirty="0">
                <a:solidFill>
                  <a:srgbClr val="0070C0"/>
                </a:solidFill>
              </a:rPr>
              <a:t>    sum1 = (sum1 + </a:t>
            </a:r>
            <a:r>
              <a:rPr lang="en-US" sz="1400" b="1" dirty="0" err="1">
                <a:solidFill>
                  <a:srgbClr val="0070C0"/>
                </a:solidFill>
              </a:rPr>
              <a:t>chk_data.command</a:t>
            </a:r>
            <a:r>
              <a:rPr lang="en-US" sz="1400" b="1" dirty="0">
                <a:solidFill>
                  <a:srgbClr val="0070C0"/>
                </a:solidFill>
              </a:rPr>
              <a:t>) % 255;</a:t>
            </a:r>
          </a:p>
          <a:p>
            <a:pPr marL="228600"/>
            <a:r>
              <a:rPr lang="en-US" sz="1400" b="1" dirty="0">
                <a:solidFill>
                  <a:srgbClr val="0070C0"/>
                </a:solidFill>
              </a:rPr>
              <a:t>    sum2 = (sum2 + sum1) % 255;</a:t>
            </a:r>
          </a:p>
          <a:p>
            <a:pPr marL="228600"/>
            <a:endParaRPr lang="en-US" sz="1400" b="1" dirty="0">
              <a:solidFill>
                <a:srgbClr val="0070C0"/>
              </a:solidFill>
            </a:endParaRPr>
          </a:p>
          <a:p>
            <a:pPr marL="228600"/>
            <a:r>
              <a:rPr lang="en-US" sz="1400" b="1" dirty="0">
                <a:solidFill>
                  <a:srgbClr val="0070C0"/>
                </a:solidFill>
              </a:rPr>
              <a:t>    sum1 = (sum1 + </a:t>
            </a:r>
            <a:r>
              <a:rPr lang="en-US" sz="1400" b="1" dirty="0" err="1">
                <a:solidFill>
                  <a:srgbClr val="0070C0"/>
                </a:solidFill>
              </a:rPr>
              <a:t>chk_data.byte_count</a:t>
            </a:r>
            <a:r>
              <a:rPr lang="en-US" sz="1400" b="1" dirty="0">
                <a:solidFill>
                  <a:srgbClr val="0070C0"/>
                </a:solidFill>
              </a:rPr>
              <a:t>) % 255;</a:t>
            </a:r>
          </a:p>
          <a:p>
            <a:pPr marL="228600"/>
            <a:r>
              <a:rPr lang="en-US" sz="1400" b="1" dirty="0">
                <a:solidFill>
                  <a:srgbClr val="0070C0"/>
                </a:solidFill>
              </a:rPr>
              <a:t>    sum2 = (sum2 + sum1) % 255;</a:t>
            </a:r>
          </a:p>
          <a:p>
            <a:pPr marL="228600"/>
            <a:endParaRPr lang="en-US" sz="1400" b="1" dirty="0">
              <a:solidFill>
                <a:srgbClr val="0070C0"/>
              </a:solidFill>
            </a:endParaRPr>
          </a:p>
          <a:p>
            <a:pPr marL="228600"/>
            <a:r>
              <a:rPr lang="en-US" sz="1400" b="1" dirty="0">
                <a:solidFill>
                  <a:srgbClr val="0070C0"/>
                </a:solidFill>
              </a:rPr>
              <a:t>    for(</a:t>
            </a:r>
            <a:r>
              <a:rPr lang="en-US" sz="1400" b="1" dirty="0" err="1">
                <a:solidFill>
                  <a:srgbClr val="0070C0"/>
                </a:solidFill>
              </a:rPr>
              <a:t>i</a:t>
            </a:r>
            <a:r>
              <a:rPr lang="en-US" sz="1400" b="1" dirty="0">
                <a:solidFill>
                  <a:srgbClr val="0070C0"/>
                </a:solidFill>
              </a:rPr>
              <a:t>=0; </a:t>
            </a:r>
            <a:r>
              <a:rPr lang="en-US" sz="1400" b="1" dirty="0" err="1">
                <a:solidFill>
                  <a:srgbClr val="0070C0"/>
                </a:solidFill>
              </a:rPr>
              <a:t>i</a:t>
            </a:r>
            <a:r>
              <a:rPr lang="en-US" sz="1400" b="1" dirty="0">
                <a:solidFill>
                  <a:srgbClr val="0070C0"/>
                </a:solidFill>
              </a:rPr>
              <a:t>&lt;chk_data.byte_count-2; </a:t>
            </a:r>
            <a:r>
              <a:rPr lang="en-US" sz="1400" b="1" dirty="0" err="1">
                <a:solidFill>
                  <a:srgbClr val="0070C0"/>
                </a:solidFill>
              </a:rPr>
              <a:t>i</a:t>
            </a:r>
            <a:r>
              <a:rPr lang="en-US" sz="1400" b="1" dirty="0">
                <a:solidFill>
                  <a:srgbClr val="0070C0"/>
                </a:solidFill>
              </a:rPr>
              <a:t>++)             </a:t>
            </a:r>
            <a:r>
              <a:rPr lang="en-US" sz="1400" b="1" dirty="0" smtClean="0">
                <a:solidFill>
                  <a:srgbClr val="0070C0"/>
                </a:solidFill>
              </a:rPr>
              <a:t>	 </a:t>
            </a:r>
            <a:r>
              <a:rPr lang="en-US" sz="1400" b="1" dirty="0">
                <a:solidFill>
                  <a:srgbClr val="0070C0"/>
                </a:solidFill>
              </a:rPr>
              <a:t>// perform CRC calculations</a:t>
            </a:r>
          </a:p>
          <a:p>
            <a:pPr marL="228600"/>
            <a:r>
              <a:rPr lang="en-US" sz="1400" b="1" dirty="0">
                <a:solidFill>
                  <a:srgbClr val="0070C0"/>
                </a:solidFill>
              </a:rPr>
              <a:t>    {</a:t>
            </a:r>
          </a:p>
          <a:p>
            <a:pPr marL="228600"/>
            <a:r>
              <a:rPr lang="en-US" sz="1400" b="1" dirty="0">
                <a:solidFill>
                  <a:srgbClr val="0070C0"/>
                </a:solidFill>
              </a:rPr>
              <a:t>        sum1 = (sum1 + </a:t>
            </a:r>
            <a:r>
              <a:rPr lang="en-US" sz="1400" b="1" dirty="0" err="1">
                <a:solidFill>
                  <a:srgbClr val="0070C0"/>
                </a:solidFill>
              </a:rPr>
              <a:t>chk_data.data</a:t>
            </a:r>
            <a:r>
              <a:rPr lang="en-US" sz="1400" b="1" dirty="0">
                <a:solidFill>
                  <a:srgbClr val="0070C0"/>
                </a:solidFill>
              </a:rPr>
              <a:t>[</a:t>
            </a:r>
            <a:r>
              <a:rPr lang="en-US" sz="1400" b="1" dirty="0" err="1">
                <a:solidFill>
                  <a:srgbClr val="0070C0"/>
                </a:solidFill>
              </a:rPr>
              <a:t>i</a:t>
            </a:r>
            <a:r>
              <a:rPr lang="en-US" sz="1400" b="1" dirty="0">
                <a:solidFill>
                  <a:srgbClr val="0070C0"/>
                </a:solidFill>
              </a:rPr>
              <a:t>]) % 255;</a:t>
            </a:r>
          </a:p>
          <a:p>
            <a:pPr marL="228600"/>
            <a:r>
              <a:rPr lang="en-US" sz="1400" b="1" dirty="0">
                <a:solidFill>
                  <a:srgbClr val="0070C0"/>
                </a:solidFill>
              </a:rPr>
              <a:t>        sum2 = (sum2 + sum1) % 255;</a:t>
            </a:r>
          </a:p>
          <a:p>
            <a:pPr marL="228600"/>
            <a:r>
              <a:rPr lang="en-US" sz="1400" b="1" dirty="0">
                <a:solidFill>
                  <a:srgbClr val="0070C0"/>
                </a:solidFill>
              </a:rPr>
              <a:t>    }</a:t>
            </a:r>
          </a:p>
          <a:p>
            <a:pPr marL="228600"/>
            <a:endParaRPr lang="en-US" sz="1400" b="1" dirty="0">
              <a:solidFill>
                <a:srgbClr val="0070C0"/>
              </a:solidFill>
            </a:endParaRPr>
          </a:p>
          <a:p>
            <a:pPr marL="228600"/>
            <a:r>
              <a:rPr lang="en-US" sz="1400" b="1" dirty="0" smtClean="0">
                <a:solidFill>
                  <a:srgbClr val="0070C0"/>
                </a:solidFill>
              </a:rPr>
              <a:t>   </a:t>
            </a:r>
            <a:r>
              <a:rPr lang="en-US" sz="1400" b="1" dirty="0" err="1" smtClean="0">
                <a:solidFill>
                  <a:srgbClr val="0070C0"/>
                </a:solidFill>
              </a:rPr>
              <a:t>chk_data.checksum</a:t>
            </a:r>
            <a:r>
              <a:rPr lang="en-US" sz="1400" b="1" dirty="0" smtClean="0">
                <a:solidFill>
                  <a:srgbClr val="0070C0"/>
                </a:solidFill>
              </a:rPr>
              <a:t> </a:t>
            </a:r>
            <a:r>
              <a:rPr lang="en-US" sz="1400" b="1" dirty="0">
                <a:solidFill>
                  <a:srgbClr val="0070C0"/>
                </a:solidFill>
              </a:rPr>
              <a:t>= (sum2&lt;&lt;8) | sum1</a:t>
            </a:r>
            <a:r>
              <a:rPr lang="en-US" sz="1400" b="1" dirty="0" smtClean="0">
                <a:solidFill>
                  <a:srgbClr val="0070C0"/>
                </a:solidFill>
              </a:rPr>
              <a:t>;</a:t>
            </a:r>
            <a:r>
              <a:rPr lang="en-US" sz="1400" b="1" dirty="0">
                <a:solidFill>
                  <a:srgbClr val="0070C0"/>
                </a:solidFill>
              </a:rPr>
              <a:t> </a:t>
            </a:r>
            <a:r>
              <a:rPr lang="en-US" sz="1400" b="1" dirty="0" smtClean="0">
                <a:solidFill>
                  <a:srgbClr val="0070C0"/>
                </a:solidFill>
              </a:rPr>
              <a:t>       	// </a:t>
            </a:r>
            <a:r>
              <a:rPr lang="en-US" sz="1400" b="1" dirty="0">
                <a:solidFill>
                  <a:srgbClr val="0070C0"/>
                </a:solidFill>
              </a:rPr>
              <a:t>16-bit Fletcher checksum</a:t>
            </a:r>
          </a:p>
          <a:p>
            <a:pPr marL="228600"/>
            <a:endParaRPr lang="en-US" sz="1400" b="1" dirty="0">
              <a:solidFill>
                <a:srgbClr val="0070C0"/>
              </a:solidFill>
            </a:endParaRPr>
          </a:p>
          <a:p>
            <a:pPr marL="228600"/>
            <a:r>
              <a:rPr lang="en-US" sz="1400" b="1" dirty="0">
                <a:solidFill>
                  <a:srgbClr val="0070C0"/>
                </a:solidFill>
              </a:rPr>
              <a:t>   </a:t>
            </a:r>
            <a:r>
              <a:rPr lang="en-US" sz="1400" b="1" dirty="0" smtClean="0">
                <a:solidFill>
                  <a:srgbClr val="0070C0"/>
                </a:solidFill>
              </a:rPr>
              <a:t>return </a:t>
            </a:r>
            <a:r>
              <a:rPr lang="en-US" sz="1400" b="1" dirty="0" err="1">
                <a:solidFill>
                  <a:srgbClr val="0070C0"/>
                </a:solidFill>
              </a:rPr>
              <a:t>chk_data</a:t>
            </a:r>
            <a:r>
              <a:rPr lang="en-US" sz="1400" b="1" dirty="0" smtClean="0">
                <a:solidFill>
                  <a:srgbClr val="0070C0"/>
                </a:solidFill>
              </a:rPr>
              <a:t>;</a:t>
            </a:r>
            <a:endParaRPr lang="en-US" sz="1400" b="1" dirty="0">
              <a:solidFill>
                <a:srgbClr val="0070C0"/>
              </a:solidFill>
            </a:endParaRPr>
          </a:p>
          <a:p>
            <a:pPr marL="228600"/>
            <a:r>
              <a:rPr lang="en-US" sz="1400" b="1" dirty="0">
                <a:solidFill>
                  <a:srgbClr val="0070C0"/>
                </a:solidFill>
              </a:rPr>
              <a:t>}   // end of </a:t>
            </a:r>
            <a:r>
              <a:rPr lang="en-US" sz="1400" b="1" dirty="0" smtClean="0">
                <a:solidFill>
                  <a:srgbClr val="0070C0"/>
                </a:solidFill>
              </a:rPr>
              <a:t>check</a:t>
            </a:r>
            <a:r>
              <a:rPr lang="en-US" sz="1400" b="1" dirty="0" smtClean="0">
                <a:solidFill>
                  <a:srgbClr val="0070C0"/>
                </a:solidFill>
              </a:rPr>
              <a:t>;</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29</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2607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Communications </a:t>
            </a:r>
            <a:r>
              <a:rPr lang="en-US" sz="2800" dirty="0" smtClean="0">
                <a:effectLst>
                  <a:outerShdw blurRad="38100" dist="38100" dir="2700000" algn="tl">
                    <a:srgbClr val="000000">
                      <a:alpha val="43137"/>
                    </a:srgbClr>
                  </a:outerShdw>
                </a:effectLst>
              </a:rPr>
              <a:t>Protocol</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386090"/>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If there is a requirement is to use USB to talk to the microcontroller there are several options on the microcontroller side.  This first is that the microcontroller has built in hardware to handle the USB communications.</a:t>
            </a:r>
          </a:p>
          <a:p>
            <a:pPr marL="230188" indent="-230188">
              <a:buFont typeface="Arial" panose="020B0604020202020204" pitchFamily="34" charset="0"/>
              <a:buChar char="•"/>
            </a:pPr>
            <a:r>
              <a:rPr lang="en-US" sz="2000" dirty="0" smtClean="0"/>
              <a:t>If the microcontroller does not have the hardware, there are other options:</a:t>
            </a:r>
          </a:p>
          <a:p>
            <a:pPr marL="576263" lvl="1" indent="-347663">
              <a:buFont typeface="+mj-lt"/>
              <a:buAutoNum type="arabicPeriod"/>
            </a:pPr>
            <a:r>
              <a:rPr lang="en-US" dirty="0"/>
              <a:t> MCP2210 </a:t>
            </a:r>
            <a:r>
              <a:rPr lang="en-US" dirty="0" smtClean="0"/>
              <a:t>- USB-to-SPI </a:t>
            </a:r>
            <a:r>
              <a:rPr lang="en-US" dirty="0"/>
              <a:t>Protocol Converter with GPIO (Master Mode) </a:t>
            </a:r>
            <a:r>
              <a:rPr lang="en-US" dirty="0" smtClean="0"/>
              <a:t>- </a:t>
            </a:r>
            <a:r>
              <a:rPr lang="en-US" dirty="0"/>
              <a:t>Microchip (</a:t>
            </a:r>
            <a:r>
              <a:rPr lang="en-US" dirty="0">
                <a:hlinkClick r:id="rId2"/>
              </a:rPr>
              <a:t>http://www.microchip.com/wwwproducts/Devices.aspx?product=MCP2210</a:t>
            </a:r>
            <a:r>
              <a:rPr lang="en-US" dirty="0" smtClean="0"/>
              <a:t>).   This is a standalone IC that handles all of the USB protocols and uses the Human Interface Drivers (HID) drivers that are used by keyboards and mice.  The IC interfaces with a microcontroller using a Serial Peripheral Interface (SPI).</a:t>
            </a:r>
          </a:p>
          <a:p>
            <a:pPr marL="576263" lvl="1" indent="-347663">
              <a:buFont typeface="+mj-lt"/>
              <a:buAutoNum type="arabicPeriod"/>
            </a:pPr>
            <a:r>
              <a:rPr lang="en-US" dirty="0"/>
              <a:t>FT232R - USB UART </a:t>
            </a:r>
            <a:r>
              <a:rPr lang="en-US" dirty="0" smtClean="0"/>
              <a:t>IC – </a:t>
            </a:r>
            <a:r>
              <a:rPr lang="en-US" dirty="0"/>
              <a:t>FTDI (</a:t>
            </a:r>
            <a:r>
              <a:rPr lang="en-US" dirty="0">
                <a:hlinkClick r:id="rId3"/>
              </a:rPr>
              <a:t>http://www.ftdichip.com/Products/ICs/FT232R.htm</a:t>
            </a:r>
            <a:r>
              <a:rPr lang="en-US" dirty="0" smtClean="0"/>
              <a:t>). This is an USB to serial converter IC </a:t>
            </a:r>
            <a:r>
              <a:rPr lang="en-US" dirty="0"/>
              <a:t>that handles all of the </a:t>
            </a:r>
            <a:r>
              <a:rPr lang="en-US" dirty="0" smtClean="0"/>
              <a:t>USB protocols </a:t>
            </a:r>
            <a:r>
              <a:rPr lang="en-US" dirty="0"/>
              <a:t>and interfaces with a microcontroller using </a:t>
            </a:r>
            <a:r>
              <a:rPr lang="en-US" dirty="0" smtClean="0"/>
              <a:t>standard asynchronous serial communications.</a:t>
            </a:r>
          </a:p>
          <a:p>
            <a:pPr marL="228600" indent="-228600">
              <a:buFont typeface="Arial" panose="020B0604020202020204" pitchFamily="34" charset="0"/>
              <a:buChar char="•"/>
            </a:pPr>
            <a:endParaRPr lang="en-US" sz="2000" dirty="0" smtClean="0"/>
          </a:p>
          <a:p>
            <a:pPr marL="228600" indent="-228600">
              <a:buFont typeface="Arial" panose="020B0604020202020204" pitchFamily="34" charset="0"/>
              <a:buChar char="•"/>
            </a:pPr>
            <a:r>
              <a:rPr lang="en-US" sz="2000" dirty="0" smtClean="0"/>
              <a:t>Regardless </a:t>
            </a:r>
            <a:r>
              <a:rPr lang="en-US" sz="2000" dirty="0"/>
              <a:t>of the interface type used a method of passing information back and forth between the microcontroller and the computer must be developed.  </a:t>
            </a:r>
          </a:p>
          <a:p>
            <a:pPr marL="228600" indent="-228600">
              <a:buFont typeface="Arial" panose="020B0604020202020204" pitchFamily="34" charset="0"/>
              <a:buChar char="•"/>
            </a:pPr>
            <a:r>
              <a:rPr lang="en-US" sz="2000" dirty="0"/>
              <a:t>In order to be as universal as possible this communications protocol must be able to transcend the actual method of passing data, </a:t>
            </a:r>
            <a:r>
              <a:rPr lang="en-US" sz="2000" dirty="0" err="1"/>
              <a:t>i.e</a:t>
            </a:r>
            <a:r>
              <a:rPr lang="en-US" sz="2000" dirty="0"/>
              <a:t> serial, I2C, </a:t>
            </a:r>
            <a:r>
              <a:rPr lang="en-US" sz="2000" dirty="0" smtClean="0"/>
              <a:t>SPI, parallel, USB, or Ethernet.</a:t>
            </a:r>
            <a:endParaRPr lang="en-US" sz="2000" dirty="0"/>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12" name="Slide Number Placeholder 11"/>
          <p:cNvSpPr>
            <a:spLocks noGrp="1"/>
          </p:cNvSpPr>
          <p:nvPr>
            <p:ph type="sldNum" sz="quarter" idx="12"/>
          </p:nvPr>
        </p:nvSpPr>
        <p:spPr/>
        <p:txBody>
          <a:bodyPr/>
          <a:lstStyle/>
          <a:p>
            <a:fld id="{6B4960F6-E930-4DB6-9DCD-8ECDD987F91D}" type="slidenum">
              <a:rPr lang="en-US" smtClean="0"/>
              <a:t>3</a:t>
            </a:fld>
            <a:endParaRPr lang="en-US"/>
          </a:p>
        </p:txBody>
      </p:sp>
      <p:cxnSp>
        <p:nvCxnSpPr>
          <p:cNvPr id="13" name="Straight Connector 12"/>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77351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check (Cont’d)</a:t>
            </a:r>
          </a:p>
        </p:txBody>
      </p:sp>
      <p:sp>
        <p:nvSpPr>
          <p:cNvPr id="4" name="TextBox 3"/>
          <p:cNvSpPr txBox="1"/>
          <p:nvPr/>
        </p:nvSpPr>
        <p:spPr>
          <a:xfrm>
            <a:off x="239697" y="604355"/>
            <a:ext cx="8788894" cy="3785652"/>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functions follows the Fletcher checksum algorithm outlined earlier in this presentation.</a:t>
            </a:r>
          </a:p>
          <a:p>
            <a:pPr marL="230188" indent="-230188">
              <a:buFont typeface="Arial" panose="020B0604020202020204" pitchFamily="34" charset="0"/>
              <a:buChar char="•"/>
            </a:pPr>
            <a:r>
              <a:rPr lang="en-US" sz="2000" dirty="0" smtClean="0"/>
              <a:t>First the code increases the byte count to account for the additional bytes of the checksum value.</a:t>
            </a:r>
          </a:p>
          <a:p>
            <a:pPr marL="230188" indent="-230188">
              <a:buFont typeface="Arial" panose="020B0604020202020204" pitchFamily="34" charset="0"/>
              <a:buChar char="•"/>
            </a:pPr>
            <a:r>
              <a:rPr lang="en-US" sz="2000" dirty="0" smtClean="0"/>
              <a:t>Next the code begins the calculations by adding the command byte, then the </a:t>
            </a:r>
            <a:r>
              <a:rPr lang="en-US" sz="2000" dirty="0" err="1" smtClean="0"/>
              <a:t>byte_count</a:t>
            </a:r>
            <a:r>
              <a:rPr lang="en-US" sz="2000" dirty="0" smtClean="0"/>
              <a:t> byte and then using a loop based on the </a:t>
            </a:r>
            <a:r>
              <a:rPr lang="en-US" sz="2000" dirty="0" err="1" smtClean="0"/>
              <a:t>byte_count</a:t>
            </a:r>
            <a:r>
              <a:rPr lang="en-US" sz="2000" dirty="0" smtClean="0"/>
              <a:t> to calculate the remaining sums.</a:t>
            </a:r>
          </a:p>
          <a:p>
            <a:pPr marL="230188" indent="-230188">
              <a:buFont typeface="Arial" panose="020B0604020202020204" pitchFamily="34" charset="0"/>
              <a:buChar char="•"/>
            </a:pPr>
            <a:r>
              <a:rPr lang="en-US" sz="2000" dirty="0" smtClean="0"/>
              <a:t>Once all of the calculations are complete the code shifts the bits of the sum2 variable and </a:t>
            </a:r>
            <a:r>
              <a:rPr lang="en-US" sz="2000" dirty="0" err="1" smtClean="0"/>
              <a:t>or’s</a:t>
            </a:r>
            <a:r>
              <a:rPr lang="en-US" sz="2000" dirty="0" smtClean="0"/>
              <a:t> that result with the sum1 variable creating the 16-bit checksum value.  This value is then placed into the checksum variable of the </a:t>
            </a:r>
            <a:r>
              <a:rPr lang="en-US" sz="2000" dirty="0" err="1" smtClean="0"/>
              <a:t>chk_data</a:t>
            </a:r>
            <a:r>
              <a:rPr lang="en-US" sz="2000" dirty="0" smtClean="0"/>
              <a:t> structure.</a:t>
            </a:r>
          </a:p>
          <a:p>
            <a:pPr marL="230188" indent="-230188">
              <a:buFont typeface="Arial" panose="020B0604020202020204" pitchFamily="34" charset="0"/>
              <a:buChar char="•"/>
            </a:pPr>
            <a:r>
              <a:rPr lang="en-US" sz="2000" dirty="0" smtClean="0"/>
              <a:t>Finally the code returns the </a:t>
            </a:r>
            <a:r>
              <a:rPr lang="en-US" sz="2000" dirty="0" err="1" smtClean="0"/>
              <a:t>chk_data</a:t>
            </a:r>
            <a:r>
              <a:rPr lang="en-US" sz="2000" dirty="0" smtClean="0"/>
              <a:t> structure back to the calling code.</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30</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5709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a:t>
            </a:r>
            <a:r>
              <a:rPr lang="en-US" sz="2800" dirty="0" err="1" smtClean="0">
                <a:effectLst>
                  <a:outerShdw blurRad="38100" dist="38100" dir="2700000" algn="tl">
                    <a:srgbClr val="000000">
                      <a:alpha val="43137"/>
                    </a:srgbClr>
                  </a:outerShdw>
                </a:effectLst>
              </a:rPr>
              <a:t>send_Packet</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09342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a:t>
            </a:r>
            <a:r>
              <a:rPr lang="en-US" sz="2000" dirty="0" err="1" smtClean="0"/>
              <a:t>send_Packet</a:t>
            </a:r>
            <a:r>
              <a:rPr lang="en-US" sz="2000" dirty="0" smtClean="0"/>
              <a:t> function is intended to send the entire contents of a protocol packet to </a:t>
            </a:r>
            <a:r>
              <a:rPr lang="en-US" sz="2000" dirty="0"/>
              <a:t>the </a:t>
            </a:r>
            <a:r>
              <a:rPr lang="en-US" sz="2000" dirty="0" smtClean="0"/>
              <a:t>requesting computer using the specified serial port.  The function is defined below:</a:t>
            </a:r>
          </a:p>
          <a:p>
            <a:pPr marL="228600"/>
            <a:endParaRPr lang="en-US" sz="1600" dirty="0">
              <a:solidFill>
                <a:srgbClr val="0070C0"/>
              </a:solidFill>
            </a:endParaRPr>
          </a:p>
          <a:p>
            <a:pPr marL="228600"/>
            <a:r>
              <a:rPr lang="en-US" sz="1600" b="1" dirty="0">
                <a:solidFill>
                  <a:srgbClr val="0070C0"/>
                </a:solidFill>
              </a:rPr>
              <a:t>void </a:t>
            </a:r>
            <a:r>
              <a:rPr lang="en-US" sz="1600" b="1" dirty="0" err="1">
                <a:solidFill>
                  <a:srgbClr val="0070C0"/>
                </a:solidFill>
              </a:rPr>
              <a:t>send_Packet</a:t>
            </a:r>
            <a:r>
              <a:rPr lang="en-US" sz="1600" b="1" dirty="0">
                <a:solidFill>
                  <a:srgbClr val="0070C0"/>
                </a:solidFill>
              </a:rPr>
              <a:t>(protocol </a:t>
            </a:r>
            <a:r>
              <a:rPr lang="en-US" sz="1600" b="1" dirty="0" err="1">
                <a:solidFill>
                  <a:srgbClr val="0070C0"/>
                </a:solidFill>
              </a:rPr>
              <a:t>send_data</a:t>
            </a:r>
            <a:r>
              <a:rPr lang="en-US" sz="1600" b="1" dirty="0">
                <a:solidFill>
                  <a:srgbClr val="0070C0"/>
                </a:solidFill>
              </a:rPr>
              <a:t>, unsigned char </a:t>
            </a:r>
            <a:r>
              <a:rPr lang="en-US" sz="1600" b="1" dirty="0" err="1">
                <a:solidFill>
                  <a:srgbClr val="0070C0"/>
                </a:solidFill>
              </a:rPr>
              <a:t>UART_num</a:t>
            </a:r>
            <a:r>
              <a:rPr lang="en-US" sz="1600" b="1" dirty="0">
                <a:solidFill>
                  <a:srgbClr val="0070C0"/>
                </a:solidFill>
              </a:rPr>
              <a:t>)</a:t>
            </a:r>
            <a:endParaRPr lang="en-US" sz="1600" b="1" dirty="0" smtClean="0">
              <a:solidFill>
                <a:srgbClr val="0070C0"/>
              </a:solidFill>
            </a:endParaRPr>
          </a:p>
          <a:p>
            <a:pPr marL="228600"/>
            <a:endParaRPr lang="en-US" sz="1600" dirty="0">
              <a:solidFill>
                <a:srgbClr val="0070C0"/>
              </a:solidFill>
            </a:endParaRPr>
          </a:p>
          <a:p>
            <a:pPr marL="228600" indent="-228600">
              <a:buFont typeface="Arial" panose="020B0604020202020204" pitchFamily="34" charset="0"/>
              <a:buChar char="•"/>
            </a:pPr>
            <a:r>
              <a:rPr lang="en-US" sz="2000" dirty="0"/>
              <a:t>Input Arguments:</a:t>
            </a:r>
          </a:p>
          <a:p>
            <a:pPr marL="569913" lvl="1" indent="-336550">
              <a:buFont typeface="+mj-lt"/>
              <a:buAutoNum type="arabicPeriod"/>
            </a:pPr>
            <a:r>
              <a:rPr lang="en-US" dirty="0" err="1"/>
              <a:t>s</a:t>
            </a:r>
            <a:r>
              <a:rPr lang="en-US" dirty="0" err="1" smtClean="0"/>
              <a:t>end_data</a:t>
            </a:r>
            <a:r>
              <a:rPr lang="en-US" dirty="0"/>
              <a:t>: </a:t>
            </a:r>
            <a:r>
              <a:rPr lang="en-US" dirty="0"/>
              <a:t>This input is a structure of type "protocol" which contains the data</a:t>
            </a:r>
          </a:p>
          <a:p>
            <a:pPr marL="233363" lvl="1"/>
            <a:r>
              <a:rPr lang="en-US" dirty="0" smtClean="0"/>
              <a:t>	               </a:t>
            </a:r>
            <a:r>
              <a:rPr lang="en-US" dirty="0"/>
              <a:t>to send using the specified serial port.</a:t>
            </a:r>
            <a:endParaRPr lang="en-US" dirty="0"/>
          </a:p>
          <a:p>
            <a:pPr marL="576263" lvl="1" indent="-342900">
              <a:buFont typeface="+mj-lt"/>
              <a:buAutoNum type="arabicPeriod" startAt="2"/>
            </a:pPr>
            <a:r>
              <a:rPr lang="en-US" dirty="0" err="1" smtClean="0"/>
              <a:t>UART_num</a:t>
            </a:r>
            <a:r>
              <a:rPr lang="en-US" dirty="0"/>
              <a:t>: T</a:t>
            </a:r>
            <a:r>
              <a:rPr lang="en-US" dirty="0" smtClean="0"/>
              <a:t>he number </a:t>
            </a:r>
            <a:r>
              <a:rPr lang="en-US" dirty="0"/>
              <a:t>of the UART to use to send data out</a:t>
            </a:r>
          </a:p>
          <a:p>
            <a:pPr marL="233363" lvl="1"/>
            <a:endParaRPr lang="en-US" sz="2000" dirty="0"/>
          </a:p>
          <a:p>
            <a:pPr marL="233363" indent="-233363">
              <a:buFont typeface="Arial" panose="020B0604020202020204" pitchFamily="34" charset="0"/>
              <a:buChar char="•"/>
            </a:pPr>
            <a:r>
              <a:rPr lang="en-US" sz="2000" dirty="0"/>
              <a:t>Return Value:</a:t>
            </a:r>
          </a:p>
          <a:p>
            <a:pPr marL="569913" lvl="1" indent="-336550">
              <a:buFont typeface="+mj-lt"/>
              <a:buAutoNum type="arabicPeriod"/>
            </a:pPr>
            <a:r>
              <a:rPr lang="en-US" dirty="0"/>
              <a:t>None</a:t>
            </a:r>
          </a:p>
          <a:p>
            <a:pPr marL="230188" indent="-230188">
              <a:buFont typeface="Arial" panose="020B0604020202020204" pitchFamily="34" charset="0"/>
              <a:buChar char="•"/>
            </a:pP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31</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83391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Auxiliary Functions – </a:t>
            </a:r>
            <a:r>
              <a:rPr lang="en-US" sz="2800" dirty="0" err="1">
                <a:effectLst>
                  <a:outerShdw blurRad="38100" dist="38100" dir="2700000" algn="tl">
                    <a:srgbClr val="000000">
                      <a:alpha val="43137"/>
                    </a:srgbClr>
                  </a:outerShdw>
                </a:effectLst>
              </a:rPr>
              <a:t>send_Packet</a:t>
            </a:r>
            <a:r>
              <a:rPr lang="en-US" sz="2800" dirty="0">
                <a:effectLst>
                  <a:outerShdw blurRad="38100" dist="38100" dir="2700000" algn="tl">
                    <a:srgbClr val="000000">
                      <a:alpha val="43137"/>
                    </a:srgbClr>
                  </a:outerShdw>
                </a:effectLst>
              </a:rPr>
              <a:t> (Cont’d)</a:t>
            </a:r>
          </a:p>
        </p:txBody>
      </p:sp>
      <p:sp>
        <p:nvSpPr>
          <p:cNvPr id="4" name="TextBox 3"/>
          <p:cNvSpPr txBox="1"/>
          <p:nvPr/>
        </p:nvSpPr>
        <p:spPr>
          <a:xfrm>
            <a:off x="239697" y="604355"/>
            <a:ext cx="8788894" cy="4893647"/>
          </a:xfrm>
          <a:prstGeom prst="rect">
            <a:avLst/>
          </a:prstGeom>
          <a:noFill/>
        </p:spPr>
        <p:txBody>
          <a:bodyPr wrap="square" rtlCol="0">
            <a:spAutoFit/>
          </a:bodyPr>
          <a:lstStyle/>
          <a:p>
            <a:pPr marL="230188" indent="-230188">
              <a:buFont typeface="Arial" panose="020B0604020202020204" pitchFamily="34" charset="0"/>
              <a:buChar char="•"/>
            </a:pPr>
            <a:r>
              <a:rPr lang="en-US" sz="2000" dirty="0"/>
              <a:t>The code for the </a:t>
            </a:r>
            <a:r>
              <a:rPr lang="en-US" sz="2000" dirty="0" err="1" smtClean="0"/>
              <a:t>send_Packet</a:t>
            </a:r>
            <a:r>
              <a:rPr lang="en-US" sz="2000" dirty="0" smtClean="0"/>
              <a:t> function </a:t>
            </a:r>
            <a:r>
              <a:rPr lang="en-US" sz="2000" dirty="0"/>
              <a:t>is shown below:</a:t>
            </a:r>
          </a:p>
          <a:p>
            <a:pPr marL="228600"/>
            <a:endParaRPr lang="en-US" sz="1400" b="1" dirty="0" smtClean="0">
              <a:solidFill>
                <a:srgbClr val="0070C0"/>
              </a:solidFill>
            </a:endParaRPr>
          </a:p>
          <a:p>
            <a:pPr marL="228600"/>
            <a:r>
              <a:rPr lang="en-US" sz="1400" b="1" dirty="0">
                <a:solidFill>
                  <a:srgbClr val="0070C0"/>
                </a:solidFill>
              </a:rPr>
              <a:t>void </a:t>
            </a:r>
            <a:r>
              <a:rPr lang="en-US" sz="1400" b="1" dirty="0" err="1">
                <a:solidFill>
                  <a:srgbClr val="0070C0"/>
                </a:solidFill>
              </a:rPr>
              <a:t>send_Packet</a:t>
            </a:r>
            <a:r>
              <a:rPr lang="en-US" sz="1400" b="1" dirty="0">
                <a:solidFill>
                  <a:srgbClr val="0070C0"/>
                </a:solidFill>
              </a:rPr>
              <a:t>(protocol </a:t>
            </a:r>
            <a:r>
              <a:rPr lang="en-US" sz="1400" b="1" dirty="0" err="1">
                <a:solidFill>
                  <a:srgbClr val="0070C0"/>
                </a:solidFill>
              </a:rPr>
              <a:t>send_data</a:t>
            </a:r>
            <a:r>
              <a:rPr lang="en-US" sz="1400" b="1" dirty="0">
                <a:solidFill>
                  <a:srgbClr val="0070C0"/>
                </a:solidFill>
              </a:rPr>
              <a:t>, unsigned char </a:t>
            </a:r>
            <a:r>
              <a:rPr lang="en-US" sz="1400" b="1" dirty="0" err="1">
                <a:solidFill>
                  <a:srgbClr val="0070C0"/>
                </a:solidFill>
              </a:rPr>
              <a:t>UART_num</a:t>
            </a:r>
            <a:r>
              <a:rPr lang="en-US" sz="1400" b="1" dirty="0">
                <a:solidFill>
                  <a:srgbClr val="0070C0"/>
                </a:solidFill>
              </a:rPr>
              <a:t>)</a:t>
            </a:r>
          </a:p>
          <a:p>
            <a:pPr marL="228600"/>
            <a:r>
              <a:rPr lang="en-US" sz="1400" b="1" dirty="0">
                <a:solidFill>
                  <a:srgbClr val="0070C0"/>
                </a:solidFill>
              </a:rPr>
              <a:t>{</a:t>
            </a:r>
          </a:p>
          <a:p>
            <a:pPr marL="228600"/>
            <a:r>
              <a:rPr lang="en-US" sz="1400" b="1" dirty="0">
                <a:solidFill>
                  <a:srgbClr val="0070C0"/>
                </a:solidFill>
              </a:rPr>
              <a:t>    unsigned char </a:t>
            </a:r>
            <a:r>
              <a:rPr lang="en-US" sz="1400" b="1" dirty="0" err="1">
                <a:solidFill>
                  <a:srgbClr val="0070C0"/>
                </a:solidFill>
              </a:rPr>
              <a:t>i</a:t>
            </a:r>
            <a:r>
              <a:rPr lang="en-US" sz="1400" b="1" dirty="0">
                <a:solidFill>
                  <a:srgbClr val="0070C0"/>
                </a:solidFill>
              </a:rPr>
              <a:t>;</a:t>
            </a:r>
          </a:p>
          <a:p>
            <a:pPr marL="228600"/>
            <a:endParaRPr lang="en-US" sz="1400" b="1" dirty="0">
              <a:solidFill>
                <a:srgbClr val="0070C0"/>
              </a:solidFill>
            </a:endParaRPr>
          </a:p>
          <a:p>
            <a:pPr marL="228600"/>
            <a:r>
              <a:rPr lang="en-US" sz="1400" b="1" dirty="0">
                <a:solidFill>
                  <a:srgbClr val="0070C0"/>
                </a:solidFill>
              </a:rPr>
              <a:t>    </a:t>
            </a:r>
            <a:r>
              <a:rPr lang="en-US" sz="1400" b="1" dirty="0" err="1">
                <a:solidFill>
                  <a:srgbClr val="0070C0"/>
                </a:solidFill>
              </a:rPr>
              <a:t>putChar</a:t>
            </a:r>
            <a:r>
              <a:rPr lang="en-US" sz="1400" b="1" dirty="0">
                <a:solidFill>
                  <a:srgbClr val="0070C0"/>
                </a:solidFill>
              </a:rPr>
              <a:t>(</a:t>
            </a:r>
            <a:r>
              <a:rPr lang="en-US" sz="1400" b="1" dirty="0" err="1">
                <a:solidFill>
                  <a:srgbClr val="0070C0"/>
                </a:solidFill>
              </a:rPr>
              <a:t>send_data.command</a:t>
            </a:r>
            <a:r>
              <a:rPr lang="en-US" sz="1400" b="1" dirty="0">
                <a:solidFill>
                  <a:srgbClr val="0070C0"/>
                </a:solidFill>
              </a:rPr>
              <a:t>, </a:t>
            </a:r>
            <a:r>
              <a:rPr lang="en-US" sz="1400" b="1" dirty="0" err="1">
                <a:solidFill>
                  <a:srgbClr val="0070C0"/>
                </a:solidFill>
              </a:rPr>
              <a:t>UART_num</a:t>
            </a:r>
            <a:r>
              <a:rPr lang="en-US" sz="1400" b="1" dirty="0">
                <a:solidFill>
                  <a:srgbClr val="0070C0"/>
                </a:solidFill>
              </a:rPr>
              <a:t>);           // send command byte</a:t>
            </a:r>
          </a:p>
          <a:p>
            <a:pPr marL="228600"/>
            <a:r>
              <a:rPr lang="en-US" sz="1400" b="1" dirty="0">
                <a:solidFill>
                  <a:srgbClr val="0070C0"/>
                </a:solidFill>
              </a:rPr>
              <a:t>    </a:t>
            </a:r>
            <a:r>
              <a:rPr lang="en-US" sz="1400" b="1" dirty="0" err="1">
                <a:solidFill>
                  <a:srgbClr val="0070C0"/>
                </a:solidFill>
              </a:rPr>
              <a:t>putChar</a:t>
            </a:r>
            <a:r>
              <a:rPr lang="en-US" sz="1400" b="1" dirty="0">
                <a:solidFill>
                  <a:srgbClr val="0070C0"/>
                </a:solidFill>
              </a:rPr>
              <a:t>(</a:t>
            </a:r>
            <a:r>
              <a:rPr lang="en-US" sz="1400" b="1" dirty="0" err="1">
                <a:solidFill>
                  <a:srgbClr val="0070C0"/>
                </a:solidFill>
              </a:rPr>
              <a:t>send_data.byte_count</a:t>
            </a:r>
            <a:r>
              <a:rPr lang="en-US" sz="1400" b="1" dirty="0">
                <a:solidFill>
                  <a:srgbClr val="0070C0"/>
                </a:solidFill>
              </a:rPr>
              <a:t>, </a:t>
            </a:r>
            <a:r>
              <a:rPr lang="en-US" sz="1400" b="1" dirty="0" err="1">
                <a:solidFill>
                  <a:srgbClr val="0070C0"/>
                </a:solidFill>
              </a:rPr>
              <a:t>UART_num</a:t>
            </a:r>
            <a:r>
              <a:rPr lang="en-US" sz="1400" b="1" dirty="0">
                <a:solidFill>
                  <a:srgbClr val="0070C0"/>
                </a:solidFill>
              </a:rPr>
              <a:t>);        // send byte count</a:t>
            </a:r>
          </a:p>
          <a:p>
            <a:pPr marL="228600"/>
            <a:endParaRPr lang="en-US" sz="1400" b="1" dirty="0">
              <a:solidFill>
                <a:srgbClr val="0070C0"/>
              </a:solidFill>
            </a:endParaRPr>
          </a:p>
          <a:p>
            <a:pPr marL="228600"/>
            <a:r>
              <a:rPr lang="en-US" sz="1400" b="1" dirty="0">
                <a:solidFill>
                  <a:srgbClr val="0070C0"/>
                </a:solidFill>
              </a:rPr>
              <a:t>    for (</a:t>
            </a:r>
            <a:r>
              <a:rPr lang="en-US" sz="1400" b="1" dirty="0" err="1">
                <a:solidFill>
                  <a:srgbClr val="0070C0"/>
                </a:solidFill>
              </a:rPr>
              <a:t>i</a:t>
            </a:r>
            <a:r>
              <a:rPr lang="en-US" sz="1400" b="1" dirty="0">
                <a:solidFill>
                  <a:srgbClr val="0070C0"/>
                </a:solidFill>
              </a:rPr>
              <a:t> = 0; </a:t>
            </a:r>
            <a:r>
              <a:rPr lang="en-US" sz="1400" b="1" dirty="0" err="1">
                <a:solidFill>
                  <a:srgbClr val="0070C0"/>
                </a:solidFill>
              </a:rPr>
              <a:t>i</a:t>
            </a:r>
            <a:r>
              <a:rPr lang="en-US" sz="1400" b="1" dirty="0">
                <a:solidFill>
                  <a:srgbClr val="0070C0"/>
                </a:solidFill>
              </a:rPr>
              <a:t> &lt; send_data.byte_count-2; </a:t>
            </a:r>
            <a:r>
              <a:rPr lang="en-US" sz="1400" b="1" dirty="0" err="1">
                <a:solidFill>
                  <a:srgbClr val="0070C0"/>
                </a:solidFill>
              </a:rPr>
              <a:t>i</a:t>
            </a:r>
            <a:r>
              <a:rPr lang="en-US" sz="1400" b="1" dirty="0">
                <a:solidFill>
                  <a:srgbClr val="0070C0"/>
                </a:solidFill>
              </a:rPr>
              <a:t>++)</a:t>
            </a:r>
          </a:p>
          <a:p>
            <a:pPr marL="228600"/>
            <a:r>
              <a:rPr lang="en-US" sz="1400" b="1" dirty="0">
                <a:solidFill>
                  <a:srgbClr val="0070C0"/>
                </a:solidFill>
              </a:rPr>
              <a:t>    {</a:t>
            </a:r>
          </a:p>
          <a:p>
            <a:pPr marL="228600"/>
            <a:r>
              <a:rPr lang="en-US" sz="1400" b="1" dirty="0">
                <a:solidFill>
                  <a:srgbClr val="0070C0"/>
                </a:solidFill>
              </a:rPr>
              <a:t>        </a:t>
            </a:r>
            <a:r>
              <a:rPr lang="en-US" sz="1400" b="1" dirty="0" err="1">
                <a:solidFill>
                  <a:srgbClr val="0070C0"/>
                </a:solidFill>
              </a:rPr>
              <a:t>putChar</a:t>
            </a:r>
            <a:r>
              <a:rPr lang="en-US" sz="1400" b="1" dirty="0">
                <a:solidFill>
                  <a:srgbClr val="0070C0"/>
                </a:solidFill>
              </a:rPr>
              <a:t>(</a:t>
            </a:r>
            <a:r>
              <a:rPr lang="en-US" sz="1400" b="1" dirty="0" err="1">
                <a:solidFill>
                  <a:srgbClr val="0070C0"/>
                </a:solidFill>
              </a:rPr>
              <a:t>send_data.data</a:t>
            </a:r>
            <a:r>
              <a:rPr lang="en-US" sz="1400" b="1" dirty="0">
                <a:solidFill>
                  <a:srgbClr val="0070C0"/>
                </a:solidFill>
              </a:rPr>
              <a:t>[</a:t>
            </a:r>
            <a:r>
              <a:rPr lang="en-US" sz="1400" b="1" dirty="0" err="1">
                <a:solidFill>
                  <a:srgbClr val="0070C0"/>
                </a:solidFill>
              </a:rPr>
              <a:t>i</a:t>
            </a:r>
            <a:r>
              <a:rPr lang="en-US" sz="1400" b="1" dirty="0">
                <a:solidFill>
                  <a:srgbClr val="0070C0"/>
                </a:solidFill>
              </a:rPr>
              <a:t>], </a:t>
            </a:r>
            <a:r>
              <a:rPr lang="en-US" sz="1400" b="1" dirty="0" err="1">
                <a:solidFill>
                  <a:srgbClr val="0070C0"/>
                </a:solidFill>
              </a:rPr>
              <a:t>UART_num</a:t>
            </a:r>
            <a:r>
              <a:rPr lang="en-US" sz="1400" b="1" dirty="0">
                <a:solidFill>
                  <a:srgbClr val="0070C0"/>
                </a:solidFill>
              </a:rPr>
              <a:t>);      </a:t>
            </a:r>
            <a:r>
              <a:rPr lang="en-US" sz="1400" b="1" dirty="0" smtClean="0">
                <a:solidFill>
                  <a:srgbClr val="0070C0"/>
                </a:solidFill>
              </a:rPr>
              <a:t>      </a:t>
            </a:r>
            <a:r>
              <a:rPr lang="en-US" sz="1400" b="1" dirty="0">
                <a:solidFill>
                  <a:srgbClr val="0070C0"/>
                </a:solidFill>
              </a:rPr>
              <a:t>// send data bytes</a:t>
            </a:r>
          </a:p>
          <a:p>
            <a:pPr marL="228600"/>
            <a:r>
              <a:rPr lang="en-US" sz="1400" b="1" dirty="0">
                <a:solidFill>
                  <a:srgbClr val="0070C0"/>
                </a:solidFill>
              </a:rPr>
              <a:t>    }</a:t>
            </a:r>
          </a:p>
          <a:p>
            <a:pPr marL="228600"/>
            <a:endParaRPr lang="en-US" sz="1400" b="1" dirty="0">
              <a:solidFill>
                <a:srgbClr val="0070C0"/>
              </a:solidFill>
            </a:endParaRPr>
          </a:p>
          <a:p>
            <a:pPr marL="228600"/>
            <a:r>
              <a:rPr lang="en-US" sz="1400" b="1" dirty="0">
                <a:solidFill>
                  <a:srgbClr val="0070C0"/>
                </a:solidFill>
              </a:rPr>
              <a:t>    </a:t>
            </a:r>
            <a:r>
              <a:rPr lang="en-US" sz="1400" b="1" dirty="0" err="1">
                <a:solidFill>
                  <a:srgbClr val="0070C0"/>
                </a:solidFill>
              </a:rPr>
              <a:t>putChar</a:t>
            </a:r>
            <a:r>
              <a:rPr lang="en-US" sz="1400" b="1" dirty="0">
                <a:solidFill>
                  <a:srgbClr val="0070C0"/>
                </a:solidFill>
              </a:rPr>
              <a:t>(</a:t>
            </a:r>
            <a:r>
              <a:rPr lang="en-US" sz="1400" b="1" dirty="0" err="1">
                <a:solidFill>
                  <a:srgbClr val="0070C0"/>
                </a:solidFill>
              </a:rPr>
              <a:t>send_data.checksum</a:t>
            </a:r>
            <a:r>
              <a:rPr lang="en-US" sz="1400" b="1" dirty="0">
                <a:solidFill>
                  <a:srgbClr val="0070C0"/>
                </a:solidFill>
              </a:rPr>
              <a:t>&gt;&gt;8,UART_num);        </a:t>
            </a:r>
            <a:r>
              <a:rPr lang="en-US" sz="1400" b="1" dirty="0" smtClean="0">
                <a:solidFill>
                  <a:srgbClr val="0070C0"/>
                </a:solidFill>
              </a:rPr>
              <a:t>     // </a:t>
            </a:r>
            <a:r>
              <a:rPr lang="en-US" sz="1400" b="1" dirty="0">
                <a:solidFill>
                  <a:srgbClr val="0070C0"/>
                </a:solidFill>
              </a:rPr>
              <a:t>send first 8 MSB's</a:t>
            </a:r>
          </a:p>
          <a:p>
            <a:pPr marL="228600"/>
            <a:r>
              <a:rPr lang="en-US" sz="1400" b="1" dirty="0">
                <a:solidFill>
                  <a:srgbClr val="0070C0"/>
                </a:solidFill>
              </a:rPr>
              <a:t>    </a:t>
            </a:r>
            <a:r>
              <a:rPr lang="en-US" sz="1400" b="1" dirty="0" err="1">
                <a:solidFill>
                  <a:srgbClr val="0070C0"/>
                </a:solidFill>
              </a:rPr>
              <a:t>putChar</a:t>
            </a:r>
            <a:r>
              <a:rPr lang="en-US" sz="1400" b="1" dirty="0">
                <a:solidFill>
                  <a:srgbClr val="0070C0"/>
                </a:solidFill>
              </a:rPr>
              <a:t>(send_data.checksum&amp;0x00FF,UART_num);    // send last 8 bits</a:t>
            </a:r>
          </a:p>
          <a:p>
            <a:pPr marL="228600"/>
            <a:endParaRPr lang="en-US" sz="1400" b="1" dirty="0">
              <a:solidFill>
                <a:srgbClr val="0070C0"/>
              </a:solidFill>
            </a:endParaRPr>
          </a:p>
          <a:p>
            <a:pPr marL="228600"/>
            <a:r>
              <a:rPr lang="en-US" sz="1400" b="1" dirty="0">
                <a:solidFill>
                  <a:srgbClr val="0070C0"/>
                </a:solidFill>
              </a:rPr>
              <a:t>}   // end of </a:t>
            </a:r>
            <a:r>
              <a:rPr lang="en-US" sz="1400" b="1" dirty="0" err="1">
                <a:solidFill>
                  <a:srgbClr val="0070C0"/>
                </a:solidFill>
              </a:rPr>
              <a:t>send_Packet</a:t>
            </a:r>
            <a:endParaRPr lang="en-US" sz="1400" b="1" dirty="0">
              <a:solidFill>
                <a:srgbClr val="0070C0"/>
              </a:solidFill>
            </a:endParaRPr>
          </a:p>
          <a:p>
            <a:pPr marL="228600"/>
            <a:endParaRPr lang="en-US" sz="1400" b="1" dirty="0" smtClean="0">
              <a:solidFill>
                <a:srgbClr val="0070C0"/>
              </a:solidFill>
            </a:endParaRPr>
          </a:p>
          <a:p>
            <a:pPr marL="230188" indent="-230188">
              <a:buFont typeface="Arial" panose="020B0604020202020204" pitchFamily="34" charset="0"/>
              <a:buChar char="•"/>
            </a:pPr>
            <a:r>
              <a:rPr lang="en-US" sz="2000" dirty="0" smtClean="0"/>
              <a:t>The function uses the </a:t>
            </a:r>
            <a:r>
              <a:rPr lang="en-US" sz="2000" dirty="0" err="1" smtClean="0"/>
              <a:t>putChar</a:t>
            </a:r>
            <a:r>
              <a:rPr lang="en-US" sz="2000" dirty="0" smtClean="0"/>
              <a:t> function to send each of the elements of the </a:t>
            </a:r>
            <a:r>
              <a:rPr lang="en-US" sz="2000" dirty="0" err="1" smtClean="0"/>
              <a:t>send_data</a:t>
            </a:r>
            <a:r>
              <a:rPr lang="en-US" sz="2000" dirty="0" smtClean="0"/>
              <a:t> protocol structure. </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32</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52123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Communications Protocol</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2862322"/>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There are many ways to communication between devices.  The example protocol shown here is just one example.</a:t>
            </a:r>
          </a:p>
          <a:p>
            <a:pPr marL="230188" indent="-230188">
              <a:buFont typeface="Arial" panose="020B0604020202020204" pitchFamily="34" charset="0"/>
              <a:buChar char="•"/>
            </a:pPr>
            <a:r>
              <a:rPr lang="en-US" sz="2000" dirty="0" smtClean="0"/>
              <a:t>When developing a method of communications the key thing the remember is structure.  Define the structure early in the process.  This helps with determining how the information will be sent and how to parse the information on the receiving end.</a:t>
            </a:r>
          </a:p>
          <a:p>
            <a:pPr marL="230188" indent="-230188">
              <a:buFont typeface="Arial" panose="020B0604020202020204" pitchFamily="34" charset="0"/>
              <a:buChar char="•"/>
            </a:pPr>
            <a:r>
              <a:rPr lang="en-US" sz="2000" dirty="0" smtClean="0"/>
              <a:t>Also, make the protocol robust.  The more robust, the more applications it can be used in.  This keeps you from having to recreate a new protocol for every new application.</a:t>
            </a:r>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33</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40853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REFERENCES</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6" y="604355"/>
            <a:ext cx="8904303" cy="2554545"/>
          </a:xfrm>
          <a:prstGeom prst="rect">
            <a:avLst/>
          </a:prstGeom>
          <a:noFill/>
        </p:spPr>
        <p:txBody>
          <a:bodyPr wrap="square" rtlCol="0">
            <a:spAutoFit/>
          </a:bodyPr>
          <a:lstStyle/>
          <a:p>
            <a:pPr marL="339725" indent="-339725">
              <a:buFont typeface="+mj-lt"/>
              <a:buAutoNum type="arabicPeriod"/>
            </a:pPr>
            <a:r>
              <a:rPr lang="en-US" sz="2000" dirty="0" smtClean="0"/>
              <a:t>PIC18(L)F2X/4XK22 Data Sheet; Document #: DS41412F; Microchip</a:t>
            </a:r>
          </a:p>
          <a:p>
            <a:pPr marL="339725" indent="-339725">
              <a:buFont typeface="+mj-lt"/>
              <a:buAutoNum type="arabicPeriod"/>
            </a:pPr>
            <a:r>
              <a:rPr lang="en-US" sz="2000" dirty="0" smtClean="0"/>
              <a:t>MPLAB XC8 C Compiler User’s Guide; Document #: DS52053B; Microchip</a:t>
            </a:r>
          </a:p>
          <a:p>
            <a:pPr marL="339725" indent="-339725">
              <a:buFont typeface="+mj-lt"/>
              <a:buAutoNum type="arabicPeriod"/>
            </a:pPr>
            <a:r>
              <a:rPr lang="en-US" sz="2000" dirty="0"/>
              <a:t>Checksum. (2014, August 7). In </a:t>
            </a:r>
            <a:r>
              <a:rPr lang="en-US" sz="2000" i="1" dirty="0"/>
              <a:t>Wikipedia, The Free Encyclopedia</a:t>
            </a:r>
            <a:r>
              <a:rPr lang="en-US" sz="2000" dirty="0"/>
              <a:t>. </a:t>
            </a:r>
            <a:r>
              <a:rPr lang="en-US" sz="2000" dirty="0" smtClean="0">
                <a:hlinkClick r:id="rId2"/>
              </a:rPr>
              <a:t>http</a:t>
            </a:r>
            <a:r>
              <a:rPr lang="en-US" sz="2000" dirty="0">
                <a:hlinkClick r:id="rId2"/>
              </a:rPr>
              <a:t>://</a:t>
            </a:r>
            <a:r>
              <a:rPr lang="en-US" sz="2000" dirty="0" smtClean="0">
                <a:hlinkClick r:id="rId2"/>
              </a:rPr>
              <a:t>en.wikipedia.org/w/index.php?title=Checksum&amp;oldid=620248688</a:t>
            </a:r>
            <a:endParaRPr lang="en-US" sz="2000" dirty="0" smtClean="0"/>
          </a:p>
          <a:p>
            <a:pPr marL="339725" indent="-339725">
              <a:buFont typeface="+mj-lt"/>
              <a:buAutoNum type="arabicPeriod"/>
            </a:pPr>
            <a:r>
              <a:rPr lang="en-US" sz="2000" dirty="0"/>
              <a:t>Fletcher's checksum. (2014, July 20). In </a:t>
            </a:r>
            <a:r>
              <a:rPr lang="en-US" sz="2000" i="1" dirty="0"/>
              <a:t>Wikipedia, The Free </a:t>
            </a:r>
            <a:r>
              <a:rPr lang="en-US" sz="2000" i="1" dirty="0" smtClean="0"/>
              <a:t>Encyclopedia</a:t>
            </a:r>
            <a:r>
              <a:rPr lang="en-US" sz="2000" dirty="0" smtClean="0"/>
              <a:t>.  </a:t>
            </a:r>
            <a:r>
              <a:rPr lang="en-US" sz="2000" dirty="0" smtClean="0">
                <a:hlinkClick r:id="rId3"/>
              </a:rPr>
              <a:t>http</a:t>
            </a:r>
            <a:r>
              <a:rPr lang="en-US" sz="2000" dirty="0">
                <a:hlinkClick r:id="rId3"/>
              </a:rPr>
              <a:t>://</a:t>
            </a:r>
            <a:r>
              <a:rPr lang="en-US" sz="2000" dirty="0" smtClean="0">
                <a:hlinkClick r:id="rId3"/>
              </a:rPr>
              <a:t>en.wikipedia.org/w/index.php?title=Fletcher%27s_checksum&amp;oldid=617651338</a:t>
            </a:r>
            <a:endParaRPr lang="en-US" sz="2000" dirty="0"/>
          </a:p>
          <a:p>
            <a:pPr marL="339725" indent="-339725">
              <a:buFont typeface="+mj-lt"/>
              <a:buAutoNum type="arabicPeriod"/>
            </a:pPr>
            <a:endParaRPr lang="en-US" sz="2000" dirty="0" smtClean="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34</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50477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a:t>
            </a:r>
            <a:r>
              <a:rPr lang="en-US" sz="2800" dirty="0" smtClean="0">
                <a:effectLst>
                  <a:outerShdw blurRad="38100" dist="38100" dir="2700000" algn="tl">
                    <a:srgbClr val="000000">
                      <a:alpha val="43137"/>
                    </a:srgbClr>
                  </a:outerShdw>
                </a:effectLst>
              </a:rPr>
              <a:t>Communications Protocol – PC to </a:t>
            </a:r>
            <a:r>
              <a:rPr lang="en-US" sz="2800" dirty="0">
                <a:effectLst>
                  <a:outerShdw blurRad="38100" dist="38100" dir="2700000" algn="tl">
                    <a:srgbClr val="000000">
                      <a:alpha val="43137"/>
                    </a:srgbClr>
                  </a:outerShdw>
                </a:effectLst>
              </a:rPr>
              <a:t>µ</a:t>
            </a:r>
            <a:r>
              <a:rPr lang="en-US" sz="2800" dirty="0" smtClean="0">
                <a:effectLst>
                  <a:outerShdw blurRad="38100" dist="38100" dir="2700000" algn="tl">
                    <a:srgbClr val="000000">
                      <a:alpha val="43137"/>
                    </a:srgbClr>
                  </a:outerShdw>
                </a:effectLst>
              </a:rPr>
              <a:t>C</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832092"/>
          </a:xfrm>
          <a:prstGeom prst="rect">
            <a:avLst/>
          </a:prstGeom>
          <a:noFill/>
        </p:spPr>
        <p:txBody>
          <a:bodyPr wrap="square" rtlCol="0">
            <a:spAutoFit/>
          </a:bodyPr>
          <a:lstStyle/>
          <a:p>
            <a:pPr marL="228600" indent="-228600">
              <a:buFont typeface="Arial" panose="020B0604020202020204" pitchFamily="34" charset="0"/>
              <a:buChar char="•"/>
            </a:pPr>
            <a:r>
              <a:rPr lang="en-US" sz="2000" dirty="0" smtClean="0"/>
              <a:t>The following slides show an example of a protocol used to pass information.  This protocol is broken down into two separate directions of communication; PC to microcontroller and microcontroller to PC. </a:t>
            </a:r>
          </a:p>
          <a:p>
            <a:pPr marL="228600" indent="-228600">
              <a:buFont typeface="Arial" panose="020B0604020202020204" pitchFamily="34" charset="0"/>
              <a:buChar char="•"/>
            </a:pPr>
            <a:r>
              <a:rPr lang="en-US" sz="2000" dirty="0" smtClean="0"/>
              <a:t>Below is a visualization of the structure for the PC to microcontroller communications for this protocol:</a:t>
            </a:r>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endParaRPr lang="en-US" sz="2000" dirty="0" smtClean="0"/>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r>
              <a:rPr lang="en-US" sz="2000" dirty="0" smtClean="0"/>
              <a:t>The individual parameters are defined below:</a:t>
            </a:r>
          </a:p>
          <a:p>
            <a:pPr lvl="1" indent="-228600">
              <a:buFont typeface="Arial" panose="020B0604020202020204" pitchFamily="34" charset="0"/>
              <a:buChar char="•"/>
            </a:pPr>
            <a:r>
              <a:rPr lang="en-US" sz="1600" dirty="0" smtClean="0"/>
              <a:t>$: “Wake Up” Character:  This character is used to indicate to the microcontroller that data is coming in.  This can be used to wake a microcontroller out of sleep or when the data line is noisy, such as in the case when the data link is an RF data link, the microcontroller can check the character to determine if the incoming data is valid.</a:t>
            </a:r>
            <a:endParaRPr lang="en-US" sz="1600" dirty="0"/>
          </a:p>
          <a:p>
            <a:pPr lvl="1" indent="-228600">
              <a:buFont typeface="Arial" panose="020B0604020202020204" pitchFamily="34" charset="0"/>
              <a:buChar char="•"/>
            </a:pPr>
            <a:r>
              <a:rPr lang="en-US" sz="1600" dirty="0"/>
              <a:t>Command: </a:t>
            </a:r>
            <a:r>
              <a:rPr lang="en-US" sz="1600" dirty="0" smtClean="0"/>
              <a:t>The Command Code is used to indicate a desired action to be performed by the microcontroller.  The command code can be as small as a single byte allowing up to 256 possible commands.  There is no upper limit on the number of bytes that the command code can occupy, but it is recommended to be kept as small as possible to meet the desired functionality.</a:t>
            </a:r>
            <a:endParaRPr lang="en-US" sz="1600" dirty="0"/>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6B4960F6-E930-4DB6-9DCD-8ECDD987F91D}" type="slidenum">
              <a:rPr lang="en-US" smtClean="0"/>
              <a:t>4</a:t>
            </a:fld>
            <a:endParaRPr lang="en-US"/>
          </a:p>
        </p:txBody>
      </p:sp>
      <p:grpSp>
        <p:nvGrpSpPr>
          <p:cNvPr id="2" name="Group 1"/>
          <p:cNvGrpSpPr/>
          <p:nvPr/>
        </p:nvGrpSpPr>
        <p:grpSpPr>
          <a:xfrm>
            <a:off x="936729" y="2362206"/>
            <a:ext cx="7178571" cy="548640"/>
            <a:chOff x="905938" y="2082800"/>
            <a:chExt cx="7178571" cy="548640"/>
          </a:xfrm>
        </p:grpSpPr>
        <p:sp>
          <p:nvSpPr>
            <p:cNvPr id="28" name="TextBox 27"/>
            <p:cNvSpPr txBox="1"/>
            <p:nvPr/>
          </p:nvSpPr>
          <p:spPr>
            <a:xfrm>
              <a:off x="1591738" y="2082800"/>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Command </a:t>
              </a:r>
            </a:p>
            <a:p>
              <a:pPr algn="ctr"/>
              <a:r>
                <a:rPr lang="en-US" sz="1000" b="1" dirty="0" smtClean="0"/>
                <a:t>(1 – N Bytes)</a:t>
              </a:r>
              <a:endParaRPr lang="en-US" sz="1000" b="1" dirty="0"/>
            </a:p>
          </p:txBody>
        </p:sp>
        <p:sp>
          <p:nvSpPr>
            <p:cNvPr id="29" name="TextBox 28"/>
            <p:cNvSpPr txBox="1"/>
            <p:nvPr/>
          </p:nvSpPr>
          <p:spPr>
            <a:xfrm>
              <a:off x="2506669" y="2082800"/>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Byte Count </a:t>
              </a:r>
            </a:p>
            <a:p>
              <a:pPr algn="ctr"/>
              <a:r>
                <a:rPr lang="en-US" sz="1000" b="1" dirty="0" smtClean="0"/>
                <a:t>(X Bytes)</a:t>
              </a:r>
              <a:endParaRPr lang="en-US" sz="1000" b="1" dirty="0"/>
            </a:p>
          </p:txBody>
        </p:sp>
        <p:sp>
          <p:nvSpPr>
            <p:cNvPr id="31" name="TextBox 30"/>
            <p:cNvSpPr txBox="1"/>
            <p:nvPr/>
          </p:nvSpPr>
          <p:spPr>
            <a:xfrm>
              <a:off x="7170109" y="2082800"/>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Checksum*</a:t>
              </a:r>
            </a:p>
            <a:p>
              <a:pPr algn="ctr"/>
              <a:r>
                <a:rPr lang="en-US" sz="1000" b="1" dirty="0" smtClean="0"/>
                <a:t>(2 Bytes)</a:t>
              </a:r>
              <a:endParaRPr lang="en-US" sz="1000" b="1" dirty="0"/>
            </a:p>
          </p:txBody>
        </p:sp>
        <p:sp>
          <p:nvSpPr>
            <p:cNvPr id="32" name="TextBox 31"/>
            <p:cNvSpPr txBox="1"/>
            <p:nvPr/>
          </p:nvSpPr>
          <p:spPr>
            <a:xfrm>
              <a:off x="905938" y="2082800"/>
              <a:ext cx="685800" cy="548640"/>
            </a:xfrm>
            <a:prstGeom prst="rect">
              <a:avLst/>
            </a:prstGeom>
            <a:noFill/>
            <a:ln>
              <a:solidFill>
                <a:schemeClr val="tx1"/>
              </a:solidFill>
            </a:ln>
          </p:spPr>
          <p:txBody>
            <a:bodyPr wrap="square" lIns="0" rIns="0" rtlCol="0" anchor="ctr" anchorCtr="0">
              <a:noAutofit/>
            </a:bodyPr>
            <a:lstStyle/>
            <a:p>
              <a:pPr algn="ctr"/>
              <a:r>
                <a:rPr lang="en-US" sz="1000" b="1" dirty="0" smtClean="0"/>
                <a:t>$ </a:t>
              </a:r>
            </a:p>
            <a:p>
              <a:pPr algn="ctr"/>
              <a:r>
                <a:rPr lang="en-US" sz="1000" b="1" dirty="0" smtClean="0"/>
                <a:t>(1 Byte)</a:t>
              </a:r>
              <a:endParaRPr lang="en-US" sz="1000" b="1" dirty="0"/>
            </a:p>
          </p:txBody>
        </p:sp>
        <p:sp>
          <p:nvSpPr>
            <p:cNvPr id="35" name="TextBox 34"/>
            <p:cNvSpPr txBox="1"/>
            <p:nvPr/>
          </p:nvSpPr>
          <p:spPr>
            <a:xfrm>
              <a:off x="3421069" y="2082800"/>
              <a:ext cx="3749040" cy="548640"/>
            </a:xfrm>
            <a:prstGeom prst="rect">
              <a:avLst/>
            </a:prstGeom>
            <a:noFill/>
            <a:ln>
              <a:solidFill>
                <a:schemeClr val="tx1"/>
              </a:solidFill>
            </a:ln>
          </p:spPr>
          <p:txBody>
            <a:bodyPr wrap="square" lIns="0" rIns="0" rtlCol="0" anchor="ctr" anchorCtr="0">
              <a:noAutofit/>
            </a:bodyPr>
            <a:lstStyle/>
            <a:p>
              <a:pPr algn="ctr"/>
              <a:r>
                <a:rPr lang="en-US" sz="1000" b="1" dirty="0" smtClean="0"/>
                <a:t>Data </a:t>
              </a:r>
            </a:p>
            <a:p>
              <a:pPr algn="ctr"/>
              <a:r>
                <a:rPr lang="en-US" sz="1000" b="1" dirty="0" smtClean="0"/>
                <a:t>(0 – 256</a:t>
              </a:r>
              <a:r>
                <a:rPr lang="en-US" sz="1000" b="1" baseline="30000" dirty="0" smtClean="0"/>
                <a:t>X</a:t>
              </a:r>
              <a:r>
                <a:rPr lang="en-US" sz="1000" b="1" dirty="0" smtClean="0"/>
                <a:t>-3 Bytes)</a:t>
              </a:r>
              <a:endParaRPr lang="en-US" sz="1000" b="1" dirty="0"/>
            </a:p>
          </p:txBody>
        </p:sp>
      </p:grpSp>
    </p:spTree>
    <p:extLst>
      <p:ext uri="{BB962C8B-B14F-4D97-AF65-F5344CB8AC3E}">
        <p14:creationId xmlns:p14="http://schemas.microsoft.com/office/powerpoint/2010/main" val="31072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a:t>
            </a:r>
            <a:r>
              <a:rPr lang="en-US" sz="2800" dirty="0" smtClean="0">
                <a:effectLst>
                  <a:outerShdw blurRad="38100" dist="38100" dir="2700000" algn="tl">
                    <a:srgbClr val="000000">
                      <a:alpha val="43137"/>
                    </a:srgbClr>
                  </a:outerShdw>
                </a:effectLst>
              </a:rPr>
              <a:t>Communications Protocol – PC to µC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832092"/>
          </a:xfrm>
          <a:prstGeom prst="rect">
            <a:avLst/>
          </a:prstGeom>
          <a:noFill/>
        </p:spPr>
        <p:txBody>
          <a:bodyPr wrap="square" rtlCol="0">
            <a:spAutoFit/>
          </a:bodyPr>
          <a:lstStyle/>
          <a:p>
            <a:pPr lvl="1" indent="-228600">
              <a:buFont typeface="Arial" panose="020B0604020202020204" pitchFamily="34" charset="0"/>
              <a:buChar char="•"/>
            </a:pPr>
            <a:r>
              <a:rPr lang="en-US" sz="1600" dirty="0"/>
              <a:t>Byte Count: Number of bytes being sent to the microcontroller (includes </a:t>
            </a:r>
            <a:r>
              <a:rPr lang="en-US" sz="1600" dirty="0" smtClean="0"/>
              <a:t>data </a:t>
            </a:r>
            <a:r>
              <a:rPr lang="en-US" sz="1600" dirty="0"/>
              <a:t>&amp; </a:t>
            </a:r>
            <a:r>
              <a:rPr lang="en-US" sz="1600" dirty="0" smtClean="0"/>
              <a:t>checksum, if used).  </a:t>
            </a:r>
            <a:r>
              <a:rPr lang="en-US" sz="1600" dirty="0"/>
              <a:t>The number of bytes used </a:t>
            </a:r>
            <a:r>
              <a:rPr lang="en-US" sz="1600" dirty="0" smtClean="0"/>
              <a:t>to represent the </a:t>
            </a:r>
            <a:r>
              <a:rPr lang="en-US" sz="1600" dirty="0"/>
              <a:t>byte count places an upper limit on the amount of data that can be sent.  For example if 1 byte is used for byte count the maximum number of bytes that can be sent is 255; if 2 bytes are used for the byte count then 65535 bytes can be sent.  </a:t>
            </a:r>
            <a:r>
              <a:rPr lang="en-US" sz="1600" dirty="0" smtClean="0"/>
              <a:t>The minimum number of bytes used is 1.</a:t>
            </a:r>
            <a:endParaRPr lang="en-US" sz="2000" dirty="0"/>
          </a:p>
          <a:p>
            <a:pPr lvl="1" indent="-228600">
              <a:buFont typeface="Arial" panose="020B0604020202020204" pitchFamily="34" charset="0"/>
              <a:buChar char="•"/>
            </a:pPr>
            <a:r>
              <a:rPr lang="en-US" sz="1600" dirty="0" smtClean="0"/>
              <a:t>Data</a:t>
            </a:r>
            <a:r>
              <a:rPr lang="en-US" sz="1600" dirty="0"/>
              <a:t>: Data to be </a:t>
            </a:r>
            <a:r>
              <a:rPr lang="en-US" sz="1600" dirty="0" smtClean="0"/>
              <a:t>sent by the computer to the microcontroller. </a:t>
            </a:r>
          </a:p>
          <a:p>
            <a:pPr lvl="1" indent="-228600">
              <a:buFont typeface="Arial" panose="020B0604020202020204" pitchFamily="34" charset="0"/>
              <a:buChar char="•"/>
            </a:pPr>
            <a:r>
              <a:rPr lang="en-US" sz="1600" dirty="0" smtClean="0"/>
              <a:t>Checksum: The checksum an optional component and is intended to provide a measure of error detection.  The checksum is </a:t>
            </a:r>
            <a:r>
              <a:rPr lang="en-US" sz="1600" dirty="0" smtClean="0"/>
              <a:t>computed </a:t>
            </a:r>
            <a:r>
              <a:rPr lang="en-US" sz="1600" dirty="0" smtClean="0"/>
              <a:t>using the command code, byte count and all bytes of data being sent.  A simple algorithm to compute the checksum is a 16-bit </a:t>
            </a:r>
            <a:r>
              <a:rPr lang="en-US" sz="1600" dirty="0"/>
              <a:t>Fletcher </a:t>
            </a:r>
            <a:r>
              <a:rPr lang="en-US" sz="1600" dirty="0" smtClean="0"/>
              <a:t>checksum.  The algorithm for this checksum is shown below and is written in pseudo code.</a:t>
            </a:r>
          </a:p>
          <a:p>
            <a:pPr marL="228600" lvl="1"/>
            <a:endParaRPr lang="en-US" sz="1600" dirty="0"/>
          </a:p>
          <a:p>
            <a:pPr marL="457200" lvl="2"/>
            <a:r>
              <a:rPr lang="en-US" sz="1600" b="1" dirty="0" smtClean="0">
                <a:solidFill>
                  <a:srgbClr val="0070C0"/>
                </a:solidFill>
              </a:rPr>
              <a:t>FLETCHER16(data, count)</a:t>
            </a:r>
          </a:p>
          <a:p>
            <a:pPr marL="804863" lvl="2" indent="-347663">
              <a:buAutoNum type="arabicPeriod"/>
            </a:pPr>
            <a:r>
              <a:rPr lang="en-US" sz="1600" b="1" dirty="0" smtClean="0">
                <a:solidFill>
                  <a:srgbClr val="0070C0"/>
                </a:solidFill>
              </a:rPr>
              <a:t>sum1 = 0</a:t>
            </a:r>
          </a:p>
          <a:p>
            <a:pPr marL="804863" lvl="2" indent="-347663">
              <a:buAutoNum type="arabicPeriod"/>
            </a:pPr>
            <a:r>
              <a:rPr lang="en-US" sz="1600" b="1" dirty="0">
                <a:solidFill>
                  <a:srgbClr val="0070C0"/>
                </a:solidFill>
              </a:rPr>
              <a:t>s</a:t>
            </a:r>
            <a:r>
              <a:rPr lang="en-US" sz="1600" b="1" dirty="0" smtClean="0">
                <a:solidFill>
                  <a:srgbClr val="0070C0"/>
                </a:solidFill>
              </a:rPr>
              <a:t>um2 = 0</a:t>
            </a:r>
          </a:p>
          <a:p>
            <a:pPr marL="804863" lvl="2" indent="-347663">
              <a:buAutoNum type="arabicPeriod"/>
            </a:pPr>
            <a:r>
              <a:rPr lang="en-US" sz="1600" b="1" dirty="0">
                <a:solidFill>
                  <a:srgbClr val="0070C0"/>
                </a:solidFill>
              </a:rPr>
              <a:t>f</a:t>
            </a:r>
            <a:r>
              <a:rPr lang="en-US" sz="1600" b="1" dirty="0" smtClean="0">
                <a:solidFill>
                  <a:srgbClr val="0070C0"/>
                </a:solidFill>
              </a:rPr>
              <a:t>or </a:t>
            </a:r>
            <a:r>
              <a:rPr lang="en-US" sz="1600" b="1" dirty="0" err="1" smtClean="0">
                <a:solidFill>
                  <a:srgbClr val="0070C0"/>
                </a:solidFill>
              </a:rPr>
              <a:t>i</a:t>
            </a:r>
            <a:r>
              <a:rPr lang="en-US" sz="1600" b="1" dirty="0" smtClean="0">
                <a:solidFill>
                  <a:srgbClr val="0070C0"/>
                </a:solidFill>
              </a:rPr>
              <a:t>=1 to count</a:t>
            </a:r>
          </a:p>
          <a:p>
            <a:pPr marL="1033463" lvl="3" indent="-576263">
              <a:buFont typeface="+mj-lt"/>
              <a:buAutoNum type="arabicPeriod" startAt="4"/>
            </a:pPr>
            <a:r>
              <a:rPr lang="en-US" sz="1600" b="1" dirty="0">
                <a:solidFill>
                  <a:srgbClr val="0070C0"/>
                </a:solidFill>
              </a:rPr>
              <a:t>s</a:t>
            </a:r>
            <a:r>
              <a:rPr lang="en-US" sz="1600" b="1" dirty="0" smtClean="0">
                <a:solidFill>
                  <a:srgbClr val="0070C0"/>
                </a:solidFill>
              </a:rPr>
              <a:t>um1 = (sum1 + data[</a:t>
            </a:r>
            <a:r>
              <a:rPr lang="en-US" sz="1600" b="1" dirty="0" err="1" smtClean="0">
                <a:solidFill>
                  <a:srgbClr val="0070C0"/>
                </a:solidFill>
              </a:rPr>
              <a:t>i</a:t>
            </a:r>
            <a:r>
              <a:rPr lang="en-US" sz="1600" b="1" dirty="0" smtClean="0">
                <a:solidFill>
                  <a:srgbClr val="0070C0"/>
                </a:solidFill>
              </a:rPr>
              <a:t>]) mod 255</a:t>
            </a:r>
          </a:p>
          <a:p>
            <a:pPr marL="1033463" lvl="3" indent="-576263">
              <a:buFont typeface="+mj-lt"/>
              <a:buAutoNum type="arabicPeriod" startAt="4"/>
            </a:pPr>
            <a:r>
              <a:rPr lang="en-US" sz="1600" b="1" dirty="0" smtClean="0">
                <a:solidFill>
                  <a:srgbClr val="0070C0"/>
                </a:solidFill>
              </a:rPr>
              <a:t>sum2 = (sum1+ sum2) mod 255</a:t>
            </a:r>
          </a:p>
          <a:p>
            <a:pPr marL="804863" lvl="3" indent="-347663">
              <a:buFont typeface="+mj-lt"/>
              <a:buAutoNum type="arabicPeriod" startAt="4"/>
            </a:pPr>
            <a:r>
              <a:rPr lang="en-US" sz="1600" b="1" dirty="0">
                <a:solidFill>
                  <a:srgbClr val="0070C0"/>
                </a:solidFill>
              </a:rPr>
              <a:t>r</a:t>
            </a:r>
            <a:r>
              <a:rPr lang="en-US" sz="1600" b="1" dirty="0" smtClean="0">
                <a:solidFill>
                  <a:srgbClr val="0070C0"/>
                </a:solidFill>
              </a:rPr>
              <a:t>eturn ((sum2&lt;&lt;8) OR sum1 </a:t>
            </a:r>
          </a:p>
          <a:p>
            <a:endParaRPr lang="en-US" sz="2000" dirty="0"/>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6B4960F6-E930-4DB6-9DCD-8ECDD987F91D}" type="slidenum">
              <a:rPr lang="en-US" smtClean="0"/>
              <a:t>5</a:t>
            </a:fld>
            <a:endParaRPr lang="en-US"/>
          </a:p>
        </p:txBody>
      </p:sp>
    </p:spTree>
    <p:extLst>
      <p:ext uri="{BB962C8B-B14F-4D97-AF65-F5344CB8AC3E}">
        <p14:creationId xmlns:p14="http://schemas.microsoft.com/office/powerpoint/2010/main" val="1143725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a:t>
            </a:r>
            <a:r>
              <a:rPr lang="en-US" sz="2800" dirty="0" smtClean="0">
                <a:effectLst>
                  <a:outerShdw blurRad="38100" dist="38100" dir="2700000" algn="tl">
                    <a:srgbClr val="000000">
                      <a:alpha val="43137"/>
                    </a:srgbClr>
                  </a:outerShdw>
                </a:effectLst>
              </a:rPr>
              <a:t>Communications Protocol – µC to PC</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154984"/>
          </a:xfrm>
          <a:prstGeom prst="rect">
            <a:avLst/>
          </a:prstGeom>
          <a:noFill/>
        </p:spPr>
        <p:txBody>
          <a:bodyPr wrap="square" rtlCol="0">
            <a:spAutoFit/>
          </a:bodyPr>
          <a:lstStyle/>
          <a:p>
            <a:pPr marL="228600" indent="-228600">
              <a:buFont typeface="Arial" panose="020B0604020202020204" pitchFamily="34" charset="0"/>
              <a:buChar char="•"/>
            </a:pPr>
            <a:r>
              <a:rPr lang="en-US" sz="2000" dirty="0" smtClean="0"/>
              <a:t>Below is a visualization of the structure for the microcontroller to PC communications for this protocol:</a:t>
            </a:r>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endParaRPr lang="en-US" sz="2000" dirty="0" smtClean="0"/>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r>
              <a:rPr lang="en-US" sz="2000" dirty="0" smtClean="0"/>
              <a:t>The individual parameters are defined below:</a:t>
            </a:r>
          </a:p>
          <a:p>
            <a:pPr lvl="1" indent="-228600">
              <a:buFont typeface="Arial" panose="020B0604020202020204" pitchFamily="34" charset="0"/>
              <a:buChar char="•"/>
            </a:pPr>
            <a:r>
              <a:rPr lang="en-US" sz="1600" dirty="0" smtClean="0"/>
              <a:t>Return Header: The return header is used to indicate what command sequence the microcontroller is responding to.   As with the command code the minimum number of bytes used is 1 and there is no upper limit.  However the return header size should be kept to the absolute minimum to meet the functionality requirements.</a:t>
            </a:r>
            <a:endParaRPr lang="en-US" sz="1600" dirty="0"/>
          </a:p>
          <a:p>
            <a:pPr lvl="1" indent="-228600">
              <a:buFont typeface="Arial" panose="020B0604020202020204" pitchFamily="34" charset="0"/>
              <a:buChar char="•"/>
            </a:pPr>
            <a:r>
              <a:rPr lang="en-US" sz="1600" dirty="0"/>
              <a:t>Byte Count: </a:t>
            </a:r>
            <a:r>
              <a:rPr lang="en-US" sz="1600" dirty="0" smtClean="0"/>
              <a:t>Number of </a:t>
            </a:r>
            <a:r>
              <a:rPr lang="en-US" sz="1600" dirty="0"/>
              <a:t>bytes being sent </a:t>
            </a:r>
            <a:r>
              <a:rPr lang="en-US" sz="1600" dirty="0" smtClean="0"/>
              <a:t>to the microcontroller (includes data </a:t>
            </a:r>
            <a:r>
              <a:rPr lang="en-US" sz="1600" dirty="0"/>
              <a:t>&amp; </a:t>
            </a:r>
            <a:r>
              <a:rPr lang="en-US" sz="1600" dirty="0" smtClean="0"/>
              <a:t>checksum, if used).  </a:t>
            </a:r>
            <a:r>
              <a:rPr lang="en-US" sz="1600" dirty="0" smtClean="0"/>
              <a:t>The number of bytes used by byte count places an upper limit on the amount of data that can be sent.  For example if 1 byte is used for byte count the maximum number of bytes that can be sent is 255; if 2 bytes are used for the byte count then 65535 bytes can be sent. </a:t>
            </a:r>
            <a:r>
              <a:rPr lang="en-US" sz="1600" dirty="0"/>
              <a:t>The minimum number of bytes used is 1</a:t>
            </a:r>
            <a:r>
              <a:rPr lang="en-US" sz="1600" dirty="0" smtClean="0"/>
              <a:t>.</a:t>
            </a:r>
            <a:endParaRPr lang="en-US" sz="2000" dirty="0"/>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6B4960F6-E930-4DB6-9DCD-8ECDD987F91D}" type="slidenum">
              <a:rPr lang="en-US" smtClean="0"/>
              <a:t>6</a:t>
            </a:fld>
            <a:endParaRPr lang="en-US"/>
          </a:p>
        </p:txBody>
      </p:sp>
      <p:grpSp>
        <p:nvGrpSpPr>
          <p:cNvPr id="5" name="Group 4"/>
          <p:cNvGrpSpPr/>
          <p:nvPr/>
        </p:nvGrpSpPr>
        <p:grpSpPr>
          <a:xfrm>
            <a:off x="2060787" y="1461392"/>
            <a:ext cx="5486400" cy="548640"/>
            <a:chOff x="1425787" y="2377439"/>
            <a:chExt cx="5486400" cy="548640"/>
          </a:xfrm>
        </p:grpSpPr>
        <p:sp>
          <p:nvSpPr>
            <p:cNvPr id="13" name="TextBox 12"/>
            <p:cNvSpPr txBox="1"/>
            <p:nvPr/>
          </p:nvSpPr>
          <p:spPr>
            <a:xfrm>
              <a:off x="1425787" y="2377439"/>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Return Header</a:t>
              </a:r>
            </a:p>
            <a:p>
              <a:pPr algn="ctr"/>
              <a:r>
                <a:rPr lang="en-US" sz="1000" b="1" dirty="0" smtClean="0"/>
                <a:t>(1 – N Bytes)</a:t>
              </a:r>
              <a:endParaRPr lang="en-US" sz="1000" b="1" dirty="0"/>
            </a:p>
          </p:txBody>
        </p:sp>
        <p:sp>
          <p:nvSpPr>
            <p:cNvPr id="14" name="TextBox 13"/>
            <p:cNvSpPr txBox="1"/>
            <p:nvPr/>
          </p:nvSpPr>
          <p:spPr>
            <a:xfrm>
              <a:off x="2340187" y="2377439"/>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Byte Count</a:t>
              </a:r>
            </a:p>
            <a:p>
              <a:pPr algn="ctr"/>
              <a:r>
                <a:rPr lang="en-US" sz="1000" b="1" dirty="0" smtClean="0"/>
                <a:t>(X Bytes)</a:t>
              </a:r>
              <a:endParaRPr lang="en-US" sz="1000" b="1" dirty="0"/>
            </a:p>
          </p:txBody>
        </p:sp>
        <p:sp>
          <p:nvSpPr>
            <p:cNvPr id="15" name="TextBox 14"/>
            <p:cNvSpPr txBox="1"/>
            <p:nvPr/>
          </p:nvSpPr>
          <p:spPr>
            <a:xfrm>
              <a:off x="3254587" y="2377439"/>
              <a:ext cx="2743200" cy="548640"/>
            </a:xfrm>
            <a:prstGeom prst="rect">
              <a:avLst/>
            </a:prstGeom>
            <a:noFill/>
            <a:ln>
              <a:solidFill>
                <a:schemeClr val="tx1"/>
              </a:solidFill>
            </a:ln>
          </p:spPr>
          <p:txBody>
            <a:bodyPr wrap="square" lIns="0" rIns="0" rtlCol="0" anchor="ctr" anchorCtr="0">
              <a:noAutofit/>
            </a:bodyPr>
            <a:lstStyle/>
            <a:p>
              <a:pPr algn="ctr"/>
              <a:r>
                <a:rPr lang="en-US" sz="1000" b="1" dirty="0" smtClean="0"/>
                <a:t>Data</a:t>
              </a:r>
            </a:p>
            <a:p>
              <a:pPr algn="ctr"/>
              <a:r>
                <a:rPr lang="en-US" sz="1000" b="1" dirty="0" smtClean="0"/>
                <a:t>(0 – 256</a:t>
              </a:r>
              <a:r>
                <a:rPr lang="en-US" sz="1000" b="1" baseline="30000" dirty="0" smtClean="0"/>
                <a:t>X</a:t>
              </a:r>
              <a:r>
                <a:rPr lang="en-US" sz="1000" b="1" dirty="0" smtClean="0"/>
                <a:t>-3 Bytes)</a:t>
              </a:r>
              <a:endParaRPr lang="en-US" sz="1000" b="1" dirty="0"/>
            </a:p>
          </p:txBody>
        </p:sp>
        <p:sp>
          <p:nvSpPr>
            <p:cNvPr id="16" name="TextBox 15"/>
            <p:cNvSpPr txBox="1"/>
            <p:nvPr/>
          </p:nvSpPr>
          <p:spPr>
            <a:xfrm>
              <a:off x="5997787" y="2377439"/>
              <a:ext cx="914400" cy="548640"/>
            </a:xfrm>
            <a:prstGeom prst="rect">
              <a:avLst/>
            </a:prstGeom>
            <a:noFill/>
            <a:ln>
              <a:solidFill>
                <a:schemeClr val="tx1"/>
              </a:solidFill>
            </a:ln>
          </p:spPr>
          <p:txBody>
            <a:bodyPr wrap="square" lIns="0" rIns="0" rtlCol="0" anchor="ctr" anchorCtr="0">
              <a:noAutofit/>
            </a:bodyPr>
            <a:lstStyle/>
            <a:p>
              <a:pPr algn="ctr"/>
              <a:r>
                <a:rPr lang="en-US" sz="1000" b="1" dirty="0" smtClean="0"/>
                <a:t>Checksum*</a:t>
              </a:r>
            </a:p>
            <a:p>
              <a:pPr algn="ctr"/>
              <a:r>
                <a:rPr lang="en-US" sz="1000" b="1" dirty="0" smtClean="0"/>
                <a:t>(2 Bytes)</a:t>
              </a:r>
              <a:endParaRPr lang="en-US" sz="1000" b="1" dirty="0"/>
            </a:p>
          </p:txBody>
        </p:sp>
      </p:grpSp>
    </p:spTree>
    <p:extLst>
      <p:ext uri="{BB962C8B-B14F-4D97-AF65-F5344CB8AC3E}">
        <p14:creationId xmlns:p14="http://schemas.microsoft.com/office/powerpoint/2010/main" val="401897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PC/µC </a:t>
            </a:r>
            <a:r>
              <a:rPr lang="en-US" sz="2800" dirty="0" smtClean="0">
                <a:effectLst>
                  <a:outerShdw blurRad="38100" dist="38100" dir="2700000" algn="tl">
                    <a:srgbClr val="000000">
                      <a:alpha val="43137"/>
                    </a:srgbClr>
                  </a:outerShdw>
                </a:effectLst>
              </a:rPr>
              <a:t>Communications Protocol – µC to PC (Cont’d)</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4216539"/>
          </a:xfrm>
          <a:prstGeom prst="rect">
            <a:avLst/>
          </a:prstGeom>
          <a:noFill/>
        </p:spPr>
        <p:txBody>
          <a:bodyPr wrap="square" rtlCol="0">
            <a:spAutoFit/>
          </a:bodyPr>
          <a:lstStyle/>
          <a:p>
            <a:pPr lvl="1" indent="-228600">
              <a:buFont typeface="Arial" panose="020B0604020202020204" pitchFamily="34" charset="0"/>
              <a:buChar char="•"/>
            </a:pPr>
            <a:r>
              <a:rPr lang="en-US" sz="1600" dirty="0" smtClean="0"/>
              <a:t>Data</a:t>
            </a:r>
            <a:r>
              <a:rPr lang="en-US" sz="1600" dirty="0"/>
              <a:t>: Data to be </a:t>
            </a:r>
            <a:r>
              <a:rPr lang="en-US" sz="1600" dirty="0" smtClean="0"/>
              <a:t>sent by the microcontroller the </a:t>
            </a:r>
            <a:r>
              <a:rPr lang="en-US" sz="1600" dirty="0"/>
              <a:t>to </a:t>
            </a:r>
            <a:r>
              <a:rPr lang="en-US" sz="1600" dirty="0" smtClean="0"/>
              <a:t>computer. </a:t>
            </a:r>
          </a:p>
          <a:p>
            <a:pPr lvl="1" indent="-228600">
              <a:buFont typeface="Arial" panose="020B0604020202020204" pitchFamily="34" charset="0"/>
              <a:buChar char="•"/>
            </a:pPr>
            <a:r>
              <a:rPr lang="en-US" sz="1600" dirty="0" smtClean="0"/>
              <a:t>Checksum: The checksum an optional component and is intended to provide a measure of error detection.  The checksum is computer using the command code, byte count and all bytes of data being sent.  A simple algorithm to compute the checksum is a 16-bit </a:t>
            </a:r>
            <a:r>
              <a:rPr lang="en-US" sz="1600" dirty="0"/>
              <a:t>Fletcher </a:t>
            </a:r>
            <a:r>
              <a:rPr lang="en-US" sz="1600" dirty="0" smtClean="0"/>
              <a:t>checksum.  </a:t>
            </a:r>
          </a:p>
          <a:p>
            <a:pPr lvl="1" indent="-228600">
              <a:buFont typeface="Arial" panose="020B0604020202020204" pitchFamily="34" charset="0"/>
              <a:buChar char="•"/>
            </a:pPr>
            <a:endParaRPr lang="en-US" sz="1600" dirty="0"/>
          </a:p>
          <a:p>
            <a:pPr marL="228600" indent="-228600">
              <a:buFont typeface="Arial" panose="020B0604020202020204" pitchFamily="34" charset="0"/>
              <a:buChar char="•"/>
            </a:pPr>
            <a:r>
              <a:rPr lang="en-US" sz="2000" dirty="0" smtClean="0"/>
              <a:t>For the purposes of providing an example implementation of this protocol the following parameters will be used:</a:t>
            </a:r>
          </a:p>
          <a:p>
            <a:pPr lvl="1" indent="-228600">
              <a:buFont typeface="Arial" panose="020B0604020202020204" pitchFamily="34" charset="0"/>
              <a:buChar char="•"/>
            </a:pPr>
            <a:r>
              <a:rPr lang="en-US" dirty="0" smtClean="0"/>
              <a:t>PC to microcontroller</a:t>
            </a:r>
          </a:p>
          <a:p>
            <a:pPr marL="685800" lvl="2" indent="-228600">
              <a:buFont typeface="Arial" panose="020B0604020202020204" pitchFamily="34" charset="0"/>
              <a:buChar char="•"/>
            </a:pPr>
            <a:r>
              <a:rPr lang="en-US" sz="1600" dirty="0" smtClean="0"/>
              <a:t>Command Code: 1 Byte</a:t>
            </a:r>
          </a:p>
          <a:p>
            <a:pPr marL="685800" lvl="2" indent="-228600">
              <a:buFont typeface="Arial" panose="020B0604020202020204" pitchFamily="34" charset="0"/>
              <a:buChar char="•"/>
            </a:pPr>
            <a:r>
              <a:rPr lang="en-US" sz="1600" dirty="0" smtClean="0"/>
              <a:t>Byte Count: 1 Byte</a:t>
            </a:r>
          </a:p>
          <a:p>
            <a:pPr marL="685800" lvl="2" indent="-228600">
              <a:buFont typeface="Arial" panose="020B0604020202020204" pitchFamily="34" charset="0"/>
              <a:buChar char="•"/>
            </a:pPr>
            <a:r>
              <a:rPr lang="en-US" sz="1600" dirty="0" smtClean="0"/>
              <a:t>Checksum: Not Used</a:t>
            </a:r>
          </a:p>
          <a:p>
            <a:pPr marL="685800" lvl="2" indent="-228600">
              <a:buFont typeface="Arial" panose="020B0604020202020204" pitchFamily="34" charset="0"/>
              <a:buChar char="•"/>
            </a:pPr>
            <a:endParaRPr lang="en-US" sz="1600" dirty="0" smtClean="0"/>
          </a:p>
          <a:p>
            <a:pPr lvl="1" indent="-228600">
              <a:buFont typeface="Arial" panose="020B0604020202020204" pitchFamily="34" charset="0"/>
              <a:buChar char="•"/>
            </a:pPr>
            <a:r>
              <a:rPr lang="en-US" dirty="0" smtClean="0"/>
              <a:t>Microcontroller to PC</a:t>
            </a:r>
          </a:p>
          <a:p>
            <a:pPr marL="685800" lvl="2" indent="-228600">
              <a:buFont typeface="Arial" panose="020B0604020202020204" pitchFamily="34" charset="0"/>
              <a:buChar char="•"/>
            </a:pPr>
            <a:r>
              <a:rPr lang="en-US" sz="1600" dirty="0" smtClean="0"/>
              <a:t>Return Header: 1 Byte</a:t>
            </a:r>
          </a:p>
          <a:p>
            <a:pPr marL="685800" lvl="2" indent="-228600">
              <a:buFont typeface="Arial" panose="020B0604020202020204" pitchFamily="34" charset="0"/>
              <a:buChar char="•"/>
            </a:pPr>
            <a:r>
              <a:rPr lang="en-US" sz="1600" dirty="0" smtClean="0"/>
              <a:t>Byte Count: 1 Byte</a:t>
            </a:r>
          </a:p>
          <a:p>
            <a:pPr marL="685800" lvl="2" indent="-228600">
              <a:buFont typeface="Arial" panose="020B0604020202020204" pitchFamily="34" charset="0"/>
              <a:buChar char="•"/>
            </a:pPr>
            <a:r>
              <a:rPr lang="en-US" sz="1600" dirty="0" smtClean="0"/>
              <a:t>Checksum: 16-bit Fletcher Checksum; 2 Bytes</a:t>
            </a:r>
          </a:p>
        </p:txBody>
      </p:sp>
      <p:cxnSp>
        <p:nvCxnSpPr>
          <p:cNvPr id="7" name="Straight Connector 6"/>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8" name="Slide Number Placeholder 7"/>
          <p:cNvSpPr>
            <a:spLocks noGrp="1"/>
          </p:cNvSpPr>
          <p:nvPr>
            <p:ph type="sldNum" sz="quarter" idx="12"/>
          </p:nvPr>
        </p:nvSpPr>
        <p:spPr/>
        <p:txBody>
          <a:bodyPr/>
          <a:lstStyle/>
          <a:p>
            <a:fld id="{6B4960F6-E930-4DB6-9DCD-8ECDD987F91D}" type="slidenum">
              <a:rPr lang="en-US" smtClean="0"/>
              <a:t>7</a:t>
            </a:fld>
            <a:endParaRPr lang="en-US"/>
          </a:p>
        </p:txBody>
      </p:sp>
    </p:spTree>
    <p:extLst>
      <p:ext uri="{BB962C8B-B14F-4D97-AF65-F5344CB8AC3E}">
        <p14:creationId xmlns:p14="http://schemas.microsoft.com/office/powerpoint/2010/main" val="4217545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Command Code Structure</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2246769"/>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command code structure is shown below.  Three major functions have been chosen to show examples of sending and receiving information.</a:t>
            </a:r>
          </a:p>
          <a:p>
            <a:pPr marL="230188" indent="-230188">
              <a:buFont typeface="Arial" panose="020B0604020202020204" pitchFamily="34" charset="0"/>
              <a:buChar char="•"/>
            </a:pPr>
            <a:r>
              <a:rPr lang="en-US" sz="2000" dirty="0" smtClean="0"/>
              <a:t>The numbers shown in the blue box indicate the </a:t>
            </a:r>
            <a:r>
              <a:rPr lang="en-US" sz="2000" dirty="0" smtClean="0"/>
              <a:t>command code for the major </a:t>
            </a:r>
            <a:r>
              <a:rPr lang="en-US" sz="2000" dirty="0" smtClean="0"/>
              <a:t>function, and the numbers below each command indicate a sub-function for the major function.  For example in the LED operations, to turn the LED on or off the command code sent would be 0x20 with the data byte used to indicate the required action (1=on, 0=off).</a:t>
            </a:r>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8</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graphicFrame>
        <p:nvGraphicFramePr>
          <p:cNvPr id="8" name="Diagram 7"/>
          <p:cNvGraphicFramePr/>
          <p:nvPr>
            <p:extLst>
              <p:ext uri="{D42A27DB-BD31-4B8C-83A1-F6EECF244321}">
                <p14:modId xmlns:p14="http://schemas.microsoft.com/office/powerpoint/2010/main" val="3279965600"/>
              </p:ext>
            </p:extLst>
          </p:nvPr>
        </p:nvGraphicFramePr>
        <p:xfrm>
          <a:off x="630314" y="2886509"/>
          <a:ext cx="7710700" cy="279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0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Code Structure – </a:t>
            </a:r>
            <a:r>
              <a:rPr lang="en-US" sz="2800" dirty="0" smtClean="0">
                <a:effectLst>
                  <a:outerShdw blurRad="38100" dist="38100" dir="2700000" algn="tl">
                    <a:srgbClr val="000000">
                      <a:alpha val="43137"/>
                    </a:srgbClr>
                  </a:outerShdw>
                </a:effectLst>
              </a:rPr>
              <a:t>LED Operations</a:t>
            </a:r>
            <a:endParaRPr lang="en-US" sz="2800" dirty="0">
              <a:effectLst>
                <a:outerShdw blurRad="38100" dist="38100" dir="2700000" algn="tl">
                  <a:srgbClr val="000000">
                    <a:alpha val="43137"/>
                  </a:srgbClr>
                </a:outerShdw>
              </a:effectLst>
            </a:endParaRPr>
          </a:p>
        </p:txBody>
      </p:sp>
      <p:sp>
        <p:nvSpPr>
          <p:cNvPr id="4" name="TextBox 3"/>
          <p:cNvSpPr txBox="1"/>
          <p:nvPr/>
        </p:nvSpPr>
        <p:spPr>
          <a:xfrm>
            <a:off x="239697" y="604355"/>
            <a:ext cx="8788894" cy="5016758"/>
          </a:xfrm>
          <a:prstGeom prst="rect">
            <a:avLst/>
          </a:prstGeom>
          <a:noFill/>
        </p:spPr>
        <p:txBody>
          <a:bodyPr wrap="square" rtlCol="0">
            <a:spAutoFit/>
          </a:bodyPr>
          <a:lstStyle/>
          <a:p>
            <a:pPr marL="230188" indent="-230188">
              <a:buFont typeface="Arial" panose="020B0604020202020204" pitchFamily="34" charset="0"/>
              <a:buChar char="•"/>
            </a:pPr>
            <a:r>
              <a:rPr lang="en-US" sz="2000" dirty="0" smtClean="0"/>
              <a:t>The operations within this command group are designed to simply turn the LED on and off and pass the status of the LED back to the controlling computer.  A single byte of data in the data field is used to indicate whether to turn the LED on (data[0] = 1) or turn the LED off (data[0] = 0).</a:t>
            </a:r>
          </a:p>
          <a:p>
            <a:pPr marL="230188" indent="-230188">
              <a:buFont typeface="Arial" panose="020B0604020202020204" pitchFamily="34" charset="0"/>
              <a:buChar char="•"/>
            </a:pPr>
            <a:r>
              <a:rPr lang="en-US" sz="2000" dirty="0" smtClean="0"/>
              <a:t>The message structure to turn the LED on is below:</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And, the </a:t>
            </a:r>
            <a:r>
              <a:rPr lang="en-US" sz="2000" dirty="0"/>
              <a:t>return message from the PIC when the LED is turned on is:</a:t>
            </a:r>
          </a:p>
          <a:p>
            <a:pPr marL="230188" indent="-230188">
              <a:buFont typeface="Arial" panose="020B0604020202020204" pitchFamily="34" charset="0"/>
              <a:buChar char="•"/>
            </a:pPr>
            <a:endParaRPr lang="en-US" sz="2000" dirty="0" smtClean="0"/>
          </a:p>
          <a:p>
            <a:endParaRPr lang="en-US" sz="2000" dirty="0" smtClean="0"/>
          </a:p>
          <a:p>
            <a:pPr marL="230188" indent="-230188">
              <a:buFont typeface="Arial" panose="020B0604020202020204" pitchFamily="34" charset="0"/>
              <a:buChar char="•"/>
            </a:pPr>
            <a:r>
              <a:rPr lang="en-US" sz="2000" dirty="0" smtClean="0"/>
              <a:t>The </a:t>
            </a:r>
            <a:r>
              <a:rPr lang="en-US" sz="2000" dirty="0"/>
              <a:t>message structure to turn the LED off is below:</a:t>
            </a:r>
          </a:p>
          <a:p>
            <a:pPr marL="230188" indent="-230188">
              <a:buFont typeface="Arial" panose="020B0604020202020204" pitchFamily="34" charset="0"/>
              <a:buChar char="•"/>
            </a:pPr>
            <a:endParaRPr lang="en-US" sz="2000" dirty="0"/>
          </a:p>
          <a:p>
            <a:pPr marL="230188" indent="-230188">
              <a:buFont typeface="Arial" panose="020B0604020202020204" pitchFamily="34" charset="0"/>
              <a:buChar char="•"/>
            </a:pPr>
            <a:endParaRPr lang="en-US" sz="2000" dirty="0" smtClean="0"/>
          </a:p>
          <a:p>
            <a:pPr marL="230188" indent="-230188">
              <a:buFont typeface="Arial" panose="020B0604020202020204" pitchFamily="34" charset="0"/>
              <a:buChar char="•"/>
            </a:pPr>
            <a:r>
              <a:rPr lang="en-US" sz="2000" dirty="0" smtClean="0"/>
              <a:t>And, the return message from the PIC when the LED is turned off is:</a:t>
            </a:r>
          </a:p>
          <a:p>
            <a:endParaRPr lang="en-US" sz="2000" dirty="0" smtClean="0"/>
          </a:p>
          <a:p>
            <a:endParaRPr lang="en-US" sz="2000" dirty="0"/>
          </a:p>
        </p:txBody>
      </p:sp>
      <p:cxnSp>
        <p:nvCxnSpPr>
          <p:cNvPr id="5" name="Straight Connector 4"/>
          <p:cNvCxnSpPr/>
          <p:nvPr/>
        </p:nvCxnSpPr>
        <p:spPr>
          <a:xfrm>
            <a:off x="0" y="540638"/>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6B4960F6-E930-4DB6-9DCD-8ECDD987F91D}" type="slidenum">
              <a:rPr lang="en-US" smtClean="0"/>
              <a:t>9</a:t>
            </a:fld>
            <a:endParaRPr lang="en-US"/>
          </a:p>
        </p:txBody>
      </p:sp>
      <p:cxnSp>
        <p:nvCxnSpPr>
          <p:cNvPr id="7" name="Straight Connector 6"/>
          <p:cNvCxnSpPr/>
          <p:nvPr/>
        </p:nvCxnSpPr>
        <p:spPr>
          <a:xfrm>
            <a:off x="0" y="6501654"/>
            <a:ext cx="9144000" cy="0"/>
          </a:xfrm>
          <a:prstGeom prst="line">
            <a:avLst/>
          </a:prstGeom>
          <a:ln w="69850" cmpd="dbl"/>
        </p:spPr>
        <p:style>
          <a:lnRef idx="3">
            <a:schemeClr val="accent2"/>
          </a:lnRef>
          <a:fillRef idx="0">
            <a:schemeClr val="accent2"/>
          </a:fillRef>
          <a:effectRef idx="2">
            <a:schemeClr val="accent2"/>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401529179"/>
              </p:ext>
            </p:extLst>
          </p:nvPr>
        </p:nvGraphicFramePr>
        <p:xfrm>
          <a:off x="614129" y="2241938"/>
          <a:ext cx="6505113" cy="487680"/>
        </p:xfrm>
        <a:graphic>
          <a:graphicData uri="http://schemas.openxmlformats.org/drawingml/2006/table">
            <a:tbl>
              <a:tblPr firstRow="1" bandRow="1">
                <a:tableStyleId>{5C22544A-7EE6-4342-B048-85BDC9FD1C3A}</a:tableStyleId>
              </a:tblPr>
              <a:tblGrid>
                <a:gridCol w="475531"/>
                <a:gridCol w="1047278"/>
                <a:gridCol w="1147282"/>
                <a:gridCol w="2969919"/>
                <a:gridCol w="865103"/>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0x20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82827374"/>
              </p:ext>
            </p:extLst>
          </p:nvPr>
        </p:nvGraphicFramePr>
        <p:xfrm>
          <a:off x="614129" y="3153965"/>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0x20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0x6724</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616496725"/>
              </p:ext>
            </p:extLst>
          </p:nvPr>
        </p:nvGraphicFramePr>
        <p:xfrm>
          <a:off x="611967" y="4070738"/>
          <a:ext cx="6505113" cy="487680"/>
        </p:xfrm>
        <a:graphic>
          <a:graphicData uri="http://schemas.openxmlformats.org/drawingml/2006/table">
            <a:tbl>
              <a:tblPr firstRow="1" bandRow="1">
                <a:tableStyleId>{5C22544A-7EE6-4342-B048-85BDC9FD1C3A}</a:tableStyleId>
              </a:tblPr>
              <a:tblGrid>
                <a:gridCol w="462453"/>
                <a:gridCol w="1060356"/>
                <a:gridCol w="1147282"/>
                <a:gridCol w="2969919"/>
                <a:gridCol w="865103"/>
              </a:tblGrid>
              <a:tr h="241798">
                <a:tc>
                  <a:txBody>
                    <a:bodyPr/>
                    <a:lstStyle/>
                    <a:p>
                      <a:pPr algn="ctr"/>
                      <a:r>
                        <a:rPr lang="en-US" sz="1000" b="1" dirty="0" smtClean="0">
                          <a:solidFill>
                            <a:schemeClr val="tx1"/>
                          </a:solidFill>
                        </a:rPr>
                        <a:t>Start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Command</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0x20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1</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N/A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513165911"/>
              </p:ext>
            </p:extLst>
          </p:nvPr>
        </p:nvGraphicFramePr>
        <p:xfrm>
          <a:off x="614129" y="4952285"/>
          <a:ext cx="6107067" cy="487680"/>
        </p:xfrm>
        <a:graphic>
          <a:graphicData uri="http://schemas.openxmlformats.org/drawingml/2006/table">
            <a:tbl>
              <a:tblPr firstRow="1" bandRow="1">
                <a:tableStyleId>{5C22544A-7EE6-4342-B048-85BDC9FD1C3A}</a:tableStyleId>
              </a:tblPr>
              <a:tblGrid>
                <a:gridCol w="1124763"/>
                <a:gridCol w="1147282"/>
                <a:gridCol w="2969919"/>
                <a:gridCol w="865103"/>
              </a:tblGrid>
              <a:tr h="241798">
                <a:tc>
                  <a:txBody>
                    <a:bodyPr/>
                    <a:lstStyle/>
                    <a:p>
                      <a:pPr algn="ctr"/>
                      <a:r>
                        <a:rPr lang="en-US" sz="1000" b="1" dirty="0" smtClean="0">
                          <a:solidFill>
                            <a:schemeClr val="tx1"/>
                          </a:solidFill>
                        </a:rPr>
                        <a:t>Return</a:t>
                      </a:r>
                      <a:r>
                        <a:rPr lang="en-US" sz="1000" b="1" baseline="0" dirty="0" smtClean="0">
                          <a:solidFill>
                            <a:schemeClr val="tx1"/>
                          </a:solidFill>
                        </a:rPr>
                        <a:t> Header</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Byte Count</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Data</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Checksum</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1798">
                <a:tc>
                  <a:txBody>
                    <a:bodyPr/>
                    <a:lstStyle/>
                    <a:p>
                      <a:pPr algn="ctr"/>
                      <a:r>
                        <a:rPr lang="en-US" sz="1000" b="1" dirty="0" smtClean="0">
                          <a:solidFill>
                            <a:schemeClr val="tx1"/>
                          </a:solidFill>
                        </a:rPr>
                        <a:t>0x20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b="1" dirty="0" smtClean="0">
                          <a:solidFill>
                            <a:schemeClr val="tx1"/>
                          </a:solidFill>
                        </a:rPr>
                        <a:t>0x6623</a:t>
                      </a:r>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33940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52384</TotalTime>
  <Words>4442</Words>
  <Application>Microsoft Office PowerPoint</Application>
  <PresentationFormat>On-screen Show (4:3)</PresentationFormat>
  <Paragraphs>537</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Arabic Typesetting</vt:lpstr>
      <vt:lpstr>Arial</vt:lpstr>
      <vt:lpstr>Calibri</vt:lpstr>
      <vt:lpstr>Calibri Light</vt:lpstr>
      <vt:lpstr>Office Theme</vt:lpstr>
      <vt:lpstr>Communications Protocol Microcontroller   David Emerson ECE 696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492</cp:revision>
  <dcterms:created xsi:type="dcterms:W3CDTF">2014-06-09T00:33:43Z</dcterms:created>
  <dcterms:modified xsi:type="dcterms:W3CDTF">2014-08-11T02:04:56Z</dcterms:modified>
</cp:coreProperties>
</file>