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7" r:id="rId2"/>
    <p:sldId id="296" r:id="rId3"/>
    <p:sldId id="327" r:id="rId4"/>
    <p:sldId id="297" r:id="rId5"/>
    <p:sldId id="322" r:id="rId6"/>
    <p:sldId id="323" r:id="rId7"/>
    <p:sldId id="329" r:id="rId8"/>
    <p:sldId id="300" r:id="rId9"/>
    <p:sldId id="320" r:id="rId10"/>
    <p:sldId id="324" r:id="rId11"/>
    <p:sldId id="268" r:id="rId12"/>
    <p:sldId id="325" r:id="rId13"/>
    <p:sldId id="331" r:id="rId14"/>
    <p:sldId id="264" r:id="rId15"/>
    <p:sldId id="272" r:id="rId16"/>
    <p:sldId id="333" r:id="rId17"/>
    <p:sldId id="261" r:id="rId18"/>
    <p:sldId id="263" r:id="rId19"/>
    <p:sldId id="273" r:id="rId20"/>
    <p:sldId id="281" r:id="rId21"/>
    <p:sldId id="334" r:id="rId22"/>
    <p:sldId id="308" r:id="rId23"/>
    <p:sldId id="335" r:id="rId24"/>
    <p:sldId id="259" r:id="rId25"/>
    <p:sldId id="319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E6EE5-12A7-48DE-8719-3527FDE2E762}">
  <a:tblStyle styleId="{906E6EE5-12A7-48DE-8719-3527FDE2E7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BF261-77C4-4AA7-961F-306B87D998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2333" autoAdjust="0"/>
  </p:normalViewPr>
  <p:slideViewPr>
    <p:cSldViewPr snapToGrid="0">
      <p:cViewPr varScale="1">
        <p:scale>
          <a:sx n="135" d="100"/>
          <a:sy n="135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098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515579fe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515579fe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515579fe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515579fe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418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515579fe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c515579fe3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480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515579fe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c515579fe3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32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2744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515579fe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c515579fe3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37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85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982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17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971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357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1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980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userDrawn="1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×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×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×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×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31.png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net.ru/docs/formats/jpeg.txt" TargetMode="External"/><Relationship Id="rId3" Type="http://schemas.openxmlformats.org/officeDocument/2006/relationships/hyperlink" Target="https://github.com/ricardozago/Notebooks-Jupyter/blob/master/Decoder%20JPEG.ipynb" TargetMode="External"/><Relationship Id="rId7" Type="http://schemas.openxmlformats.org/officeDocument/2006/relationships/hyperlink" Target="https://parametric.press/issue-01/unraveling-the-jpe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corkami/formats/blob/master/image/jpeg.md" TargetMode="External"/><Relationship Id="rId5" Type="http://schemas.openxmlformats.org/officeDocument/2006/relationships/hyperlink" Target="https://github.com/aguaviva/micro-jpeg-visualizer" TargetMode="External"/><Relationship Id="rId4" Type="http://schemas.openxmlformats.org/officeDocument/2006/relationships/hyperlink" Target="https://www.impulseadventure.com/photo/" TargetMode="External"/><Relationship Id="rId9" Type="http://schemas.openxmlformats.org/officeDocument/2006/relationships/hyperlink" Target="https://www.jezzamon.com/fourie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15" name="Google Shape;60;p13">
            <a:extLst>
              <a:ext uri="{FF2B5EF4-FFF2-40B4-BE49-F238E27FC236}">
                <a16:creationId xmlns:a16="http://schemas.microsoft.com/office/drawing/2014/main" id="{D49EC6C6-78A7-4000-80FE-1440A3F6BD7D}"/>
              </a:ext>
            </a:extLst>
          </p:cNvPr>
          <p:cNvSpPr txBox="1">
            <a:spLocks/>
          </p:cNvSpPr>
          <p:nvPr/>
        </p:nvSpPr>
        <p:spPr>
          <a:xfrm>
            <a:off x="-189685" y="1913878"/>
            <a:ext cx="609317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r"/>
            <a:r>
              <a:rPr lang="pt-BR" sz="4000" dirty="0"/>
              <a:t>Decodificando um JPEG</a:t>
            </a:r>
            <a:endParaRPr lang="pt-BR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08E1E0E-430A-47D3-B451-6176A9D69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" t="4836" r="6095"/>
          <a:stretch/>
        </p:blipFill>
        <p:spPr bwMode="auto">
          <a:xfrm>
            <a:off x="1002243" y="615523"/>
            <a:ext cx="4498848" cy="431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ow JPG Works">
            <a:extLst>
              <a:ext uri="{FF2B5EF4-FFF2-40B4-BE49-F238E27FC236}">
                <a16:creationId xmlns:a16="http://schemas.microsoft.com/office/drawing/2014/main" id="{0F2E711F-BFD2-406D-9235-DC56B414E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926" y="3576551"/>
            <a:ext cx="1490700" cy="14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3;p20">
            <a:extLst>
              <a:ext uri="{FF2B5EF4-FFF2-40B4-BE49-F238E27FC236}">
                <a16:creationId xmlns:a16="http://schemas.microsoft.com/office/drawing/2014/main" id="{4CDE52C5-F9E4-479C-8543-0311F6423A61}"/>
              </a:ext>
            </a:extLst>
          </p:cNvPr>
          <p:cNvSpPr txBox="1">
            <a:spLocks/>
          </p:cNvSpPr>
          <p:nvPr/>
        </p:nvSpPr>
        <p:spPr>
          <a:xfrm>
            <a:off x="169101" y="0"/>
            <a:ext cx="5511300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3200" dirty="0" err="1"/>
              <a:t>Transformada</a:t>
            </a:r>
            <a:r>
              <a:rPr lang="en-US" sz="3200" dirty="0"/>
              <a:t> </a:t>
            </a:r>
            <a:r>
              <a:rPr lang="en-US" sz="3200" dirty="0" err="1"/>
              <a:t>cosseno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057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ED6939C-644D-4771-BAF1-1FD52BA7BA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38" t="4385" r="40321" b="7534"/>
          <a:stretch/>
        </p:blipFill>
        <p:spPr bwMode="auto">
          <a:xfrm>
            <a:off x="302365" y="1522194"/>
            <a:ext cx="1543050" cy="148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6A338D8-77EC-4666-80F2-0C7674525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0" t="2823" r="3470" b="10382"/>
          <a:stretch/>
        </p:blipFill>
        <p:spPr bwMode="auto">
          <a:xfrm>
            <a:off x="3250407" y="1522194"/>
            <a:ext cx="1543050" cy="154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07BB4D-80E5-405F-A300-60A43EB87C50}"/>
              </a:ext>
            </a:extLst>
          </p:cNvPr>
          <p:cNvSpPr txBox="1"/>
          <p:nvPr/>
        </p:nvSpPr>
        <p:spPr>
          <a:xfrm>
            <a:off x="463872" y="3070640"/>
            <a:ext cx="1115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Imagem 8x8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E30751-A3A6-4FE5-889F-5FBA1DAC6E9F}"/>
              </a:ext>
            </a:extLst>
          </p:cNvPr>
          <p:cNvSpPr txBox="1"/>
          <p:nvPr/>
        </p:nvSpPr>
        <p:spPr>
          <a:xfrm>
            <a:off x="3025142" y="3070640"/>
            <a:ext cx="1993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Componente de Luminância (Y)</a:t>
            </a:r>
          </a:p>
        </p:txBody>
      </p:sp>
      <p:sp>
        <p:nvSpPr>
          <p:cNvPr id="7" name="Google Shape;113;p20">
            <a:extLst>
              <a:ext uri="{FF2B5EF4-FFF2-40B4-BE49-F238E27FC236}">
                <a16:creationId xmlns:a16="http://schemas.microsoft.com/office/drawing/2014/main" id="{4CAC8F3D-20D8-4CC1-8921-5E4C85571F66}"/>
              </a:ext>
            </a:extLst>
          </p:cNvPr>
          <p:cNvSpPr txBox="1">
            <a:spLocks/>
          </p:cNvSpPr>
          <p:nvPr/>
        </p:nvSpPr>
        <p:spPr>
          <a:xfrm>
            <a:off x="169101" y="0"/>
            <a:ext cx="5511300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3200" dirty="0" err="1"/>
              <a:t>Transformada</a:t>
            </a:r>
            <a:r>
              <a:rPr lang="en-US" sz="3200" dirty="0"/>
              <a:t> </a:t>
            </a:r>
            <a:r>
              <a:rPr lang="en-US" sz="3200" dirty="0" err="1"/>
              <a:t>cosseno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969E738-9361-4CDE-A0F4-217B8E67E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3"/>
          <a:stretch/>
        </p:blipFill>
        <p:spPr bwMode="auto">
          <a:xfrm>
            <a:off x="0" y="671945"/>
            <a:ext cx="9144000" cy="434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13;p20">
            <a:extLst>
              <a:ext uri="{FF2B5EF4-FFF2-40B4-BE49-F238E27FC236}">
                <a16:creationId xmlns:a16="http://schemas.microsoft.com/office/drawing/2014/main" id="{B33B91FB-770D-400A-940F-8C7408DC4F01}"/>
              </a:ext>
            </a:extLst>
          </p:cNvPr>
          <p:cNvSpPr txBox="1">
            <a:spLocks/>
          </p:cNvSpPr>
          <p:nvPr/>
        </p:nvSpPr>
        <p:spPr>
          <a:xfrm>
            <a:off x="169101" y="0"/>
            <a:ext cx="5511300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3200" dirty="0" err="1"/>
              <a:t>Transformada</a:t>
            </a:r>
            <a:r>
              <a:rPr lang="en-US" sz="3200" dirty="0"/>
              <a:t> </a:t>
            </a:r>
            <a:r>
              <a:rPr lang="en-US" sz="3200" dirty="0" err="1"/>
              <a:t>cosseno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592781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Google Shape;113;p20">
            <a:extLst>
              <a:ext uri="{FF2B5EF4-FFF2-40B4-BE49-F238E27FC236}">
                <a16:creationId xmlns:a16="http://schemas.microsoft.com/office/drawing/2014/main" id="{1E2FA44A-2AEB-43DC-91A5-5062C5AB5A5C}"/>
              </a:ext>
            </a:extLst>
          </p:cNvPr>
          <p:cNvSpPr txBox="1">
            <a:spLocks/>
          </p:cNvSpPr>
          <p:nvPr/>
        </p:nvSpPr>
        <p:spPr>
          <a:xfrm>
            <a:off x="169101" y="0"/>
            <a:ext cx="5511300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3200" dirty="0" err="1"/>
              <a:t>Transformada</a:t>
            </a:r>
            <a:r>
              <a:rPr lang="en-US" sz="3200" dirty="0"/>
              <a:t> </a:t>
            </a:r>
            <a:r>
              <a:rPr lang="en-US" sz="3200" dirty="0" err="1"/>
              <a:t>cosseno</a:t>
            </a:r>
            <a:endParaRPr lang="en-US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F6DBEF-6E11-4F72-A2E3-920BC26BA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96" y="671945"/>
            <a:ext cx="4740725" cy="408740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FA091DA-D9A1-4C4E-836A-3C9F70B0C061}"/>
              </a:ext>
            </a:extLst>
          </p:cNvPr>
          <p:cNvSpPr txBox="1"/>
          <p:nvPr/>
        </p:nvSpPr>
        <p:spPr>
          <a:xfrm>
            <a:off x="1371600" y="47594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https://github.com/OmarShehata/jpeg-sandbox</a:t>
            </a:r>
          </a:p>
        </p:txBody>
      </p:sp>
    </p:spTree>
    <p:extLst>
      <p:ext uri="{BB962C8B-B14F-4D97-AF65-F5344CB8AC3E}">
        <p14:creationId xmlns:p14="http://schemas.microsoft.com/office/powerpoint/2010/main" val="257116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Google Shape;113;p20">
            <a:extLst>
              <a:ext uri="{FF2B5EF4-FFF2-40B4-BE49-F238E27FC236}">
                <a16:creationId xmlns:a16="http://schemas.microsoft.com/office/drawing/2014/main" id="{8A005F40-2CDC-4970-A4D7-32574491E623}"/>
              </a:ext>
            </a:extLst>
          </p:cNvPr>
          <p:cNvSpPr txBox="1">
            <a:spLocks/>
          </p:cNvSpPr>
          <p:nvPr/>
        </p:nvSpPr>
        <p:spPr>
          <a:xfrm>
            <a:off x="169101" y="0"/>
            <a:ext cx="5511300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3200" dirty="0" err="1"/>
              <a:t>Quantização</a:t>
            </a:r>
            <a:endParaRPr lang="en-U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D2774E-BAEE-4B52-A744-0D1FD48A40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7737" r="6874" b="5755"/>
          <a:stretch/>
        </p:blipFill>
        <p:spPr bwMode="auto">
          <a:xfrm>
            <a:off x="1516914" y="928492"/>
            <a:ext cx="2714543" cy="167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Foto em preto e branco de homem sorrindo&#10;&#10;Descrição gerada automaticamente">
            <a:extLst>
              <a:ext uri="{FF2B5EF4-FFF2-40B4-BE49-F238E27FC236}">
                <a16:creationId xmlns:a16="http://schemas.microsoft.com/office/drawing/2014/main" id="{1BA7CFD9-C6E0-4091-BE65-921AB1664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71" y="2863821"/>
            <a:ext cx="4081430" cy="22034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Google Shape;113;p20">
            <a:extLst>
              <a:ext uri="{FF2B5EF4-FFF2-40B4-BE49-F238E27FC236}">
                <a16:creationId xmlns:a16="http://schemas.microsoft.com/office/drawing/2014/main" id="{CA6312F8-E636-41E5-BE88-974DFA43A5ED}"/>
              </a:ext>
            </a:extLst>
          </p:cNvPr>
          <p:cNvSpPr txBox="1">
            <a:spLocks/>
          </p:cNvSpPr>
          <p:nvPr/>
        </p:nvSpPr>
        <p:spPr>
          <a:xfrm>
            <a:off x="169101" y="0"/>
            <a:ext cx="5511300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3200" dirty="0" err="1"/>
              <a:t>Quantização</a:t>
            </a:r>
            <a:endParaRPr lang="en-US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A5692F-073E-4D75-BC81-D0C8FC507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79" y="804179"/>
            <a:ext cx="5147102" cy="376231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820C3A8-B9AA-48A1-A8DC-BCDB4854DA42}"/>
              </a:ext>
            </a:extLst>
          </p:cNvPr>
          <p:cNvSpPr txBox="1"/>
          <p:nvPr/>
        </p:nvSpPr>
        <p:spPr>
          <a:xfrm>
            <a:off x="0" y="4881890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https://www.impulseadventure.com/photo/jpeg-huffman-coding.html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A23BDA-76FB-463C-ACA4-33DF42DDB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423" y="3285268"/>
            <a:ext cx="2799443" cy="128122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Google Shape;113;p20">
            <a:extLst>
              <a:ext uri="{FF2B5EF4-FFF2-40B4-BE49-F238E27FC236}">
                <a16:creationId xmlns:a16="http://schemas.microsoft.com/office/drawing/2014/main" id="{3BC1C5D9-A3E4-4979-9F89-1EB78D8D1E01}"/>
              </a:ext>
            </a:extLst>
          </p:cNvPr>
          <p:cNvSpPr txBox="1">
            <a:spLocks/>
          </p:cNvSpPr>
          <p:nvPr/>
        </p:nvSpPr>
        <p:spPr>
          <a:xfrm>
            <a:off x="169101" y="0"/>
            <a:ext cx="6479792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pt-BR" sz="2400" dirty="0"/>
              <a:t>Métodos de diminuir o valor dos coeficientes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28A232-1AF9-4F96-A253-71D101015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50"/>
          <a:stretch/>
        </p:blipFill>
        <p:spPr bwMode="auto">
          <a:xfrm>
            <a:off x="169101" y="2374953"/>
            <a:ext cx="2605849" cy="193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14E6B96B-BD95-4266-A225-BEB99FBD528B}"/>
              </a:ext>
            </a:extLst>
          </p:cNvPr>
          <p:cNvSpPr txBox="1">
            <a:spLocks/>
          </p:cNvSpPr>
          <p:nvPr/>
        </p:nvSpPr>
        <p:spPr>
          <a:xfrm>
            <a:off x="169101" y="1023582"/>
            <a:ext cx="6246567" cy="365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As cores uma do lado da outra, geralmente são próximas, se armazenamos apenas a variação do principal coeficiente, ele tende a ser menor (ocupando menos espaço).</a:t>
            </a:r>
          </a:p>
        </p:txBody>
      </p:sp>
    </p:spTree>
    <p:extLst>
      <p:ext uri="{BB962C8B-B14F-4D97-AF65-F5344CB8AC3E}">
        <p14:creationId xmlns:p14="http://schemas.microsoft.com/office/powerpoint/2010/main" val="58050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983187B-FC03-48B1-8503-B8524CB95104}"/>
              </a:ext>
            </a:extLst>
          </p:cNvPr>
          <p:cNvSpPr/>
          <p:nvPr/>
        </p:nvSpPr>
        <p:spPr>
          <a:xfrm>
            <a:off x="169100" y="1041991"/>
            <a:ext cx="3835830" cy="78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2403C2A-D349-4354-A5B6-EBF246D1BA29}"/>
              </a:ext>
            </a:extLst>
          </p:cNvPr>
          <p:cNvSpPr/>
          <p:nvPr/>
        </p:nvSpPr>
        <p:spPr>
          <a:xfrm>
            <a:off x="169100" y="3691548"/>
            <a:ext cx="3835830" cy="78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113;p20">
            <a:extLst>
              <a:ext uri="{FF2B5EF4-FFF2-40B4-BE49-F238E27FC236}">
                <a16:creationId xmlns:a16="http://schemas.microsoft.com/office/drawing/2014/main" id="{41C98F6F-0ED8-41E9-8D39-999A76526B02}"/>
              </a:ext>
            </a:extLst>
          </p:cNvPr>
          <p:cNvSpPr txBox="1">
            <a:spLocks/>
          </p:cNvSpPr>
          <p:nvPr/>
        </p:nvSpPr>
        <p:spPr>
          <a:xfrm>
            <a:off x="169101" y="0"/>
            <a:ext cx="5511300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3200" dirty="0"/>
              <a:t>Código de Huffman</a:t>
            </a: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3A470962-7003-44FE-A798-9802321DC50E}"/>
              </a:ext>
            </a:extLst>
          </p:cNvPr>
          <p:cNvSpPr txBox="1">
            <a:spLocks/>
          </p:cNvSpPr>
          <p:nvPr/>
        </p:nvSpPr>
        <p:spPr>
          <a:xfrm>
            <a:off x="169100" y="881101"/>
            <a:ext cx="6246567" cy="407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01 01 11 01 01 01 00 10 01 01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                          20 bits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0 0 0 101 0 0 0 11 100 0 0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                          16 bits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AEA96C7-F384-4337-92C7-CF83809AC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93214"/>
              </p:ext>
            </p:extLst>
          </p:nvPr>
        </p:nvGraphicFramePr>
        <p:xfrm>
          <a:off x="264217" y="2283924"/>
          <a:ext cx="2235405" cy="1104900"/>
        </p:xfrm>
        <a:graphic>
          <a:graphicData uri="http://schemas.openxmlformats.org/drawingml/2006/table">
            <a:tbl>
              <a:tblPr/>
              <a:tblGrid>
                <a:gridCol w="984399">
                  <a:extLst>
                    <a:ext uri="{9D8B030D-6E8A-4147-A177-3AD203B41FA5}">
                      <a16:colId xmlns:a16="http://schemas.microsoft.com/office/drawing/2014/main" val="3037772615"/>
                    </a:ext>
                  </a:extLst>
                </a:gridCol>
                <a:gridCol w="1251006">
                  <a:extLst>
                    <a:ext uri="{9D8B030D-6E8A-4147-A177-3AD203B41FA5}">
                      <a16:colId xmlns:a16="http://schemas.microsoft.com/office/drawing/2014/main" val="37747973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Codificação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0775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8902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815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2062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6709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Google Shape;113;p20">
            <a:extLst>
              <a:ext uri="{FF2B5EF4-FFF2-40B4-BE49-F238E27FC236}">
                <a16:creationId xmlns:a16="http://schemas.microsoft.com/office/drawing/2014/main" id="{A0FC4E86-A8D0-4645-8EBD-ECB1E213D0E4}"/>
              </a:ext>
            </a:extLst>
          </p:cNvPr>
          <p:cNvSpPr txBox="1">
            <a:spLocks/>
          </p:cNvSpPr>
          <p:nvPr/>
        </p:nvSpPr>
        <p:spPr>
          <a:xfrm>
            <a:off x="169101" y="0"/>
            <a:ext cx="5511300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3200" dirty="0"/>
              <a:t>Código de Huffman</a:t>
            </a: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E89E6DFC-BF0F-4FA9-A647-23D00804FBFC}"/>
              </a:ext>
            </a:extLst>
          </p:cNvPr>
          <p:cNvSpPr txBox="1">
            <a:spLocks/>
          </p:cNvSpPr>
          <p:nvPr/>
        </p:nvSpPr>
        <p:spPr>
          <a:xfrm>
            <a:off x="169101" y="603612"/>
            <a:ext cx="6246567" cy="407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01 01 11 01 01 01 00 10 01 01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F52F76C-0A86-4876-9C2A-1202CE404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635225"/>
              </p:ext>
            </p:extLst>
          </p:nvPr>
        </p:nvGraphicFramePr>
        <p:xfrm>
          <a:off x="242323" y="1275557"/>
          <a:ext cx="5147257" cy="1104900"/>
        </p:xfrm>
        <a:graphic>
          <a:graphicData uri="http://schemas.openxmlformats.org/drawingml/2006/table">
            <a:tbl>
              <a:tblPr/>
              <a:tblGrid>
                <a:gridCol w="1069561">
                  <a:extLst>
                    <a:ext uri="{9D8B030D-6E8A-4147-A177-3AD203B41FA5}">
                      <a16:colId xmlns:a16="http://schemas.microsoft.com/office/drawing/2014/main" val="3037772615"/>
                    </a:ext>
                  </a:extLst>
                </a:gridCol>
                <a:gridCol w="1359232">
                  <a:extLst>
                    <a:ext uri="{9D8B030D-6E8A-4147-A177-3AD203B41FA5}">
                      <a16:colId xmlns:a16="http://schemas.microsoft.com/office/drawing/2014/main" val="377479733"/>
                    </a:ext>
                  </a:extLst>
                </a:gridCol>
                <a:gridCol w="1359232">
                  <a:extLst>
                    <a:ext uri="{9D8B030D-6E8A-4147-A177-3AD203B41FA5}">
                      <a16:colId xmlns:a16="http://schemas.microsoft.com/office/drawing/2014/main" val="2819402290"/>
                    </a:ext>
                  </a:extLst>
                </a:gridCol>
                <a:gridCol w="1359232">
                  <a:extLst>
                    <a:ext uri="{9D8B030D-6E8A-4147-A177-3AD203B41FA5}">
                      <a16:colId xmlns:a16="http://schemas.microsoft.com/office/drawing/2014/main" val="7932085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Quantidade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Frequência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Código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0775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8902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815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2062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670958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11D5835-35CA-4027-B543-B9E6DEF7AA8B}"/>
              </a:ext>
            </a:extLst>
          </p:cNvPr>
          <p:cNvSpPr txBox="1"/>
          <p:nvPr/>
        </p:nvSpPr>
        <p:spPr>
          <a:xfrm>
            <a:off x="169101" y="3332665"/>
            <a:ext cx="959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|00| 10%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24A6473-000B-49CC-8E2A-44F32EF198EA}"/>
              </a:ext>
            </a:extLst>
          </p:cNvPr>
          <p:cNvSpPr txBox="1"/>
          <p:nvPr/>
        </p:nvSpPr>
        <p:spPr>
          <a:xfrm>
            <a:off x="169100" y="3782388"/>
            <a:ext cx="1055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|10| 10%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54C6E3-5073-47DF-AD29-DD7C7905CB61}"/>
              </a:ext>
            </a:extLst>
          </p:cNvPr>
          <p:cNvSpPr txBox="1"/>
          <p:nvPr/>
        </p:nvSpPr>
        <p:spPr>
          <a:xfrm>
            <a:off x="169099" y="4232111"/>
            <a:ext cx="1055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|11| 10%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794523-DFC2-4C4C-B667-B3F3854DDD59}"/>
              </a:ext>
            </a:extLst>
          </p:cNvPr>
          <p:cNvSpPr txBox="1"/>
          <p:nvPr/>
        </p:nvSpPr>
        <p:spPr>
          <a:xfrm>
            <a:off x="169098" y="2888497"/>
            <a:ext cx="9591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|01| 70%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D68556-97AD-480C-8C46-66EC10D8F05F}"/>
              </a:ext>
            </a:extLst>
          </p:cNvPr>
          <p:cNvSpPr txBox="1"/>
          <p:nvPr/>
        </p:nvSpPr>
        <p:spPr>
          <a:xfrm>
            <a:off x="1344773" y="3332665"/>
            <a:ext cx="959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pt-BR" dirty="0">
                <a:latin typeface="Calibri" panose="020F0502020204030204" pitchFamily="34" charset="0"/>
              </a:rPr>
              <a:t>2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2F8693-3FA0-4077-80A6-7567BD433282}"/>
              </a:ext>
            </a:extLst>
          </p:cNvPr>
          <p:cNvSpPr txBox="1"/>
          <p:nvPr/>
        </p:nvSpPr>
        <p:spPr>
          <a:xfrm>
            <a:off x="1344773" y="2888496"/>
            <a:ext cx="959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70%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4C4EA8-7BF1-4157-BDC2-339AC4FAF270}"/>
              </a:ext>
            </a:extLst>
          </p:cNvPr>
          <p:cNvSpPr txBox="1"/>
          <p:nvPr/>
        </p:nvSpPr>
        <p:spPr>
          <a:xfrm>
            <a:off x="1344773" y="3776834"/>
            <a:ext cx="959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10%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EE1E60-5614-47E2-88BD-44988ED50584}"/>
              </a:ext>
            </a:extLst>
          </p:cNvPr>
          <p:cNvSpPr txBox="1"/>
          <p:nvPr/>
        </p:nvSpPr>
        <p:spPr>
          <a:xfrm>
            <a:off x="2224973" y="3322133"/>
            <a:ext cx="959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30%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47A6EC4-64A0-4207-83E0-EF577BBE42AD}"/>
              </a:ext>
            </a:extLst>
          </p:cNvPr>
          <p:cNvSpPr txBox="1"/>
          <p:nvPr/>
        </p:nvSpPr>
        <p:spPr>
          <a:xfrm>
            <a:off x="2224973" y="2877964"/>
            <a:ext cx="959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70%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D06E056-AEDA-41F8-87D0-281BD189E5C3}"/>
              </a:ext>
            </a:extLst>
          </p:cNvPr>
          <p:cNvSpPr txBox="1"/>
          <p:nvPr/>
        </p:nvSpPr>
        <p:spPr>
          <a:xfrm>
            <a:off x="3105173" y="2873277"/>
            <a:ext cx="959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pt-BR" dirty="0">
                <a:latin typeface="Calibri" panose="020F0502020204030204" pitchFamily="34" charset="0"/>
              </a:rPr>
              <a:t>10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0%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2D5D86C-876D-48A9-8372-E4619BB9E7F8}"/>
              </a:ext>
            </a:extLst>
          </p:cNvPr>
          <p:cNvCxnSpPr>
            <a:endCxn id="15" idx="1"/>
          </p:cNvCxnSpPr>
          <p:nvPr/>
        </p:nvCxnSpPr>
        <p:spPr>
          <a:xfrm flipV="1">
            <a:off x="1004455" y="3486554"/>
            <a:ext cx="340318" cy="42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FC9436E-0F4D-4A53-A1BD-DAA5C08582E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004455" y="3486554"/>
            <a:ext cx="340318" cy="9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49365A9-8B7D-495C-B069-6BE7F3D722FD}"/>
              </a:ext>
            </a:extLst>
          </p:cNvPr>
          <p:cNvCxnSpPr/>
          <p:nvPr/>
        </p:nvCxnSpPr>
        <p:spPr>
          <a:xfrm flipV="1">
            <a:off x="1895226" y="3480102"/>
            <a:ext cx="340318" cy="42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461118B-8B6B-4576-AC10-51FAEDC0A368}"/>
              </a:ext>
            </a:extLst>
          </p:cNvPr>
          <p:cNvCxnSpPr>
            <a:cxnSpLocks/>
          </p:cNvCxnSpPr>
          <p:nvPr/>
        </p:nvCxnSpPr>
        <p:spPr>
          <a:xfrm flipV="1">
            <a:off x="1797155" y="3474785"/>
            <a:ext cx="457859" cy="1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EC778C1-0DE0-4158-8C7C-F9C5E44D671F}"/>
              </a:ext>
            </a:extLst>
          </p:cNvPr>
          <p:cNvCxnSpPr/>
          <p:nvPr/>
        </p:nvCxnSpPr>
        <p:spPr>
          <a:xfrm flipV="1">
            <a:off x="2766924" y="3059421"/>
            <a:ext cx="340318" cy="42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0629293-5987-4208-AE7D-0CB99F1FE99C}"/>
              </a:ext>
            </a:extLst>
          </p:cNvPr>
          <p:cNvCxnSpPr>
            <a:cxnSpLocks/>
          </p:cNvCxnSpPr>
          <p:nvPr/>
        </p:nvCxnSpPr>
        <p:spPr>
          <a:xfrm flipV="1">
            <a:off x="2668853" y="3054104"/>
            <a:ext cx="457859" cy="1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19D39E3-DCEF-469B-8676-789CDBA72C9E}"/>
              </a:ext>
            </a:extLst>
          </p:cNvPr>
          <p:cNvSpPr txBox="1"/>
          <p:nvPr/>
        </p:nvSpPr>
        <p:spPr>
          <a:xfrm>
            <a:off x="2766925" y="2748439"/>
            <a:ext cx="261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C76F2AC-0E55-40D0-8279-9E736A7BB1EF}"/>
              </a:ext>
            </a:extLst>
          </p:cNvPr>
          <p:cNvSpPr txBox="1"/>
          <p:nvPr/>
        </p:nvSpPr>
        <p:spPr>
          <a:xfrm>
            <a:off x="2832903" y="3232792"/>
            <a:ext cx="261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pt-BR" dirty="0">
                <a:latin typeface="Calibri" panose="020F0502020204030204" pitchFamily="34" charset="0"/>
              </a:rPr>
              <a:t>1</a:t>
            </a:r>
            <a:endParaRPr lang="pt-BR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F9AEF87-7C73-4747-9B32-AAF3234EEA3F}"/>
              </a:ext>
            </a:extLst>
          </p:cNvPr>
          <p:cNvSpPr txBox="1"/>
          <p:nvPr/>
        </p:nvSpPr>
        <p:spPr>
          <a:xfrm>
            <a:off x="1875802" y="3199532"/>
            <a:ext cx="261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111DE59-DCDE-4F6E-AF13-82FBABF826A9}"/>
              </a:ext>
            </a:extLst>
          </p:cNvPr>
          <p:cNvSpPr txBox="1"/>
          <p:nvPr/>
        </p:nvSpPr>
        <p:spPr>
          <a:xfrm>
            <a:off x="1941780" y="3683885"/>
            <a:ext cx="261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pt-BR" dirty="0">
                <a:latin typeface="Calibri" panose="020F0502020204030204" pitchFamily="34" charset="0"/>
              </a:rPr>
              <a:t>1</a:t>
            </a:r>
            <a:endParaRPr lang="pt-BR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E78127C-4744-4705-BBA5-E0E8A4AF32E2}"/>
              </a:ext>
            </a:extLst>
          </p:cNvPr>
          <p:cNvSpPr txBox="1"/>
          <p:nvPr/>
        </p:nvSpPr>
        <p:spPr>
          <a:xfrm>
            <a:off x="994466" y="3492302"/>
            <a:ext cx="261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21FEC6C-6D5D-4410-BBEA-97E246F701BC}"/>
              </a:ext>
            </a:extLst>
          </p:cNvPr>
          <p:cNvSpPr txBox="1"/>
          <p:nvPr/>
        </p:nvSpPr>
        <p:spPr>
          <a:xfrm>
            <a:off x="1060444" y="3976655"/>
            <a:ext cx="261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pt-BR" dirty="0">
                <a:latin typeface="Calibri" panose="020F0502020204030204" pitchFamily="34" charset="0"/>
              </a:rPr>
              <a:t>1</a:t>
            </a:r>
            <a:endParaRPr lang="pt-BR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Google Shape;113;p20">
            <a:extLst>
              <a:ext uri="{FF2B5EF4-FFF2-40B4-BE49-F238E27FC236}">
                <a16:creationId xmlns:a16="http://schemas.microsoft.com/office/drawing/2014/main" id="{9D22D465-89F9-4E3D-B43B-159B896C6370}"/>
              </a:ext>
            </a:extLst>
          </p:cNvPr>
          <p:cNvSpPr txBox="1">
            <a:spLocks/>
          </p:cNvSpPr>
          <p:nvPr/>
        </p:nvSpPr>
        <p:spPr>
          <a:xfrm>
            <a:off x="169101" y="0"/>
            <a:ext cx="5511300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3200" dirty="0"/>
              <a:t>Código de Huffman</a:t>
            </a: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622C6FA7-D48B-45BA-8464-A433605403F3}"/>
              </a:ext>
            </a:extLst>
          </p:cNvPr>
          <p:cNvSpPr txBox="1">
            <a:spLocks/>
          </p:cNvSpPr>
          <p:nvPr/>
        </p:nvSpPr>
        <p:spPr>
          <a:xfrm>
            <a:off x="169101" y="603612"/>
            <a:ext cx="6246567" cy="407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o “de para” no jpeg,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escritos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de “</a:t>
            </a:r>
            <a:r>
              <a:rPr lang="en-US" dirty="0" err="1"/>
              <a:t>palavras</a:t>
            </a:r>
            <a:r>
              <a:rPr lang="en-US" dirty="0"/>
              <a:t>” </a:t>
            </a:r>
            <a:r>
              <a:rPr lang="en-US" dirty="0" err="1"/>
              <a:t>encodadas</a:t>
            </a:r>
            <a:r>
              <a:rPr lang="en-US" dirty="0"/>
              <a:t> com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dígitos</a:t>
            </a:r>
            <a:r>
              <a:rPr lang="en-US" dirty="0"/>
              <a:t> e </a:t>
            </a:r>
            <a:r>
              <a:rPr lang="en-US" dirty="0" err="1"/>
              <a:t>depois</a:t>
            </a:r>
            <a:r>
              <a:rPr lang="en-US" dirty="0"/>
              <a:t> as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hexadecimal: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00 01 05 01 … (16 no total)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00 01 02 03 …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Depois</a:t>
            </a:r>
            <a:r>
              <a:rPr lang="en-US" dirty="0"/>
              <a:t> de </a:t>
            </a:r>
            <a:r>
              <a:rPr lang="en-US" dirty="0" err="1"/>
              <a:t>decodificar</a:t>
            </a:r>
            <a:r>
              <a:rPr lang="en-US" dirty="0"/>
              <a:t> </a:t>
            </a:r>
            <a:r>
              <a:rPr lang="en-US" dirty="0" err="1"/>
              <a:t>temos</a:t>
            </a:r>
            <a:r>
              <a:rPr lang="en-US" dirty="0"/>
              <a:t> um “</a:t>
            </a:r>
            <a:r>
              <a:rPr lang="en-US" dirty="0" err="1"/>
              <a:t>dicionário</a:t>
            </a:r>
            <a:r>
              <a:rPr lang="en-US" dirty="0"/>
              <a:t>” Python, com 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coluna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a </a:t>
            </a:r>
            <a:r>
              <a:rPr lang="en-US" dirty="0" err="1"/>
              <a:t>chave</a:t>
            </a:r>
            <a:r>
              <a:rPr lang="en-US" dirty="0"/>
              <a:t> e a </a:t>
            </a:r>
            <a:r>
              <a:rPr lang="en-US" dirty="0" err="1"/>
              <a:t>segunda</a:t>
            </a:r>
            <a:r>
              <a:rPr lang="en-US" dirty="0"/>
              <a:t> o valor.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6639AB-7DE3-43AF-9A43-15AE772D5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1" y="2099984"/>
            <a:ext cx="4154806" cy="20528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584B0E6-8695-4C83-BB5C-3F18FFAA5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15" y="2571750"/>
            <a:ext cx="3536597" cy="242174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F543986-01AE-4271-BAD0-19AED108B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654" y="1074580"/>
            <a:ext cx="1821873" cy="1811077"/>
          </a:xfrm>
          <a:prstGeom prst="rect">
            <a:avLst/>
          </a:prstGeom>
        </p:spPr>
      </p:pic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0" name="Google Shape;113;p20">
            <a:extLst>
              <a:ext uri="{FF2B5EF4-FFF2-40B4-BE49-F238E27FC236}">
                <a16:creationId xmlns:a16="http://schemas.microsoft.com/office/drawing/2014/main" id="{BB569A15-DEFC-4384-A444-15071322EC8F}"/>
              </a:ext>
            </a:extLst>
          </p:cNvPr>
          <p:cNvSpPr txBox="1">
            <a:spLocks/>
          </p:cNvSpPr>
          <p:nvPr/>
        </p:nvSpPr>
        <p:spPr>
          <a:xfrm>
            <a:off x="169101" y="0"/>
            <a:ext cx="5511300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pt-BR" sz="3200" dirty="0"/>
              <a:t>O que é uma imagem digital?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CD448C0-4E65-4204-A3EC-81ACDFFC8690}"/>
              </a:ext>
            </a:extLst>
          </p:cNvPr>
          <p:cNvSpPr/>
          <p:nvPr/>
        </p:nvSpPr>
        <p:spPr>
          <a:xfrm>
            <a:off x="3366655" y="1074580"/>
            <a:ext cx="1821873" cy="1811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FA4F0F9-CEDE-4CCA-8BBC-7CEA9CCFD91C}"/>
              </a:ext>
            </a:extLst>
          </p:cNvPr>
          <p:cNvSpPr/>
          <p:nvPr/>
        </p:nvSpPr>
        <p:spPr>
          <a:xfrm>
            <a:off x="6068290" y="2571751"/>
            <a:ext cx="325583" cy="313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9DAA32B-3ED7-4983-8546-AC91B8133EE4}"/>
              </a:ext>
            </a:extLst>
          </p:cNvPr>
          <p:cNvCxnSpPr>
            <a:cxnSpLocks/>
          </p:cNvCxnSpPr>
          <p:nvPr/>
        </p:nvCxnSpPr>
        <p:spPr>
          <a:xfrm flipH="1" flipV="1">
            <a:off x="5250909" y="2200052"/>
            <a:ext cx="741217" cy="4842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Google Shape;67;p14">
            <a:extLst>
              <a:ext uri="{FF2B5EF4-FFF2-40B4-BE49-F238E27FC236}">
                <a16:creationId xmlns:a16="http://schemas.microsoft.com/office/drawing/2014/main" id="{CC8B9FAC-CA7C-484B-A20B-5828AEF8664D}"/>
              </a:ext>
            </a:extLst>
          </p:cNvPr>
          <p:cNvSpPr txBox="1">
            <a:spLocks/>
          </p:cNvSpPr>
          <p:nvPr/>
        </p:nvSpPr>
        <p:spPr>
          <a:xfrm>
            <a:off x="169101" y="850165"/>
            <a:ext cx="2675100" cy="26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1" dirty="0"/>
              <a:t>Basicamente é uma matriz: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51522E-92E8-4E55-971C-2DB449AA4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75" y="1384763"/>
            <a:ext cx="171473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02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C937387F-BDEE-4CD2-8FB9-9263C8F3CDF0}"/>
              </a:ext>
            </a:extLst>
          </p:cNvPr>
          <p:cNvSpPr/>
          <p:nvPr/>
        </p:nvSpPr>
        <p:spPr>
          <a:xfrm>
            <a:off x="4912242" y="1313562"/>
            <a:ext cx="455933" cy="2483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FA000A9-6E6A-4A25-80DD-D73DB63C0219}"/>
              </a:ext>
            </a:extLst>
          </p:cNvPr>
          <p:cNvSpPr/>
          <p:nvPr/>
        </p:nvSpPr>
        <p:spPr>
          <a:xfrm>
            <a:off x="3866102" y="1313560"/>
            <a:ext cx="537132" cy="248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C84D964-D7F8-4E63-9ED6-FB4409D4A6BD}"/>
              </a:ext>
            </a:extLst>
          </p:cNvPr>
          <p:cNvSpPr/>
          <p:nvPr/>
        </p:nvSpPr>
        <p:spPr>
          <a:xfrm>
            <a:off x="2599536" y="1313560"/>
            <a:ext cx="592511" cy="248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F5926E9-A9E3-4F3F-BE3A-EB5069A5AA6F}"/>
              </a:ext>
            </a:extLst>
          </p:cNvPr>
          <p:cNvSpPr/>
          <p:nvPr/>
        </p:nvSpPr>
        <p:spPr>
          <a:xfrm>
            <a:off x="1701084" y="1313562"/>
            <a:ext cx="212650" cy="2483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F2E87DB-18C3-44BF-AA4C-572543B91F5B}"/>
              </a:ext>
            </a:extLst>
          </p:cNvPr>
          <p:cNvSpPr/>
          <p:nvPr/>
        </p:nvSpPr>
        <p:spPr>
          <a:xfrm>
            <a:off x="715241" y="1313560"/>
            <a:ext cx="744965" cy="248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F990199-A717-4720-95EE-3216F608DFA6}"/>
              </a:ext>
            </a:extLst>
          </p:cNvPr>
          <p:cNvSpPr/>
          <p:nvPr/>
        </p:nvSpPr>
        <p:spPr>
          <a:xfrm>
            <a:off x="1882836" y="2380341"/>
            <a:ext cx="4107710" cy="19248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3093A1D-E579-4EAE-A067-598170BE014B}"/>
              </a:ext>
            </a:extLst>
          </p:cNvPr>
          <p:cNvSpPr/>
          <p:nvPr/>
        </p:nvSpPr>
        <p:spPr>
          <a:xfrm>
            <a:off x="0" y="2495107"/>
            <a:ext cx="1545265" cy="26483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E450B11-9393-468E-A926-5BF28E4641FB}"/>
              </a:ext>
            </a:extLst>
          </p:cNvPr>
          <p:cNvSpPr/>
          <p:nvPr/>
        </p:nvSpPr>
        <p:spPr>
          <a:xfrm>
            <a:off x="4407942" y="1313560"/>
            <a:ext cx="504300" cy="248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449B5A9-2304-4084-9537-5F52D07E903F}"/>
              </a:ext>
            </a:extLst>
          </p:cNvPr>
          <p:cNvSpPr/>
          <p:nvPr/>
        </p:nvSpPr>
        <p:spPr>
          <a:xfrm>
            <a:off x="3185784" y="1313560"/>
            <a:ext cx="675610" cy="248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D65B39-7AC2-4EB8-819B-A75A74975AA7}"/>
              </a:ext>
            </a:extLst>
          </p:cNvPr>
          <p:cNvSpPr/>
          <p:nvPr/>
        </p:nvSpPr>
        <p:spPr>
          <a:xfrm>
            <a:off x="1925481" y="1313560"/>
            <a:ext cx="679243" cy="2483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6841534-3DC1-492B-8E9A-F5AE0F347FD2}"/>
              </a:ext>
            </a:extLst>
          </p:cNvPr>
          <p:cNvSpPr/>
          <p:nvPr/>
        </p:nvSpPr>
        <p:spPr>
          <a:xfrm>
            <a:off x="1471954" y="1313562"/>
            <a:ext cx="212650" cy="2483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985986A-4FA0-4DFE-8D0A-2661DF492B14}"/>
              </a:ext>
            </a:extLst>
          </p:cNvPr>
          <p:cNvSpPr/>
          <p:nvPr/>
        </p:nvSpPr>
        <p:spPr>
          <a:xfrm>
            <a:off x="88606" y="1313560"/>
            <a:ext cx="620231" cy="248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113;p20">
            <a:extLst>
              <a:ext uri="{FF2B5EF4-FFF2-40B4-BE49-F238E27FC236}">
                <a16:creationId xmlns:a16="http://schemas.microsoft.com/office/drawing/2014/main" id="{D14BA6E1-6D6D-401C-A836-EC79047D2A93}"/>
              </a:ext>
            </a:extLst>
          </p:cNvPr>
          <p:cNvSpPr txBox="1">
            <a:spLocks/>
          </p:cNvSpPr>
          <p:nvPr/>
        </p:nvSpPr>
        <p:spPr>
          <a:xfrm>
            <a:off x="169101" y="0"/>
            <a:ext cx="5511300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3200" dirty="0" err="1"/>
              <a:t>Decodificando</a:t>
            </a:r>
            <a:r>
              <a:rPr lang="en-US" sz="3200" dirty="0"/>
              <a:t>…</a:t>
            </a:r>
          </a:p>
        </p:txBody>
      </p:sp>
      <p:pic>
        <p:nvPicPr>
          <p:cNvPr id="3" name="Imagem 2" descr="Cachorro em cima da mesa&#10;&#10;Descrição gerada automaticamente">
            <a:extLst>
              <a:ext uri="{FF2B5EF4-FFF2-40B4-BE49-F238E27FC236}">
                <a16:creationId xmlns:a16="http://schemas.microsoft.com/office/drawing/2014/main" id="{6EEB1785-35FA-4A04-882F-5614060E5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641" y="70779"/>
            <a:ext cx="1838567" cy="103419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681082D-D038-4289-9652-EE2D066B0C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190"/>
          <a:stretch/>
        </p:blipFill>
        <p:spPr>
          <a:xfrm>
            <a:off x="219741" y="798304"/>
            <a:ext cx="2480930" cy="342948"/>
          </a:xfrm>
          <a:prstGeom prst="rect">
            <a:avLst/>
          </a:prstGeom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2EFDE03F-2914-4A3A-9D6D-87851EB763D2}"/>
              </a:ext>
            </a:extLst>
          </p:cNvPr>
          <p:cNvSpPr txBox="1">
            <a:spLocks/>
          </p:cNvSpPr>
          <p:nvPr/>
        </p:nvSpPr>
        <p:spPr>
          <a:xfrm>
            <a:off x="56487" y="1141253"/>
            <a:ext cx="6246567" cy="342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b="0" i="0" dirty="0">
                <a:effectLst/>
                <a:latin typeface="Menlo"/>
              </a:rPr>
              <a:t>111110 10010010 01 10 1111000 100101 1111000 111110 11010 01101......</a:t>
            </a:r>
            <a:endParaRPr lang="en-US" dirty="0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F4F6891A-810E-41C4-9624-7F2D67A57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517449"/>
              </p:ext>
            </p:extLst>
          </p:nvPr>
        </p:nvGraphicFramePr>
        <p:xfrm>
          <a:off x="88606" y="2602718"/>
          <a:ext cx="137160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Worksheet" r:id="rId6" imgW="1371774" imgH="2485909" progId="Excel.Sheet.12">
                  <p:embed/>
                </p:oleObj>
              </mc:Choice>
              <mc:Fallback>
                <p:oleObj name="Worksheet" r:id="rId6" imgW="1371774" imgH="248590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606" y="2602718"/>
                        <a:ext cx="1371600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Imagem 17">
            <a:extLst>
              <a:ext uri="{FF2B5EF4-FFF2-40B4-BE49-F238E27FC236}">
                <a16:creationId xmlns:a16="http://schemas.microsoft.com/office/drawing/2014/main" id="{3CA123AF-549C-430A-B644-147575F3A5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8056"/>
          <a:stretch/>
        </p:blipFill>
        <p:spPr>
          <a:xfrm>
            <a:off x="1983771" y="2481888"/>
            <a:ext cx="3905839" cy="1768509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5CD40696-BD9B-46E5-9173-BC5388F36585}"/>
              </a:ext>
            </a:extLst>
          </p:cNvPr>
          <p:cNvSpPr/>
          <p:nvPr/>
        </p:nvSpPr>
        <p:spPr>
          <a:xfrm>
            <a:off x="56487" y="4302642"/>
            <a:ext cx="1415467" cy="212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A30A503-3AFF-4B6C-9419-71D52D131908}"/>
              </a:ext>
            </a:extLst>
          </p:cNvPr>
          <p:cNvSpPr txBox="1"/>
          <p:nvPr/>
        </p:nvSpPr>
        <p:spPr>
          <a:xfrm>
            <a:off x="169101" y="16080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80A5F22-EC35-4C75-A878-555B38849BD5}"/>
              </a:ext>
            </a:extLst>
          </p:cNvPr>
          <p:cNvSpPr txBox="1"/>
          <p:nvPr/>
        </p:nvSpPr>
        <p:spPr>
          <a:xfrm>
            <a:off x="1436253" y="16080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7C5EEDA-75DD-40BC-9886-49E66C8FE0AC}"/>
              </a:ext>
            </a:extLst>
          </p:cNvPr>
          <p:cNvSpPr txBox="1"/>
          <p:nvPr/>
        </p:nvSpPr>
        <p:spPr>
          <a:xfrm>
            <a:off x="2123076" y="16080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8AC0C17-CD35-44CF-9A3F-0F06E3225AB9}"/>
              </a:ext>
            </a:extLst>
          </p:cNvPr>
          <p:cNvSpPr txBox="1"/>
          <p:nvPr/>
        </p:nvSpPr>
        <p:spPr>
          <a:xfrm>
            <a:off x="3381563" y="16080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85D2C15-734B-46F1-B305-BDC58254D169}"/>
              </a:ext>
            </a:extLst>
          </p:cNvPr>
          <p:cNvSpPr txBox="1"/>
          <p:nvPr/>
        </p:nvSpPr>
        <p:spPr>
          <a:xfrm>
            <a:off x="4498062" y="1608005"/>
            <a:ext cx="324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1483301-1178-48A3-BEC0-A00266F7F6DA}"/>
              </a:ext>
            </a:extLst>
          </p:cNvPr>
          <p:cNvSpPr txBox="1"/>
          <p:nvPr/>
        </p:nvSpPr>
        <p:spPr>
          <a:xfrm>
            <a:off x="818086" y="1608005"/>
            <a:ext cx="5925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146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1EC92E7-5B26-4C66-A639-A0F5635DD7AF}"/>
              </a:ext>
            </a:extLst>
          </p:cNvPr>
          <p:cNvSpPr txBox="1"/>
          <p:nvPr/>
        </p:nvSpPr>
        <p:spPr>
          <a:xfrm>
            <a:off x="1665383" y="16080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A5ECE2C-84D0-455C-AECF-D7BEF13AADE1}"/>
              </a:ext>
            </a:extLst>
          </p:cNvPr>
          <p:cNvSpPr txBox="1"/>
          <p:nvPr/>
        </p:nvSpPr>
        <p:spPr>
          <a:xfrm>
            <a:off x="2745948" y="16080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37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B3B6B55-3DA8-4C11-9BD6-D3D90981E6B1}"/>
              </a:ext>
            </a:extLst>
          </p:cNvPr>
          <p:cNvSpPr txBox="1"/>
          <p:nvPr/>
        </p:nvSpPr>
        <p:spPr>
          <a:xfrm>
            <a:off x="3936691" y="16080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584E721-6057-4542-B147-DA9C2D081959}"/>
              </a:ext>
            </a:extLst>
          </p:cNvPr>
          <p:cNvSpPr txBox="1"/>
          <p:nvPr/>
        </p:nvSpPr>
        <p:spPr>
          <a:xfrm>
            <a:off x="4967491" y="1608005"/>
            <a:ext cx="5259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-18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C937387F-BDEE-4CD2-8FB9-9263C8F3CDF0}"/>
              </a:ext>
            </a:extLst>
          </p:cNvPr>
          <p:cNvSpPr/>
          <p:nvPr/>
        </p:nvSpPr>
        <p:spPr>
          <a:xfrm>
            <a:off x="4912242" y="1313562"/>
            <a:ext cx="455933" cy="2483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FA000A9-6E6A-4A25-80DD-D73DB63C0219}"/>
              </a:ext>
            </a:extLst>
          </p:cNvPr>
          <p:cNvSpPr/>
          <p:nvPr/>
        </p:nvSpPr>
        <p:spPr>
          <a:xfrm>
            <a:off x="3866102" y="1313560"/>
            <a:ext cx="537132" cy="248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C84D964-D7F8-4E63-9ED6-FB4409D4A6BD}"/>
              </a:ext>
            </a:extLst>
          </p:cNvPr>
          <p:cNvSpPr/>
          <p:nvPr/>
        </p:nvSpPr>
        <p:spPr>
          <a:xfrm>
            <a:off x="2599536" y="1313560"/>
            <a:ext cx="592511" cy="248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F5926E9-A9E3-4F3F-BE3A-EB5069A5AA6F}"/>
              </a:ext>
            </a:extLst>
          </p:cNvPr>
          <p:cNvSpPr/>
          <p:nvPr/>
        </p:nvSpPr>
        <p:spPr>
          <a:xfrm>
            <a:off x="1701084" y="1313562"/>
            <a:ext cx="212650" cy="2483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F2E87DB-18C3-44BF-AA4C-572543B91F5B}"/>
              </a:ext>
            </a:extLst>
          </p:cNvPr>
          <p:cNvSpPr/>
          <p:nvPr/>
        </p:nvSpPr>
        <p:spPr>
          <a:xfrm>
            <a:off x="715241" y="1313560"/>
            <a:ext cx="744965" cy="2483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E450B11-9393-468E-A926-5BF28E4641FB}"/>
              </a:ext>
            </a:extLst>
          </p:cNvPr>
          <p:cNvSpPr/>
          <p:nvPr/>
        </p:nvSpPr>
        <p:spPr>
          <a:xfrm>
            <a:off x="4407942" y="1313560"/>
            <a:ext cx="504300" cy="248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449B5A9-2304-4084-9537-5F52D07E903F}"/>
              </a:ext>
            </a:extLst>
          </p:cNvPr>
          <p:cNvSpPr/>
          <p:nvPr/>
        </p:nvSpPr>
        <p:spPr>
          <a:xfrm>
            <a:off x="3185784" y="1313560"/>
            <a:ext cx="675610" cy="248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D65B39-7AC2-4EB8-819B-A75A74975AA7}"/>
              </a:ext>
            </a:extLst>
          </p:cNvPr>
          <p:cNvSpPr/>
          <p:nvPr/>
        </p:nvSpPr>
        <p:spPr>
          <a:xfrm>
            <a:off x="1925481" y="1313560"/>
            <a:ext cx="679243" cy="2483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6841534-3DC1-492B-8E9A-F5AE0F347FD2}"/>
              </a:ext>
            </a:extLst>
          </p:cNvPr>
          <p:cNvSpPr/>
          <p:nvPr/>
        </p:nvSpPr>
        <p:spPr>
          <a:xfrm>
            <a:off x="1471954" y="1313562"/>
            <a:ext cx="212650" cy="2483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985986A-4FA0-4DFE-8D0A-2661DF492B14}"/>
              </a:ext>
            </a:extLst>
          </p:cNvPr>
          <p:cNvSpPr/>
          <p:nvPr/>
        </p:nvSpPr>
        <p:spPr>
          <a:xfrm>
            <a:off x="88606" y="1313560"/>
            <a:ext cx="620231" cy="248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113;p20">
            <a:extLst>
              <a:ext uri="{FF2B5EF4-FFF2-40B4-BE49-F238E27FC236}">
                <a16:creationId xmlns:a16="http://schemas.microsoft.com/office/drawing/2014/main" id="{D14BA6E1-6D6D-401C-A836-EC79047D2A93}"/>
              </a:ext>
            </a:extLst>
          </p:cNvPr>
          <p:cNvSpPr txBox="1">
            <a:spLocks/>
          </p:cNvSpPr>
          <p:nvPr/>
        </p:nvSpPr>
        <p:spPr>
          <a:xfrm>
            <a:off x="169101" y="0"/>
            <a:ext cx="5511300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3200" dirty="0" err="1"/>
              <a:t>Decodificando</a:t>
            </a:r>
            <a:r>
              <a:rPr lang="en-US" sz="3200" dirty="0"/>
              <a:t>…</a:t>
            </a:r>
          </a:p>
        </p:txBody>
      </p:sp>
      <p:pic>
        <p:nvPicPr>
          <p:cNvPr id="3" name="Imagem 2" descr="Cachorro em cima da mesa&#10;&#10;Descrição gerada automaticamente">
            <a:extLst>
              <a:ext uri="{FF2B5EF4-FFF2-40B4-BE49-F238E27FC236}">
                <a16:creationId xmlns:a16="http://schemas.microsoft.com/office/drawing/2014/main" id="{6EEB1785-35FA-4A04-882F-5614060E5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641" y="70779"/>
            <a:ext cx="1838567" cy="103419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681082D-D038-4289-9652-EE2D066B0C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190"/>
          <a:stretch/>
        </p:blipFill>
        <p:spPr>
          <a:xfrm>
            <a:off x="219741" y="798304"/>
            <a:ext cx="2480930" cy="342948"/>
          </a:xfrm>
          <a:prstGeom prst="rect">
            <a:avLst/>
          </a:prstGeom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2EFDE03F-2914-4A3A-9D6D-87851EB763D2}"/>
              </a:ext>
            </a:extLst>
          </p:cNvPr>
          <p:cNvSpPr txBox="1">
            <a:spLocks/>
          </p:cNvSpPr>
          <p:nvPr/>
        </p:nvSpPr>
        <p:spPr>
          <a:xfrm>
            <a:off x="56487" y="1141253"/>
            <a:ext cx="6246567" cy="342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b="0" i="0" dirty="0">
                <a:effectLst/>
                <a:latin typeface="Menlo"/>
              </a:rPr>
              <a:t>111110 10010010 01 10 1111000 100101 1111000 111110 11010 01101......</a:t>
            </a:r>
            <a:endParaRPr lang="en-US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1483301-1178-48A3-BEC0-A00266F7F6DA}"/>
              </a:ext>
            </a:extLst>
          </p:cNvPr>
          <p:cNvSpPr txBox="1"/>
          <p:nvPr/>
        </p:nvSpPr>
        <p:spPr>
          <a:xfrm>
            <a:off x="818086" y="1608005"/>
            <a:ext cx="5925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146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1EC92E7-5B26-4C66-A639-A0F5635DD7AF}"/>
              </a:ext>
            </a:extLst>
          </p:cNvPr>
          <p:cNvSpPr txBox="1"/>
          <p:nvPr/>
        </p:nvSpPr>
        <p:spPr>
          <a:xfrm>
            <a:off x="1665383" y="16080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A5ECE2C-84D0-455C-AECF-D7BEF13AADE1}"/>
              </a:ext>
            </a:extLst>
          </p:cNvPr>
          <p:cNvSpPr txBox="1"/>
          <p:nvPr/>
        </p:nvSpPr>
        <p:spPr>
          <a:xfrm>
            <a:off x="2745948" y="16080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37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B3B6B55-3DA8-4C11-9BD6-D3D90981E6B1}"/>
              </a:ext>
            </a:extLst>
          </p:cNvPr>
          <p:cNvSpPr txBox="1"/>
          <p:nvPr/>
        </p:nvSpPr>
        <p:spPr>
          <a:xfrm>
            <a:off x="3936691" y="16080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584E721-6057-4542-B147-DA9C2D081959}"/>
              </a:ext>
            </a:extLst>
          </p:cNvPr>
          <p:cNvSpPr txBox="1"/>
          <p:nvPr/>
        </p:nvSpPr>
        <p:spPr>
          <a:xfrm>
            <a:off x="4967491" y="1608005"/>
            <a:ext cx="5259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-18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99CEC70A-A627-4F3A-A7F3-53DBD1757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40939"/>
            <a:ext cx="2799443" cy="1281227"/>
          </a:xfrm>
          <a:prstGeom prst="rect">
            <a:avLst/>
          </a:prstGeom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ED342945-3984-426F-97E0-57A4E35BF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9"/>
          <a:stretch/>
        </p:blipFill>
        <p:spPr bwMode="auto">
          <a:xfrm>
            <a:off x="3647273" y="2861843"/>
            <a:ext cx="2293808" cy="221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CD8B241-E351-48AD-ABEC-7D52720F9710}"/>
              </a:ext>
            </a:extLst>
          </p:cNvPr>
          <p:cNvCxnSpPr>
            <a:cxnSpLocks/>
          </p:cNvCxnSpPr>
          <p:nvPr/>
        </p:nvCxnSpPr>
        <p:spPr>
          <a:xfrm flipH="1" flipV="1">
            <a:off x="219741" y="2275367"/>
            <a:ext cx="458315" cy="6612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33E9BEFF-EC40-4F47-98F3-C20308DE781D}"/>
              </a:ext>
            </a:extLst>
          </p:cNvPr>
          <p:cNvCxnSpPr>
            <a:cxnSpLocks/>
          </p:cNvCxnSpPr>
          <p:nvPr/>
        </p:nvCxnSpPr>
        <p:spPr>
          <a:xfrm flipH="1" flipV="1">
            <a:off x="678056" y="2275367"/>
            <a:ext cx="3085870" cy="674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7C2D2D3-3090-4528-8BDF-12DCC1AD9A5E}"/>
              </a:ext>
            </a:extLst>
          </p:cNvPr>
          <p:cNvSpPr txBox="1"/>
          <p:nvPr/>
        </p:nvSpPr>
        <p:spPr>
          <a:xfrm>
            <a:off x="56487" y="2033355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 x 146 * DCT(0,0)</a:t>
            </a:r>
          </a:p>
        </p:txBody>
      </p:sp>
      <p:pic>
        <p:nvPicPr>
          <p:cNvPr id="53" name="Picture 2" descr="Examples of JPEG artifacts at a high compression ratio. At a high compression ratio, in addition to blocking artifacts, many kinds of artifacts occur due to the loss of detail information.">
            <a:extLst>
              <a:ext uri="{FF2B5EF4-FFF2-40B4-BE49-F238E27FC236}">
                <a16:creationId xmlns:a16="http://schemas.microsoft.com/office/drawing/2014/main" id="{C9F207E7-8B9B-4CFC-AF48-F1DEFF28B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10" t="47120" r="33917" b="7588"/>
          <a:stretch/>
        </p:blipFill>
        <p:spPr bwMode="auto">
          <a:xfrm>
            <a:off x="6568833" y="2187243"/>
            <a:ext cx="1630325" cy="162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31ED9F51-FED3-448D-A54A-5561E923FDA5}"/>
              </a:ext>
            </a:extLst>
          </p:cNvPr>
          <p:cNvSpPr/>
          <p:nvPr/>
        </p:nvSpPr>
        <p:spPr>
          <a:xfrm>
            <a:off x="6568833" y="2187243"/>
            <a:ext cx="285623" cy="307777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601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" name="Google Shape;113;p20">
            <a:extLst>
              <a:ext uri="{FF2B5EF4-FFF2-40B4-BE49-F238E27FC236}">
                <a16:creationId xmlns:a16="http://schemas.microsoft.com/office/drawing/2014/main" id="{D302CA58-CAED-4F6F-869F-5937F129E835}"/>
              </a:ext>
            </a:extLst>
          </p:cNvPr>
          <p:cNvSpPr txBox="1">
            <a:spLocks/>
          </p:cNvSpPr>
          <p:nvPr/>
        </p:nvSpPr>
        <p:spPr>
          <a:xfrm>
            <a:off x="169101" y="0"/>
            <a:ext cx="5511300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3200" dirty="0" err="1"/>
              <a:t>Pontos</a:t>
            </a:r>
            <a:r>
              <a:rPr lang="en-US" sz="3200" dirty="0"/>
              <a:t> </a:t>
            </a:r>
            <a:r>
              <a:rPr lang="en-US" sz="3200" dirty="0" err="1"/>
              <a:t>interessantes</a:t>
            </a:r>
            <a:endParaRPr lang="en-US" sz="3200" dirty="0"/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265439D7-158D-4FF6-B7C7-9014C232899B}"/>
              </a:ext>
            </a:extLst>
          </p:cNvPr>
          <p:cNvSpPr txBox="1">
            <a:spLocks/>
          </p:cNvSpPr>
          <p:nvPr/>
        </p:nvSpPr>
        <p:spPr>
          <a:xfrm>
            <a:off x="169101" y="942753"/>
            <a:ext cx="6246567" cy="373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abordagem</a:t>
            </a:r>
            <a:r>
              <a:rPr lang="en-US" dirty="0"/>
              <a:t> para </a:t>
            </a:r>
            <a:r>
              <a:rPr lang="en-US" dirty="0" err="1"/>
              <a:t>compactar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JPEG (~22%),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nenhuma</a:t>
            </a:r>
            <a:r>
              <a:rPr lang="en-US" dirty="0"/>
              <a:t> </a:t>
            </a:r>
            <a:r>
              <a:rPr lang="en-US" dirty="0" err="1"/>
              <a:t>perda</a:t>
            </a:r>
            <a:r>
              <a:rPr lang="en-US" dirty="0"/>
              <a:t> </a:t>
            </a:r>
            <a:r>
              <a:rPr lang="en-US" dirty="0" err="1"/>
              <a:t>adicional</a:t>
            </a:r>
            <a:r>
              <a:rPr lang="en-US" dirty="0"/>
              <a:t> de </a:t>
            </a:r>
            <a:r>
              <a:rPr lang="en-US" dirty="0" err="1"/>
              <a:t>qualidade</a:t>
            </a:r>
            <a:r>
              <a:rPr lang="en-US" dirty="0"/>
              <a:t>, </a:t>
            </a:r>
            <a:r>
              <a:rPr lang="en-US" dirty="0" err="1"/>
              <a:t>possibilitando</a:t>
            </a:r>
            <a:r>
              <a:rPr lang="en-US" dirty="0"/>
              <a:t> </a:t>
            </a:r>
            <a:r>
              <a:rPr lang="en-US" dirty="0" err="1"/>
              <a:t>voltar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anterior:</a:t>
            </a:r>
          </a:p>
          <a:p>
            <a:pPr marL="7429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aritméticos</a:t>
            </a:r>
            <a:r>
              <a:rPr lang="en-US" dirty="0"/>
              <a:t> (hard math);</a:t>
            </a:r>
          </a:p>
          <a:p>
            <a:pPr marL="7429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Tenta</a:t>
            </a:r>
            <a:r>
              <a:rPr lang="en-US" dirty="0"/>
              <a:t> </a:t>
            </a:r>
            <a:r>
              <a:rPr lang="en-US" dirty="0" err="1"/>
              <a:t>diminuir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coeficiente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pegando</a:t>
            </a:r>
            <a:r>
              <a:rPr lang="en-US" dirty="0"/>
              <a:t> o delta no </a:t>
            </a:r>
            <a:r>
              <a:rPr lang="en-US" dirty="0" err="1"/>
              <a:t>componente</a:t>
            </a:r>
            <a:r>
              <a:rPr lang="en-US" dirty="0"/>
              <a:t> “DC”;</a:t>
            </a:r>
          </a:p>
          <a:p>
            <a:pPr marL="7429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Essa </a:t>
            </a:r>
            <a:r>
              <a:rPr lang="en-US" dirty="0" err="1"/>
              <a:t>técnica</a:t>
            </a:r>
            <a:r>
              <a:rPr lang="en-US" dirty="0"/>
              <a:t> de DCT é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compressão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atuais</a:t>
            </a:r>
            <a:r>
              <a:rPr lang="en-US" dirty="0"/>
              <a:t>, JPEG XL, AV1, H265…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formato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30 </a:t>
            </a:r>
            <a:r>
              <a:rPr lang="en-US" dirty="0" err="1"/>
              <a:t>anos</a:t>
            </a:r>
            <a:r>
              <a:rPr lang="en-US" dirty="0"/>
              <a:t>…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647FEC-0F52-4867-B97C-1A6AB37CBE18}"/>
              </a:ext>
            </a:extLst>
          </p:cNvPr>
          <p:cNvSpPr txBox="1"/>
          <p:nvPr/>
        </p:nvSpPr>
        <p:spPr>
          <a:xfrm>
            <a:off x="0" y="4805641"/>
            <a:ext cx="69111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https://dropbox.tech/infrastructure/lepton-image-compression-saving-22-losslessly-from-images-at-15mbs</a:t>
            </a:r>
          </a:p>
        </p:txBody>
      </p:sp>
    </p:spTree>
    <p:extLst>
      <p:ext uri="{BB962C8B-B14F-4D97-AF65-F5344CB8AC3E}">
        <p14:creationId xmlns:p14="http://schemas.microsoft.com/office/powerpoint/2010/main" val="114252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" name="Google Shape;113;p20">
            <a:extLst>
              <a:ext uri="{FF2B5EF4-FFF2-40B4-BE49-F238E27FC236}">
                <a16:creationId xmlns:a16="http://schemas.microsoft.com/office/drawing/2014/main" id="{D302CA58-CAED-4F6F-869F-5937F129E835}"/>
              </a:ext>
            </a:extLst>
          </p:cNvPr>
          <p:cNvSpPr txBox="1">
            <a:spLocks/>
          </p:cNvSpPr>
          <p:nvPr/>
        </p:nvSpPr>
        <p:spPr>
          <a:xfrm>
            <a:off x="169101" y="0"/>
            <a:ext cx="5511300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3200" dirty="0" err="1"/>
              <a:t>Sucessor</a:t>
            </a:r>
            <a:endParaRPr lang="en-US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647FEC-0F52-4867-B97C-1A6AB37CBE18}"/>
              </a:ext>
            </a:extLst>
          </p:cNvPr>
          <p:cNvSpPr txBox="1"/>
          <p:nvPr/>
        </p:nvSpPr>
        <p:spPr>
          <a:xfrm>
            <a:off x="0" y="4805641"/>
            <a:ext cx="69111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https://avif.io/blog/comparisons/avif-vs-jpegxl/#summaryfornerds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85D8DE-1775-4687-89A3-7804AD08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93" y="671945"/>
            <a:ext cx="4979302" cy="39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06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sp>
        <p:nvSpPr>
          <p:cNvPr id="10" name="Google Shape;113;p20">
            <a:extLst>
              <a:ext uri="{FF2B5EF4-FFF2-40B4-BE49-F238E27FC236}">
                <a16:creationId xmlns:a16="http://schemas.microsoft.com/office/drawing/2014/main" id="{BB569A15-DEFC-4384-A444-15071322EC8F}"/>
              </a:ext>
            </a:extLst>
          </p:cNvPr>
          <p:cNvSpPr txBox="1">
            <a:spLocks/>
          </p:cNvSpPr>
          <p:nvPr/>
        </p:nvSpPr>
        <p:spPr>
          <a:xfrm>
            <a:off x="169101" y="0"/>
            <a:ext cx="5511300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3200" dirty="0"/>
              <a:t>Teoria da </a:t>
            </a:r>
            <a:r>
              <a:rPr lang="pt-BR" sz="3200" dirty="0"/>
              <a:t>informação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67;p14">
                <a:extLst>
                  <a:ext uri="{FF2B5EF4-FFF2-40B4-BE49-F238E27FC236}">
                    <a16:creationId xmlns:a16="http://schemas.microsoft.com/office/drawing/2014/main" id="{CC8B9FAC-CA7C-484B-A20B-5828AEF866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421" y="702287"/>
                <a:ext cx="2675100" cy="41289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Lato"/>
                  <a:buNone/>
                  <a:defRPr sz="1400" b="0" i="0" u="none" strike="noStrike" cap="none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Lato"/>
                  <a:buNone/>
                  <a:defRPr sz="1400" b="0" i="0" u="none" strike="noStrike" cap="none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Lato"/>
                  <a:buNone/>
                  <a:defRPr sz="1400" b="0" i="0" u="none" strike="noStrike" cap="none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Lato"/>
                  <a:buNone/>
                  <a:defRPr sz="1400" b="0" i="0" u="none" strike="noStrike" cap="none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Lato"/>
                  <a:buNone/>
                  <a:defRPr sz="1400" b="0" i="0" u="none" strike="noStrike" cap="none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Lato"/>
                  <a:buNone/>
                  <a:defRPr sz="1400" b="0" i="0" u="none" strike="noStrike" cap="none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Lato"/>
                  <a:buNone/>
                  <a:defRPr sz="1400" b="0" i="0" u="none" strike="noStrike" cap="none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Lato"/>
                  <a:buNone/>
                  <a:defRPr sz="1400" b="0" i="0" u="none" strike="noStrike" cap="none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Lato"/>
                  <a:buNone/>
                  <a:defRPr sz="1400" b="0" i="0" u="none" strike="noStrike" cap="none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0" indent="0">
                  <a:spcBef>
                    <a:spcPts val="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pt-BR" sz="1100" b="1" dirty="0"/>
                  <a:t>Alguns conceitos da teoria de informação:</a:t>
                </a:r>
              </a:p>
              <a:p>
                <a:pPr marL="0" indent="0">
                  <a:spcBef>
                    <a:spcPts val="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pt-BR" sz="1100" b="1" dirty="0"/>
              </a:p>
              <a:p>
                <a:pPr marL="0" indent="0">
                  <a:spcBef>
                    <a:spcPts val="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pt-BR" sz="1100" b="1" dirty="0"/>
                  <a:t>Entropia:</a:t>
                </a:r>
              </a:p>
              <a:p>
                <a:pPr marL="0" indent="0">
                  <a:spcBef>
                    <a:spcPts val="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pt-BR" sz="1100" b="1" dirty="0"/>
              </a:p>
              <a:p>
                <a:pPr marL="0" indent="0">
                  <a:spcBef>
                    <a:spcPts val="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pt-BR" sz="1100" b="1" dirty="0"/>
              </a:p>
              <a:p>
                <a:pPr marL="0" indent="0">
                  <a:spcBef>
                    <a:spcPts val="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pt-BR" sz="1100" b="1" dirty="0"/>
              </a:p>
              <a:p>
                <a:pPr marL="0" indent="0">
                  <a:spcBef>
                    <a:spcPts val="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pt-BR" sz="1100" b="1" dirty="0"/>
                  <a:t>Limite de Shannon:</a:t>
                </a:r>
              </a:p>
              <a:p>
                <a:pPr marL="0" indent="0">
                  <a:spcBef>
                    <a:spcPts val="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pt-BR" sz="1100" b="1" dirty="0"/>
              </a:p>
              <a:p>
                <a:pPr marL="0" indent="0">
                  <a:spcBef>
                    <a:spcPts val="600"/>
                  </a:spcBef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1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pt-BR" sz="11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pt-BR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sz="1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1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num>
                            <m:den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1100" b="1" dirty="0"/>
              </a:p>
              <a:p>
                <a:pPr marL="0" indent="0">
                  <a:spcBef>
                    <a:spcPts val="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pt-BR" sz="1100" b="1" dirty="0"/>
              </a:p>
              <a:p>
                <a:pPr marL="0" indent="0">
                  <a:spcBef>
                    <a:spcPts val="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pt-BR" sz="1100" b="1" dirty="0"/>
                  <a:t>C: Capacidade do canal;</a:t>
                </a:r>
              </a:p>
              <a:p>
                <a:pPr marL="0" indent="0">
                  <a:spcBef>
                    <a:spcPts val="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pt-BR" sz="1100" b="1" dirty="0"/>
                  <a:t>B: banda disponível no canal;</a:t>
                </a:r>
              </a:p>
              <a:p>
                <a:pPr marL="0" indent="0">
                  <a:spcBef>
                    <a:spcPts val="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pt-BR" sz="1100" b="1" dirty="0"/>
                  <a:t>S: potência do sinal;</a:t>
                </a:r>
              </a:p>
              <a:p>
                <a:pPr marL="0" indent="0">
                  <a:spcBef>
                    <a:spcPts val="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pt-BR" sz="1100" b="1" dirty="0"/>
                  <a:t>B: ruído no canal.</a:t>
                </a:r>
              </a:p>
              <a:p>
                <a:pPr marL="0" indent="0">
                  <a:spcBef>
                    <a:spcPts val="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pt-BR" sz="1100" b="1" dirty="0"/>
              </a:p>
              <a:p>
                <a:pPr marL="0" indent="0">
                  <a:spcBef>
                    <a:spcPts val="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pt-BR" sz="1100" b="1" dirty="0"/>
                  <a:t>Beat The </a:t>
                </a:r>
                <a:r>
                  <a:rPr lang="pt-BR" sz="1100" b="1" dirty="0" err="1"/>
                  <a:t>Dealer</a:t>
                </a:r>
                <a:r>
                  <a:rPr lang="pt-BR" sz="1100" b="1" dirty="0"/>
                  <a:t>, Edward O. </a:t>
                </a:r>
                <a:r>
                  <a:rPr lang="pt-BR" sz="1100" b="1" dirty="0" err="1"/>
                  <a:t>Thorp</a:t>
                </a:r>
                <a:endParaRPr lang="pt-BR" sz="1100" b="1" dirty="0"/>
              </a:p>
              <a:p>
                <a:pPr marL="0" indent="0">
                  <a:spcBef>
                    <a:spcPts val="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pt-BR" sz="1100" b="1" dirty="0"/>
              </a:p>
              <a:p>
                <a:pPr marL="0" indent="0">
                  <a:spcBef>
                    <a:spcPts val="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20" name="Google Shape;67;p14">
                <a:extLst>
                  <a:ext uri="{FF2B5EF4-FFF2-40B4-BE49-F238E27FC236}">
                    <a16:creationId xmlns:a16="http://schemas.microsoft.com/office/drawing/2014/main" id="{CC8B9FAC-CA7C-484B-A20B-5828AEF86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21" y="702287"/>
                <a:ext cx="2675100" cy="4128973"/>
              </a:xfrm>
              <a:prstGeom prst="rect">
                <a:avLst/>
              </a:prstGeom>
              <a:blipFill>
                <a:blip r:embed="rId3"/>
                <a:stretch>
                  <a:fillRect b="-60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 descr="Foto preta e branca de homem de terno em frente a prateleira com livros&#10;&#10;Descrição gerada automaticamente">
            <a:extLst>
              <a:ext uri="{FF2B5EF4-FFF2-40B4-BE49-F238E27FC236}">
                <a16:creationId xmlns:a16="http://schemas.microsoft.com/office/drawing/2014/main" id="{4ADDC4D5-0377-4961-AF9C-B1B3C005C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01" y="900227"/>
            <a:ext cx="2743200" cy="3773424"/>
          </a:xfrm>
          <a:prstGeom prst="rect">
            <a:avLst/>
          </a:prstGeom>
        </p:spPr>
      </p:pic>
      <p:sp>
        <p:nvSpPr>
          <p:cNvPr id="14" name="Google Shape;67;p14">
            <a:extLst>
              <a:ext uri="{FF2B5EF4-FFF2-40B4-BE49-F238E27FC236}">
                <a16:creationId xmlns:a16="http://schemas.microsoft.com/office/drawing/2014/main" id="{2C6ADE89-711F-4B32-B0E9-61B70513299F}"/>
              </a:ext>
            </a:extLst>
          </p:cNvPr>
          <p:cNvSpPr txBox="1">
            <a:spLocks/>
          </p:cNvSpPr>
          <p:nvPr/>
        </p:nvSpPr>
        <p:spPr>
          <a:xfrm>
            <a:off x="156651" y="4584964"/>
            <a:ext cx="2675100" cy="412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Claude Shannon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7CAD8F-292A-4005-BEE0-49B0FC6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27" y="2252252"/>
            <a:ext cx="1713707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67;p14">
            <a:extLst>
              <a:ext uri="{FF2B5EF4-FFF2-40B4-BE49-F238E27FC236}">
                <a16:creationId xmlns:a16="http://schemas.microsoft.com/office/drawing/2014/main" id="{2214A22A-0DB4-4FEB-9A73-01003607D107}"/>
              </a:ext>
            </a:extLst>
          </p:cNvPr>
          <p:cNvSpPr txBox="1">
            <a:spLocks/>
          </p:cNvSpPr>
          <p:nvPr/>
        </p:nvSpPr>
        <p:spPr>
          <a:xfrm>
            <a:off x="6111399" y="4673651"/>
            <a:ext cx="2101307" cy="412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2018</a:t>
            </a:r>
            <a:endParaRPr lang="en-US" sz="1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1EDE21-47A7-4E6B-BF14-AAE81F3A6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6108" y="1808986"/>
            <a:ext cx="2412411" cy="55791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" name="Google Shape;113;p20">
            <a:extLst>
              <a:ext uri="{FF2B5EF4-FFF2-40B4-BE49-F238E27FC236}">
                <a16:creationId xmlns:a16="http://schemas.microsoft.com/office/drawing/2014/main" id="{FC0EA136-6FA8-42EE-AF36-7B48C0454463}"/>
              </a:ext>
            </a:extLst>
          </p:cNvPr>
          <p:cNvSpPr txBox="1">
            <a:spLocks/>
          </p:cNvSpPr>
          <p:nvPr/>
        </p:nvSpPr>
        <p:spPr>
          <a:xfrm>
            <a:off x="169101" y="0"/>
            <a:ext cx="5511300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3200" dirty="0" err="1"/>
              <a:t>Referências</a:t>
            </a:r>
            <a:endParaRPr lang="en-US" sz="3200" dirty="0"/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A8A395C7-C1D1-4C4B-BED5-04EB6B11DEB1}"/>
              </a:ext>
            </a:extLst>
          </p:cNvPr>
          <p:cNvSpPr txBox="1">
            <a:spLocks/>
          </p:cNvSpPr>
          <p:nvPr/>
        </p:nvSpPr>
        <p:spPr>
          <a:xfrm>
            <a:off x="169100" y="803582"/>
            <a:ext cx="6952812" cy="368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>
                <a:hlinkClick r:id="rId3"/>
              </a:rPr>
              <a:t>https://github.com/ricardozago/Notebooks-Jupyter/blob/master/Decoder%20JPEG.ipynb</a:t>
            </a:r>
            <a:endParaRPr lang="pt-BR" sz="1200" b="1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pt-BR" sz="1200" b="1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hlinkClick r:id="rId4"/>
              </a:rPr>
              <a:t>https://www.impulseadventure.com/photo/</a:t>
            </a:r>
            <a:endParaRPr lang="pt-BR" sz="1200" b="1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pt-BR" sz="1200" b="1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hlinkClick r:id="rId5"/>
              </a:rPr>
              <a:t>https://github.com/aguaviva/micro-jpeg-visualizer</a:t>
            </a:r>
            <a:endParaRPr lang="pt-BR" sz="1200" b="1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pt-BR" sz="1200" b="1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hlinkClick r:id="rId6"/>
              </a:rPr>
              <a:t>https://github.com/corkami/formats/blob/master/image/jpeg.md</a:t>
            </a:r>
            <a:endParaRPr lang="pt-BR" sz="1200" b="1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pt-BR" sz="1200" b="1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hlinkClick r:id="rId7"/>
              </a:rPr>
              <a:t>https://parametric.press/issue-01/unraveling-the-jpeg/</a:t>
            </a:r>
            <a:endParaRPr lang="pt-BR" sz="1200" b="1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pt-BR" sz="1200" b="1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hlinkClick r:id="rId8"/>
              </a:rPr>
              <a:t>http://www.opennet.ru/docs/formats/jpeg.txt</a:t>
            </a:r>
            <a:endParaRPr lang="en-US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hlinkClick r:id="rId9"/>
              </a:rPr>
              <a:t>https://www.jezzamon.com/fourier/</a:t>
            </a:r>
            <a:endParaRPr lang="en-US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pt-BR" sz="1200" b="1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pt-BR" sz="1200" b="1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9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3" name="Google Shape;113;p20">
            <a:extLst>
              <a:ext uri="{FF2B5EF4-FFF2-40B4-BE49-F238E27FC236}">
                <a16:creationId xmlns:a16="http://schemas.microsoft.com/office/drawing/2014/main" id="{879AED42-5111-40FC-BD23-054568EF6ABE}"/>
              </a:ext>
            </a:extLst>
          </p:cNvPr>
          <p:cNvSpPr txBox="1">
            <a:spLocks/>
          </p:cNvSpPr>
          <p:nvPr/>
        </p:nvSpPr>
        <p:spPr>
          <a:xfrm>
            <a:off x="169100" y="0"/>
            <a:ext cx="6188837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pt-BR" sz="3200" dirty="0"/>
              <a:t>Principais formatos de Imagem</a:t>
            </a: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09C44EC6-AFD1-4077-96B8-A3F205A6F1E9}"/>
              </a:ext>
            </a:extLst>
          </p:cNvPr>
          <p:cNvSpPr txBox="1">
            <a:spLocks/>
          </p:cNvSpPr>
          <p:nvPr/>
        </p:nvSpPr>
        <p:spPr>
          <a:xfrm>
            <a:off x="469136" y="3327073"/>
            <a:ext cx="4895819" cy="181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1" dirty="0"/>
              <a:t>Existem outros formatos como WEBP (Google), HEIF (baseado no H265, Apple começou a usar), AVIF, JPEG XL...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4122899-AB9C-4754-B7A9-93B788A4C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56627"/>
              </p:ext>
            </p:extLst>
          </p:nvPr>
        </p:nvGraphicFramePr>
        <p:xfrm>
          <a:off x="636181" y="1340177"/>
          <a:ext cx="3503427" cy="1566055"/>
        </p:xfrm>
        <a:graphic>
          <a:graphicData uri="http://schemas.openxmlformats.org/drawingml/2006/table">
            <a:tbl>
              <a:tblPr/>
              <a:tblGrid>
                <a:gridCol w="1241721">
                  <a:extLst>
                    <a:ext uri="{9D8B030D-6E8A-4147-A177-3AD203B41FA5}">
                      <a16:colId xmlns:a16="http://schemas.microsoft.com/office/drawing/2014/main" val="3160478302"/>
                    </a:ext>
                  </a:extLst>
                </a:gridCol>
                <a:gridCol w="1064332">
                  <a:extLst>
                    <a:ext uri="{9D8B030D-6E8A-4147-A177-3AD203B41FA5}">
                      <a16:colId xmlns:a16="http://schemas.microsoft.com/office/drawing/2014/main" val="2315270645"/>
                    </a:ext>
                  </a:extLst>
                </a:gridCol>
                <a:gridCol w="1197374">
                  <a:extLst>
                    <a:ext uri="{9D8B030D-6E8A-4147-A177-3AD203B41FA5}">
                      <a16:colId xmlns:a16="http://schemas.microsoft.com/office/drawing/2014/main" val="283159414"/>
                    </a:ext>
                  </a:extLst>
                </a:gridCol>
              </a:tblGrid>
              <a:tr h="3132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Formato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Lossless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11049"/>
                  </a:ext>
                </a:extLst>
              </a:tr>
              <a:tr h="3132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Bitmap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706255"/>
                  </a:ext>
                </a:extLst>
              </a:tr>
              <a:tr h="3132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260670"/>
                  </a:ext>
                </a:extLst>
              </a:tr>
              <a:tr h="3132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609641"/>
                  </a:ext>
                </a:extLst>
              </a:tr>
              <a:tr h="3132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129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05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50B90816-9B1C-4AF7-8ABE-0CC4DA60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84" y="0"/>
            <a:ext cx="7255588" cy="5143500"/>
          </a:xfrm>
          <a:prstGeom prst="rect">
            <a:avLst/>
          </a:prstGeom>
        </p:spPr>
      </p:pic>
      <p:pic>
        <p:nvPicPr>
          <p:cNvPr id="5" name="Imagem 4" descr="Teclado e mouse de computador&#10;&#10;Descrição gerada automaticamente">
            <a:extLst>
              <a:ext uri="{FF2B5EF4-FFF2-40B4-BE49-F238E27FC236}">
                <a16:creationId xmlns:a16="http://schemas.microsoft.com/office/drawing/2014/main" id="{44020FF6-9666-4D1D-8C71-2FA8E5969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7000"/>
            <a:ext cx="1206500" cy="1206500"/>
          </a:xfrm>
          <a:prstGeom prst="rect">
            <a:avLst/>
          </a:prstGeom>
        </p:spPr>
      </p:pic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CB65A06B-2804-4376-84A9-547495DF3625}"/>
              </a:ext>
            </a:extLst>
          </p:cNvPr>
          <p:cNvSpPr txBox="1">
            <a:spLocks/>
          </p:cNvSpPr>
          <p:nvPr/>
        </p:nvSpPr>
        <p:spPr>
          <a:xfrm>
            <a:off x="1353084" y="4540250"/>
            <a:ext cx="3517074" cy="68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 err="1"/>
              <a:t>Parsing</a:t>
            </a:r>
            <a:r>
              <a:rPr lang="pt-BR" sz="1200" b="1" dirty="0"/>
              <a:t> do arquivo, lendo cada segmento.</a:t>
            </a:r>
            <a:endParaRPr lang="pt-BR" dirty="0"/>
          </a:p>
        </p:txBody>
      </p:sp>
      <p:pic>
        <p:nvPicPr>
          <p:cNvPr id="6" name="Imagem 5" descr="Cachorro em cima da mesa&#10;&#10;Descrição gerada automaticamente">
            <a:extLst>
              <a:ext uri="{FF2B5EF4-FFF2-40B4-BE49-F238E27FC236}">
                <a16:creationId xmlns:a16="http://schemas.microsoft.com/office/drawing/2014/main" id="{A8189A31-49ED-4148-AFBE-2FE0B0B6B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7" y="0"/>
            <a:ext cx="1838567" cy="103419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EB17012-B271-4440-9D40-5D00F458617B}"/>
              </a:ext>
            </a:extLst>
          </p:cNvPr>
          <p:cNvSpPr/>
          <p:nvPr/>
        </p:nvSpPr>
        <p:spPr>
          <a:xfrm>
            <a:off x="6432810" y="4600574"/>
            <a:ext cx="2175862" cy="297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61960FC-002E-422E-BB91-E6503B43E1DE}"/>
              </a:ext>
            </a:extLst>
          </p:cNvPr>
          <p:cNvSpPr/>
          <p:nvPr/>
        </p:nvSpPr>
        <p:spPr>
          <a:xfrm>
            <a:off x="6135154" y="809624"/>
            <a:ext cx="2473518" cy="611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BE1784E-42C0-4266-9A3B-E6649888C677}"/>
              </a:ext>
            </a:extLst>
          </p:cNvPr>
          <p:cNvSpPr/>
          <p:nvPr/>
        </p:nvSpPr>
        <p:spPr>
          <a:xfrm>
            <a:off x="6283982" y="2166937"/>
            <a:ext cx="2471274" cy="177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F3AD718-5718-46FB-896C-05CFAEF20BE7}"/>
              </a:ext>
            </a:extLst>
          </p:cNvPr>
          <p:cNvSpPr/>
          <p:nvPr/>
        </p:nvSpPr>
        <p:spPr>
          <a:xfrm>
            <a:off x="6968138" y="1585912"/>
            <a:ext cx="982856" cy="207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52262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87537418-1726-4349-99A7-AEA874820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11" b="8056"/>
          <a:stretch/>
        </p:blipFill>
        <p:spPr>
          <a:xfrm>
            <a:off x="563788" y="1"/>
            <a:ext cx="7791475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4142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C426B2F-209B-425F-A452-AD3DF0D01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63" y="0"/>
            <a:ext cx="17224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13;p20">
            <a:extLst>
              <a:ext uri="{FF2B5EF4-FFF2-40B4-BE49-F238E27FC236}">
                <a16:creationId xmlns:a16="http://schemas.microsoft.com/office/drawing/2014/main" id="{B8F4D269-54E6-400C-8642-1715FFF11420}"/>
              </a:ext>
            </a:extLst>
          </p:cNvPr>
          <p:cNvSpPr txBox="1">
            <a:spLocks/>
          </p:cNvSpPr>
          <p:nvPr/>
        </p:nvSpPr>
        <p:spPr>
          <a:xfrm>
            <a:off x="169101" y="0"/>
            <a:ext cx="5511300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3200" dirty="0"/>
              <a:t>Tipo de cores (</a:t>
            </a:r>
            <a:r>
              <a:rPr lang="en-US" sz="3200" dirty="0" err="1"/>
              <a:t>YCbCr</a:t>
            </a:r>
            <a:r>
              <a:rPr lang="en-US" sz="3200" dirty="0"/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53BE17-2096-4E7D-BE69-D32AB3011762}"/>
              </a:ext>
            </a:extLst>
          </p:cNvPr>
          <p:cNvSpPr txBox="1"/>
          <p:nvPr/>
        </p:nvSpPr>
        <p:spPr>
          <a:xfrm>
            <a:off x="0" y="4881890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1" dirty="0">
                <a:solidFill>
                  <a:schemeClr val="dk2"/>
                </a:solidFill>
                <a:latin typeface="Lato"/>
                <a:cs typeface="Lato"/>
                <a:sym typeface="Lato"/>
              </a:rPr>
              <a:t>https://en.wikipedia.org/wiki/YCbCr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42100E-0121-49C5-8C8A-072B796D2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2734"/>
            <a:ext cx="6879431" cy="262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76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06D93-BDA1-41FE-8D15-6B5950D7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281" y="0"/>
            <a:ext cx="17224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255CB54-0FAF-4937-BCDB-99CCFC302C1C}"/>
              </a:ext>
            </a:extLst>
          </p:cNvPr>
          <p:cNvSpPr txBox="1"/>
          <p:nvPr/>
        </p:nvSpPr>
        <p:spPr>
          <a:xfrm>
            <a:off x="1319825" y="231097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dk2"/>
                </a:solidFill>
                <a:latin typeface="Lato"/>
                <a:cs typeface="Lato"/>
                <a:sym typeface="Lato"/>
              </a:rPr>
              <a:t>R: 1,33 MB</a:t>
            </a:r>
          </a:p>
          <a:p>
            <a:r>
              <a:rPr lang="pt-BR" sz="1600" b="1" dirty="0">
                <a:solidFill>
                  <a:schemeClr val="dk2"/>
                </a:solidFill>
                <a:latin typeface="Lato"/>
                <a:cs typeface="Lato"/>
                <a:sym typeface="Lato"/>
              </a:rPr>
              <a:t>G: 1,30 MB</a:t>
            </a:r>
          </a:p>
          <a:p>
            <a:r>
              <a:rPr lang="pt-BR" sz="1600" b="1" dirty="0">
                <a:solidFill>
                  <a:schemeClr val="dk2"/>
                </a:solidFill>
                <a:latin typeface="Lato"/>
                <a:cs typeface="Lato"/>
                <a:sym typeface="Lato"/>
              </a:rPr>
              <a:t>B: 1,25 MB</a:t>
            </a:r>
          </a:p>
        </p:txBody>
      </p:sp>
      <p:sp>
        <p:nvSpPr>
          <p:cNvPr id="5" name="Google Shape;113;p20">
            <a:extLst>
              <a:ext uri="{FF2B5EF4-FFF2-40B4-BE49-F238E27FC236}">
                <a16:creationId xmlns:a16="http://schemas.microsoft.com/office/drawing/2014/main" id="{C3190551-0E1B-488F-A98A-1708515298DA}"/>
              </a:ext>
            </a:extLst>
          </p:cNvPr>
          <p:cNvSpPr txBox="1">
            <a:spLocks/>
          </p:cNvSpPr>
          <p:nvPr/>
        </p:nvSpPr>
        <p:spPr>
          <a:xfrm>
            <a:off x="2805976" y="-104876"/>
            <a:ext cx="5511300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3200" dirty="0" err="1"/>
              <a:t>Comprimindo</a:t>
            </a:r>
            <a:r>
              <a:rPr lang="en-US" sz="3200" dirty="0"/>
              <a:t> com GZIP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DCF676-55A2-4B54-8817-187AB63C0274}"/>
              </a:ext>
            </a:extLst>
          </p:cNvPr>
          <p:cNvSpPr txBox="1"/>
          <p:nvPr/>
        </p:nvSpPr>
        <p:spPr>
          <a:xfrm>
            <a:off x="1319825" y="1685788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dk2"/>
                </a:solidFill>
                <a:latin typeface="Lato"/>
                <a:cs typeface="Lato"/>
                <a:sym typeface="Lato"/>
              </a:rPr>
              <a:t>2,10 MB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71A0E80-231C-4AF1-9980-92E498EECEFD}"/>
              </a:ext>
            </a:extLst>
          </p:cNvPr>
          <p:cNvSpPr txBox="1"/>
          <p:nvPr/>
        </p:nvSpPr>
        <p:spPr>
          <a:xfrm>
            <a:off x="1319825" y="2925804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dk2"/>
                </a:solidFill>
                <a:latin typeface="Lato"/>
                <a:cs typeface="Lato"/>
                <a:sym typeface="Lato"/>
              </a:rPr>
              <a:t>0,75 MB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6842BA-E58B-4B86-B9C6-70FD25DB5C26}"/>
              </a:ext>
            </a:extLst>
          </p:cNvPr>
          <p:cNvSpPr txBox="1"/>
          <p:nvPr/>
        </p:nvSpPr>
        <p:spPr>
          <a:xfrm>
            <a:off x="1319825" y="4335097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dk2"/>
                </a:solidFill>
                <a:latin typeface="Lato"/>
                <a:cs typeface="Lato"/>
                <a:sym typeface="Lato"/>
              </a:rPr>
              <a:t>0,49 MB</a:t>
            </a:r>
          </a:p>
        </p:txBody>
      </p:sp>
      <p:pic>
        <p:nvPicPr>
          <p:cNvPr id="11" name="Picture 4" descr="How to Create the VHS Look in After Effects + Free VHS Preset">
            <a:extLst>
              <a:ext uri="{FF2B5EF4-FFF2-40B4-BE49-F238E27FC236}">
                <a16:creationId xmlns:a16="http://schemas.microsoft.com/office/drawing/2014/main" id="{77EC3755-0DB3-487D-9A3B-7EC4BEDD61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9" r="11414"/>
          <a:stretch/>
        </p:blipFill>
        <p:spPr bwMode="auto">
          <a:xfrm>
            <a:off x="3171214" y="2532815"/>
            <a:ext cx="3219749" cy="239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1F37200-E283-42DB-B8BC-E7A7740B156C}"/>
              </a:ext>
            </a:extLst>
          </p:cNvPr>
          <p:cNvSpPr txBox="1"/>
          <p:nvPr/>
        </p:nvSpPr>
        <p:spPr>
          <a:xfrm>
            <a:off x="3171214" y="4928056"/>
            <a:ext cx="33315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1" dirty="0">
                <a:solidFill>
                  <a:schemeClr val="dk2"/>
                </a:solidFill>
                <a:latin typeface="Lato"/>
                <a:cs typeface="Lato"/>
                <a:sym typeface="Lato"/>
              </a:rPr>
              <a:t>https://www.rocketstock.com/blog/create-vhs-look-after-effects/</a:t>
            </a:r>
          </a:p>
        </p:txBody>
      </p:sp>
    </p:spTree>
    <p:extLst>
      <p:ext uri="{BB962C8B-B14F-4D97-AF65-F5344CB8AC3E}">
        <p14:creationId xmlns:p14="http://schemas.microsoft.com/office/powerpoint/2010/main" val="158212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26" name="Picture 2" descr="Examples of JPEG artifacts at a high compression ratio. At a high compression ratio, in addition to blocking artifacts, many kinds of artifacts occur due to the loss of detail information.">
            <a:extLst>
              <a:ext uri="{FF2B5EF4-FFF2-40B4-BE49-F238E27FC236}">
                <a16:creationId xmlns:a16="http://schemas.microsoft.com/office/drawing/2014/main" id="{DE71880D-982F-4661-9A50-D068B2B38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r="9167" b="7313"/>
          <a:stretch/>
        </p:blipFill>
        <p:spPr bwMode="auto">
          <a:xfrm>
            <a:off x="95826" y="1061295"/>
            <a:ext cx="5657850" cy="33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13;p20">
            <a:extLst>
              <a:ext uri="{FF2B5EF4-FFF2-40B4-BE49-F238E27FC236}">
                <a16:creationId xmlns:a16="http://schemas.microsoft.com/office/drawing/2014/main" id="{5ED65DD5-28B9-4F50-A072-CB45E3011130}"/>
              </a:ext>
            </a:extLst>
          </p:cNvPr>
          <p:cNvSpPr txBox="1">
            <a:spLocks/>
          </p:cNvSpPr>
          <p:nvPr/>
        </p:nvSpPr>
        <p:spPr>
          <a:xfrm>
            <a:off x="169101" y="0"/>
            <a:ext cx="5511300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pt-BR" sz="3200" dirty="0"/>
              <a:t>Compressão JPEG</a:t>
            </a: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0900BD0E-9B5A-42A6-9D51-F129901D60FD}"/>
              </a:ext>
            </a:extLst>
          </p:cNvPr>
          <p:cNvSpPr txBox="1">
            <a:spLocks/>
          </p:cNvSpPr>
          <p:nvPr/>
        </p:nvSpPr>
        <p:spPr>
          <a:xfrm>
            <a:off x="95826" y="4380757"/>
            <a:ext cx="4895819" cy="705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1" dirty="0"/>
              <a:t>Cada um desses “quadradinhos” possui 8x8 pixel e é chamado de MCU (</a:t>
            </a:r>
            <a:r>
              <a:rPr lang="pt-BR" sz="1600" b="1" dirty="0" err="1"/>
              <a:t>Minimum</a:t>
            </a:r>
            <a:r>
              <a:rPr lang="pt-BR" sz="1600" b="1" dirty="0"/>
              <a:t> </a:t>
            </a:r>
            <a:r>
              <a:rPr lang="pt-BR" sz="1600" b="1" dirty="0" err="1"/>
              <a:t>Coded</a:t>
            </a:r>
            <a:r>
              <a:rPr lang="pt-BR" sz="1600" b="1" dirty="0"/>
              <a:t> Unit).</a:t>
            </a:r>
          </a:p>
        </p:txBody>
      </p:sp>
    </p:spTree>
    <p:extLst>
      <p:ext uri="{BB962C8B-B14F-4D97-AF65-F5344CB8AC3E}">
        <p14:creationId xmlns:p14="http://schemas.microsoft.com/office/powerpoint/2010/main" val="256029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Google Shape;113;p20">
            <a:extLst>
              <a:ext uri="{FF2B5EF4-FFF2-40B4-BE49-F238E27FC236}">
                <a16:creationId xmlns:a16="http://schemas.microsoft.com/office/drawing/2014/main" id="{8A005F40-2CDC-4970-A4D7-32574491E623}"/>
              </a:ext>
            </a:extLst>
          </p:cNvPr>
          <p:cNvSpPr txBox="1">
            <a:spLocks/>
          </p:cNvSpPr>
          <p:nvPr/>
        </p:nvSpPr>
        <p:spPr>
          <a:xfrm>
            <a:off x="169100" y="0"/>
            <a:ext cx="7054525" cy="67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3200" dirty="0" err="1"/>
              <a:t>Transformada</a:t>
            </a:r>
            <a:r>
              <a:rPr lang="en-US" sz="3200" dirty="0"/>
              <a:t> </a:t>
            </a:r>
            <a:r>
              <a:rPr lang="en-US" sz="3200" dirty="0" err="1"/>
              <a:t>cosseno</a:t>
            </a:r>
            <a:r>
              <a:rPr lang="en-US" sz="3200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onde</a:t>
            </a:r>
            <a:r>
              <a:rPr lang="en-US" sz="1600" dirty="0"/>
              <a:t> a </a:t>
            </a:r>
            <a:r>
              <a:rPr lang="en-US" sz="1600" dirty="0" err="1"/>
              <a:t>mágina</a:t>
            </a:r>
            <a:r>
              <a:rPr lang="en-US" sz="1600" dirty="0"/>
              <a:t> </a:t>
            </a:r>
            <a:r>
              <a:rPr lang="en-US" sz="1600" dirty="0" err="1"/>
              <a:t>começa</a:t>
            </a:r>
            <a:r>
              <a:rPr lang="en-US" sz="1600" dirty="0"/>
              <a:t>)</a:t>
            </a:r>
            <a:endParaRPr lang="en-US" sz="32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78FC461-E0EF-4D77-81F3-FD77B51BA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9"/>
          <a:stretch/>
        </p:blipFill>
        <p:spPr bwMode="auto">
          <a:xfrm>
            <a:off x="1353345" y="893184"/>
            <a:ext cx="4061618" cy="391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1086595-2DAC-4F71-8EEC-596501F21254}"/>
              </a:ext>
            </a:extLst>
          </p:cNvPr>
          <p:cNvSpPr txBox="1"/>
          <p:nvPr/>
        </p:nvSpPr>
        <p:spPr>
          <a:xfrm>
            <a:off x="0" y="48665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https://en.wikipedia.org/wiki/Discrete_cosine_transform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5F44EF2-4498-4C78-BAAC-2DDAB25A104D}"/>
              </a:ext>
            </a:extLst>
          </p:cNvPr>
          <p:cNvSpPr txBox="1"/>
          <p:nvPr/>
        </p:nvSpPr>
        <p:spPr>
          <a:xfrm>
            <a:off x="76232" y="893184"/>
            <a:ext cx="959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8x8 pixels</a:t>
            </a:r>
          </a:p>
        </p:txBody>
      </p:sp>
      <p:pic>
        <p:nvPicPr>
          <p:cNvPr id="4102" name="Picture 6" descr="How JPG Works">
            <a:extLst>
              <a:ext uri="{FF2B5EF4-FFF2-40B4-BE49-F238E27FC236}">
                <a16:creationId xmlns:a16="http://schemas.microsoft.com/office/drawing/2014/main" id="{9C9FD49A-4DF6-448A-8DDB-486025480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926" y="3576551"/>
            <a:ext cx="1490700" cy="14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380844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E7EAEC"/>
      </a:lt2>
      <a:accent1>
        <a:srgbClr val="6ED87E"/>
      </a:accent1>
      <a:accent2>
        <a:srgbClr val="18C7B2"/>
      </a:accent2>
      <a:accent3>
        <a:srgbClr val="33ADEB"/>
      </a:accent3>
      <a:accent4>
        <a:srgbClr val="DF77D2"/>
      </a:accent4>
      <a:accent5>
        <a:srgbClr val="A143B3"/>
      </a:accent5>
      <a:accent6>
        <a:srgbClr val="FFB300"/>
      </a:accent6>
      <a:hlink>
        <a:srgbClr val="4A86E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746</Words>
  <Application>Microsoft Office PowerPoint</Application>
  <PresentationFormat>Apresentação na tela (16:9)</PresentationFormat>
  <Paragraphs>207</Paragraphs>
  <Slides>25</Slides>
  <Notes>21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Lato</vt:lpstr>
      <vt:lpstr>Menlo</vt:lpstr>
      <vt:lpstr>Eglamour template</vt:lpstr>
      <vt:lpstr>Worksheet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Decodificando um JPEG: com um pouco de teoria da informação</dc:title>
  <dc:creator>Ricardo Zago</dc:creator>
  <cp:lastModifiedBy>Ricardo Zago</cp:lastModifiedBy>
  <cp:revision>41</cp:revision>
  <dcterms:modified xsi:type="dcterms:W3CDTF">2022-03-14T10:43:22Z</dcterms:modified>
</cp:coreProperties>
</file>