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1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21"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94D943B-14D7-4210-A383-AEA270ED68A8}" type="datetimeFigureOut">
              <a:rPr lang="it-IT" smtClean="0"/>
              <a:t>07/01/2024</a:t>
            </a:fld>
            <a:endParaRPr lang="it-IT"/>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it-IT"/>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F54AF488-991B-41C6-8133-2DDEFF1A4024}" type="slidenum">
              <a:rPr lang="it-IT" smtClean="0"/>
              <a:t>‹N›</a:t>
            </a:fld>
            <a:endParaRPr lang="it-IT"/>
          </a:p>
        </p:txBody>
      </p:sp>
    </p:spTree>
    <p:extLst>
      <p:ext uri="{BB962C8B-B14F-4D97-AF65-F5344CB8AC3E}">
        <p14:creationId xmlns:p14="http://schemas.microsoft.com/office/powerpoint/2010/main" val="649955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94D943B-14D7-4210-A383-AEA270ED68A8}" type="datetimeFigureOut">
              <a:rPr lang="it-IT" smtClean="0"/>
              <a:t>07/01/2024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54AF488-991B-41C6-8133-2DDEFF1A4024}" type="slidenum">
              <a:rPr lang="it-IT" smtClean="0"/>
              <a:t>‹N›</a:t>
            </a:fld>
            <a:endParaRPr lang="it-IT"/>
          </a:p>
        </p:txBody>
      </p:sp>
    </p:spTree>
    <p:extLst>
      <p:ext uri="{BB962C8B-B14F-4D97-AF65-F5344CB8AC3E}">
        <p14:creationId xmlns:p14="http://schemas.microsoft.com/office/powerpoint/2010/main" val="3012654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94D943B-14D7-4210-A383-AEA270ED68A8}" type="datetimeFigureOut">
              <a:rPr lang="it-IT" smtClean="0"/>
              <a:t>07/01/2024</a:t>
            </a:fld>
            <a:endParaRPr lang="it-IT"/>
          </a:p>
        </p:txBody>
      </p:sp>
      <p:sp>
        <p:nvSpPr>
          <p:cNvPr id="5" name="Footer Placeholder 4"/>
          <p:cNvSpPr>
            <a:spLocks noGrp="1"/>
          </p:cNvSpPr>
          <p:nvPr>
            <p:ph type="ftr" sz="quarter" idx="11"/>
          </p:nvPr>
        </p:nvSpPr>
        <p:spPr>
          <a:xfrm>
            <a:off x="774923" y="5951811"/>
            <a:ext cx="7896279" cy="365125"/>
          </a:xfrm>
        </p:spPr>
        <p:txBody>
          <a:bodyPr/>
          <a:lstStyle/>
          <a:p>
            <a:endParaRPr lang="it-IT"/>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F54AF488-991B-41C6-8133-2DDEFF1A4024}" type="slidenum">
              <a:rPr lang="it-IT" smtClean="0"/>
              <a:t>‹N›</a:t>
            </a:fld>
            <a:endParaRPr lang="it-IT"/>
          </a:p>
        </p:txBody>
      </p:sp>
    </p:spTree>
    <p:extLst>
      <p:ext uri="{BB962C8B-B14F-4D97-AF65-F5344CB8AC3E}">
        <p14:creationId xmlns:p14="http://schemas.microsoft.com/office/powerpoint/2010/main" val="175762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94D943B-14D7-4210-A383-AEA270ED68A8}" type="datetimeFigureOut">
              <a:rPr lang="it-IT" smtClean="0"/>
              <a:t>07/01/2024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a:xfrm>
            <a:off x="10558300" y="5956137"/>
            <a:ext cx="1052508" cy="365125"/>
          </a:xfrm>
        </p:spPr>
        <p:txBody>
          <a:bodyPr/>
          <a:lstStyle/>
          <a:p>
            <a:fld id="{F54AF488-991B-41C6-8133-2DDEFF1A4024}" type="slidenum">
              <a:rPr lang="it-IT" smtClean="0"/>
              <a:t>‹N›</a:t>
            </a:fld>
            <a:endParaRPr lang="it-IT"/>
          </a:p>
        </p:txBody>
      </p:sp>
    </p:spTree>
    <p:extLst>
      <p:ext uri="{BB962C8B-B14F-4D97-AF65-F5344CB8AC3E}">
        <p14:creationId xmlns:p14="http://schemas.microsoft.com/office/powerpoint/2010/main" val="1622997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94D943B-14D7-4210-A383-AEA270ED68A8}" type="datetimeFigureOut">
              <a:rPr lang="it-IT" smtClean="0"/>
              <a:t>07/01/2024</a:t>
            </a:fld>
            <a:endParaRPr lang="it-IT"/>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it-IT"/>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54AF488-991B-41C6-8133-2DDEFF1A4024}" type="slidenum">
              <a:rPr lang="it-IT" smtClean="0"/>
              <a:t>‹N›</a:t>
            </a:fld>
            <a:endParaRPr lang="it-IT"/>
          </a:p>
        </p:txBody>
      </p:sp>
    </p:spTree>
    <p:extLst>
      <p:ext uri="{BB962C8B-B14F-4D97-AF65-F5344CB8AC3E}">
        <p14:creationId xmlns:p14="http://schemas.microsoft.com/office/powerpoint/2010/main" val="1218728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94D943B-14D7-4210-A383-AEA270ED68A8}" type="datetimeFigureOut">
              <a:rPr lang="it-IT" smtClean="0"/>
              <a:t>07/01/2024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54AF488-991B-41C6-8133-2DDEFF1A4024}" type="slidenum">
              <a:rPr lang="it-IT" smtClean="0"/>
              <a:t>‹N›</a:t>
            </a:fld>
            <a:endParaRPr lang="it-IT"/>
          </a:p>
        </p:txBody>
      </p:sp>
    </p:spTree>
    <p:extLst>
      <p:ext uri="{BB962C8B-B14F-4D97-AF65-F5344CB8AC3E}">
        <p14:creationId xmlns:p14="http://schemas.microsoft.com/office/powerpoint/2010/main" val="1465103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94D943B-14D7-4210-A383-AEA270ED68A8}" type="datetimeFigureOut">
              <a:rPr lang="it-IT" smtClean="0"/>
              <a:t>07/01/2024</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54AF488-991B-41C6-8133-2DDEFF1A4024}" type="slidenum">
              <a:rPr lang="it-IT" smtClean="0"/>
              <a:t>‹N›</a:t>
            </a:fld>
            <a:endParaRPr lang="it-IT"/>
          </a:p>
        </p:txBody>
      </p:sp>
    </p:spTree>
    <p:extLst>
      <p:ext uri="{BB962C8B-B14F-4D97-AF65-F5344CB8AC3E}">
        <p14:creationId xmlns:p14="http://schemas.microsoft.com/office/powerpoint/2010/main" val="2484764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94D943B-14D7-4210-A383-AEA270ED68A8}" type="datetimeFigureOut">
              <a:rPr lang="it-IT" smtClean="0"/>
              <a:t>07/01/2024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54AF488-991B-41C6-8133-2DDEFF1A4024}" type="slidenum">
              <a:rPr lang="it-IT" smtClean="0"/>
              <a:t>‹N›</a:t>
            </a:fld>
            <a:endParaRPr lang="it-IT"/>
          </a:p>
        </p:txBody>
      </p:sp>
    </p:spTree>
    <p:extLst>
      <p:ext uri="{BB962C8B-B14F-4D97-AF65-F5344CB8AC3E}">
        <p14:creationId xmlns:p14="http://schemas.microsoft.com/office/powerpoint/2010/main" val="446352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D943B-14D7-4210-A383-AEA270ED68A8}" type="datetimeFigureOut">
              <a:rPr lang="it-IT" smtClean="0"/>
              <a:t>07/01/2024</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F54AF488-991B-41C6-8133-2DDEFF1A4024}" type="slidenum">
              <a:rPr lang="it-IT" smtClean="0"/>
              <a:t>‹N›</a:t>
            </a:fld>
            <a:endParaRPr lang="it-IT"/>
          </a:p>
        </p:txBody>
      </p:sp>
    </p:spTree>
    <p:extLst>
      <p:ext uri="{BB962C8B-B14F-4D97-AF65-F5344CB8AC3E}">
        <p14:creationId xmlns:p14="http://schemas.microsoft.com/office/powerpoint/2010/main" val="420388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94D943B-14D7-4210-A383-AEA270ED68A8}" type="datetimeFigureOut">
              <a:rPr lang="it-IT" smtClean="0"/>
              <a:t>07/01/2024</a:t>
            </a:fld>
            <a:endParaRPr lang="it-IT"/>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F54AF488-991B-41C6-8133-2DDEFF1A4024}" type="slidenum">
              <a:rPr lang="it-IT" smtClean="0"/>
              <a:t>‹N›</a:t>
            </a:fld>
            <a:endParaRPr lang="it-IT"/>
          </a:p>
        </p:txBody>
      </p:sp>
    </p:spTree>
    <p:extLst>
      <p:ext uri="{BB962C8B-B14F-4D97-AF65-F5344CB8AC3E}">
        <p14:creationId xmlns:p14="http://schemas.microsoft.com/office/powerpoint/2010/main" val="4020277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94D943B-14D7-4210-A383-AEA270ED68A8}" type="datetimeFigureOut">
              <a:rPr lang="it-IT" smtClean="0"/>
              <a:t>07/01/2024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54AF488-991B-41C6-8133-2DDEFF1A4024}" type="slidenum">
              <a:rPr lang="it-IT" smtClean="0"/>
              <a:t>‹N›</a:t>
            </a:fld>
            <a:endParaRPr lang="it-IT"/>
          </a:p>
        </p:txBody>
      </p:sp>
    </p:spTree>
    <p:extLst>
      <p:ext uri="{BB962C8B-B14F-4D97-AF65-F5344CB8AC3E}">
        <p14:creationId xmlns:p14="http://schemas.microsoft.com/office/powerpoint/2010/main" val="4245672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94D943B-14D7-4210-A383-AEA270ED68A8}" type="datetimeFigureOut">
              <a:rPr lang="it-IT" smtClean="0"/>
              <a:t>07/01/2024</a:t>
            </a:fld>
            <a:endParaRPr lang="it-IT"/>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it-IT"/>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F54AF488-991B-41C6-8133-2DDEFF1A4024}" type="slidenum">
              <a:rPr lang="it-IT" smtClean="0"/>
              <a:t>‹N›</a:t>
            </a:fld>
            <a:endParaRPr lang="it-IT"/>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2844880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unb.ca/cic/datasets/tor.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A02F8B-B9AC-D6C8-1500-03543D6D07E4}"/>
              </a:ext>
            </a:extLst>
          </p:cNvPr>
          <p:cNvSpPr>
            <a:spLocks noGrp="1"/>
          </p:cNvSpPr>
          <p:nvPr>
            <p:ph type="ctrTitle"/>
          </p:nvPr>
        </p:nvSpPr>
        <p:spPr>
          <a:xfrm>
            <a:off x="370167" y="153748"/>
            <a:ext cx="11451665" cy="1832481"/>
          </a:xfrm>
        </p:spPr>
        <p:txBody>
          <a:bodyPr>
            <a:normAutofit/>
          </a:bodyPr>
          <a:lstStyle/>
          <a:p>
            <a:pPr algn="ctr"/>
            <a:r>
              <a:rPr lang="it-IT" sz="3800" b="1" i="0" dirty="0">
                <a:solidFill>
                  <a:srgbClr val="000000"/>
                </a:solidFill>
                <a:effectLst/>
                <a:latin typeface="Aptos" panose="020B0004020202020204" pitchFamily="34" charset="0"/>
              </a:rPr>
              <a:t>Confronto di algoritmi di classificazione supervisionata sul dataset ISCXTor2016</a:t>
            </a:r>
            <a:endParaRPr lang="it-IT" sz="3800" b="1" dirty="0"/>
          </a:p>
        </p:txBody>
      </p:sp>
      <p:pic>
        <p:nvPicPr>
          <p:cNvPr id="1026" name="Picture 2">
            <a:extLst>
              <a:ext uri="{FF2B5EF4-FFF2-40B4-BE49-F238E27FC236}">
                <a16:creationId xmlns:a16="http://schemas.microsoft.com/office/drawing/2014/main" id="{C4ACF50C-C1DC-7262-4C76-645F59326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7010" y="1986229"/>
            <a:ext cx="2275294" cy="1037807"/>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6F2CB94F-7ED5-E701-1D5F-C66F4FC8CB29}"/>
              </a:ext>
            </a:extLst>
          </p:cNvPr>
          <p:cNvSpPr txBox="1"/>
          <p:nvPr/>
        </p:nvSpPr>
        <p:spPr>
          <a:xfrm>
            <a:off x="2743200" y="3244334"/>
            <a:ext cx="6174223" cy="1077218"/>
          </a:xfrm>
          <a:prstGeom prst="rect">
            <a:avLst/>
          </a:prstGeom>
          <a:noFill/>
        </p:spPr>
        <p:txBody>
          <a:bodyPr wrap="square" rtlCol="0">
            <a:spAutoFit/>
          </a:bodyPr>
          <a:lstStyle/>
          <a:p>
            <a:pPr algn="ctr"/>
            <a:r>
              <a:rPr lang="it-IT" sz="3200" dirty="0">
                <a:solidFill>
                  <a:schemeClr val="bg1"/>
                </a:solidFill>
              </a:rPr>
              <a:t>INTELLIGENT AND SECURE NETWORKS</a:t>
            </a:r>
          </a:p>
        </p:txBody>
      </p:sp>
      <p:sp>
        <p:nvSpPr>
          <p:cNvPr id="5" name="CasellaDiTesto 4">
            <a:extLst>
              <a:ext uri="{FF2B5EF4-FFF2-40B4-BE49-F238E27FC236}">
                <a16:creationId xmlns:a16="http://schemas.microsoft.com/office/drawing/2014/main" id="{3C70D001-F121-A5E4-F083-3197880FF760}"/>
              </a:ext>
            </a:extLst>
          </p:cNvPr>
          <p:cNvSpPr txBox="1"/>
          <p:nvPr/>
        </p:nvSpPr>
        <p:spPr>
          <a:xfrm>
            <a:off x="9214131" y="5348835"/>
            <a:ext cx="2257678" cy="646331"/>
          </a:xfrm>
          <a:prstGeom prst="rect">
            <a:avLst/>
          </a:prstGeom>
          <a:noFill/>
        </p:spPr>
        <p:txBody>
          <a:bodyPr wrap="square" rtlCol="0">
            <a:spAutoFit/>
          </a:bodyPr>
          <a:lstStyle/>
          <a:p>
            <a:r>
              <a:rPr lang="it-IT" dirty="0">
                <a:solidFill>
                  <a:schemeClr val="bg1"/>
                </a:solidFill>
              </a:rPr>
              <a:t>STUDENTE:</a:t>
            </a:r>
          </a:p>
          <a:p>
            <a:r>
              <a:rPr lang="it-IT" dirty="0">
                <a:solidFill>
                  <a:schemeClr val="bg1"/>
                </a:solidFill>
              </a:rPr>
              <a:t>RICCARDO ROSSI</a:t>
            </a:r>
          </a:p>
        </p:txBody>
      </p:sp>
      <p:sp>
        <p:nvSpPr>
          <p:cNvPr id="6" name="CasellaDiTesto 5">
            <a:extLst>
              <a:ext uri="{FF2B5EF4-FFF2-40B4-BE49-F238E27FC236}">
                <a16:creationId xmlns:a16="http://schemas.microsoft.com/office/drawing/2014/main" id="{B4781211-D9F2-5D3A-62FD-026739D0928E}"/>
              </a:ext>
            </a:extLst>
          </p:cNvPr>
          <p:cNvSpPr txBox="1"/>
          <p:nvPr/>
        </p:nvSpPr>
        <p:spPr>
          <a:xfrm>
            <a:off x="720191" y="5348835"/>
            <a:ext cx="2484255" cy="646331"/>
          </a:xfrm>
          <a:prstGeom prst="rect">
            <a:avLst/>
          </a:prstGeom>
          <a:noFill/>
        </p:spPr>
        <p:txBody>
          <a:bodyPr wrap="square" rtlCol="0">
            <a:spAutoFit/>
          </a:bodyPr>
          <a:lstStyle/>
          <a:p>
            <a:r>
              <a:rPr lang="it-IT" dirty="0">
                <a:solidFill>
                  <a:schemeClr val="bg1"/>
                </a:solidFill>
              </a:rPr>
              <a:t>DOCENTE:</a:t>
            </a:r>
          </a:p>
          <a:p>
            <a:r>
              <a:rPr lang="it-IT" dirty="0">
                <a:solidFill>
                  <a:schemeClr val="bg1"/>
                </a:solidFill>
              </a:rPr>
              <a:t>MAURO FEMMINELLA</a:t>
            </a:r>
          </a:p>
        </p:txBody>
      </p:sp>
      <p:sp>
        <p:nvSpPr>
          <p:cNvPr id="7" name="CasellaDiTesto 6">
            <a:extLst>
              <a:ext uri="{FF2B5EF4-FFF2-40B4-BE49-F238E27FC236}">
                <a16:creationId xmlns:a16="http://schemas.microsoft.com/office/drawing/2014/main" id="{D413F49C-6167-9276-172A-1AD7F84F693A}"/>
              </a:ext>
            </a:extLst>
          </p:cNvPr>
          <p:cNvSpPr txBox="1"/>
          <p:nvPr/>
        </p:nvSpPr>
        <p:spPr>
          <a:xfrm>
            <a:off x="3661645" y="4321552"/>
            <a:ext cx="4337331" cy="584775"/>
          </a:xfrm>
          <a:prstGeom prst="rect">
            <a:avLst/>
          </a:prstGeom>
          <a:noFill/>
        </p:spPr>
        <p:txBody>
          <a:bodyPr wrap="square" rtlCol="0">
            <a:spAutoFit/>
          </a:bodyPr>
          <a:lstStyle/>
          <a:p>
            <a:pPr algn="ctr"/>
            <a:r>
              <a:rPr lang="it-IT" sz="1600" dirty="0">
                <a:solidFill>
                  <a:schemeClr val="bg1"/>
                </a:solidFill>
              </a:rPr>
              <a:t>DIPARTIMENTO DI INGEGNERIA</a:t>
            </a:r>
          </a:p>
          <a:p>
            <a:pPr algn="ctr"/>
            <a:r>
              <a:rPr lang="it-IT" sz="1600" dirty="0">
                <a:solidFill>
                  <a:schemeClr val="bg1"/>
                </a:solidFill>
              </a:rPr>
              <a:t>UNIVERSITA’ DEGLI STUDI DI PERUGIA</a:t>
            </a:r>
          </a:p>
        </p:txBody>
      </p:sp>
    </p:spTree>
    <p:extLst>
      <p:ext uri="{BB962C8B-B14F-4D97-AF65-F5344CB8AC3E}">
        <p14:creationId xmlns:p14="http://schemas.microsoft.com/office/powerpoint/2010/main" val="2827014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4BFD3134-E0DC-EE9E-3858-5F723264EA7C}"/>
              </a:ext>
            </a:extLst>
          </p:cNvPr>
          <p:cNvSpPr>
            <a:spLocks noGrp="1"/>
          </p:cNvSpPr>
          <p:nvPr>
            <p:ph type="title"/>
          </p:nvPr>
        </p:nvSpPr>
        <p:spPr>
          <a:xfrm>
            <a:off x="653137" y="772183"/>
            <a:ext cx="3171905" cy="474428"/>
          </a:xfrm>
        </p:spPr>
        <p:txBody>
          <a:bodyPr vert="horz" lIns="91440" tIns="45720" rIns="91440" bIns="45720" rtlCol="0" anchor="b">
            <a:normAutofit/>
          </a:bodyPr>
          <a:lstStyle/>
          <a:p>
            <a:pPr algn="ctr"/>
            <a:r>
              <a:rPr lang="en-US" sz="2400" dirty="0">
                <a:solidFill>
                  <a:srgbClr val="FFFFFF"/>
                </a:solidFill>
              </a:rPr>
              <a:t>ANN:</a:t>
            </a:r>
          </a:p>
        </p:txBody>
      </p:sp>
      <p:grpSp>
        <p:nvGrpSpPr>
          <p:cNvPr id="2061" name="Group 2060">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062" name="Rectangle 2061">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3" name="Rectangle 2062">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4" name="Rectangle 2063">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4" name="CasellaDiTesto 3">
            <a:extLst>
              <a:ext uri="{FF2B5EF4-FFF2-40B4-BE49-F238E27FC236}">
                <a16:creationId xmlns:a16="http://schemas.microsoft.com/office/drawing/2014/main" id="{604C1E02-797C-03AF-29DC-8B986CD1536E}"/>
              </a:ext>
            </a:extLst>
          </p:cNvPr>
          <p:cNvSpPr txBox="1"/>
          <p:nvPr/>
        </p:nvSpPr>
        <p:spPr>
          <a:xfrm>
            <a:off x="488588" y="1313286"/>
            <a:ext cx="3589798" cy="4454247"/>
          </a:xfrm>
          <a:prstGeom prst="rect">
            <a:avLst/>
          </a:prstGeom>
        </p:spPr>
        <p:txBody>
          <a:bodyPr vert="horz" lIns="91440" tIns="45720" rIns="91440" bIns="45720" rtlCol="0" anchor="t">
            <a:normAutofit/>
          </a:bodyPr>
          <a:lstStyle/>
          <a:p>
            <a:pPr algn="just">
              <a:spcBef>
                <a:spcPct val="20000"/>
              </a:spcBef>
              <a:spcAft>
                <a:spcPts val="600"/>
              </a:spcAft>
              <a:buClr>
                <a:schemeClr val="accent2"/>
              </a:buClr>
              <a:buSzPct val="92000"/>
            </a:pPr>
            <a:r>
              <a:rPr lang="it-IT" sz="2400" dirty="0" err="1">
                <a:solidFill>
                  <a:srgbClr val="FFFFFF"/>
                </a:solidFill>
              </a:rPr>
              <a:t>Neural</a:t>
            </a:r>
            <a:r>
              <a:rPr lang="it-IT" sz="2400" dirty="0">
                <a:solidFill>
                  <a:srgbClr val="FFFFFF"/>
                </a:solidFill>
              </a:rPr>
              <a:t> network con:</a:t>
            </a:r>
          </a:p>
          <a:p>
            <a:pPr marL="342900" indent="-342900" algn="just">
              <a:spcBef>
                <a:spcPct val="20000"/>
              </a:spcBef>
              <a:spcAft>
                <a:spcPts val="600"/>
              </a:spcAft>
              <a:buClr>
                <a:schemeClr val="accent2"/>
              </a:buClr>
              <a:buSzPct val="92000"/>
              <a:buFont typeface="Arial" panose="020B0604020202020204" pitchFamily="34" charset="0"/>
              <a:buChar char="•"/>
            </a:pPr>
            <a:r>
              <a:rPr lang="it-IT" sz="2400" dirty="0">
                <a:solidFill>
                  <a:srgbClr val="FFFFFF"/>
                </a:solidFill>
              </a:rPr>
              <a:t>HL con 64 </a:t>
            </a:r>
            <a:r>
              <a:rPr lang="it-IT" sz="2400" dirty="0" err="1">
                <a:solidFill>
                  <a:srgbClr val="FFFFFF"/>
                </a:solidFill>
              </a:rPr>
              <a:t>units</a:t>
            </a:r>
            <a:r>
              <a:rPr lang="it-IT" sz="2400" dirty="0">
                <a:solidFill>
                  <a:srgbClr val="FFFFFF"/>
                </a:solidFill>
              </a:rPr>
              <a:t>, </a:t>
            </a:r>
            <a:r>
              <a:rPr lang="it-IT" sz="2400" dirty="0" err="1">
                <a:solidFill>
                  <a:srgbClr val="FFFFFF"/>
                </a:solidFill>
              </a:rPr>
              <a:t>ReLU</a:t>
            </a:r>
            <a:endParaRPr lang="it-IT" sz="2400" dirty="0">
              <a:solidFill>
                <a:srgbClr val="FFFFFF"/>
              </a:solidFill>
            </a:endParaRPr>
          </a:p>
          <a:p>
            <a:pPr marL="342900" indent="-342900" algn="just">
              <a:spcBef>
                <a:spcPct val="20000"/>
              </a:spcBef>
              <a:spcAft>
                <a:spcPts val="600"/>
              </a:spcAft>
              <a:buClr>
                <a:schemeClr val="accent2"/>
              </a:buClr>
              <a:buSzPct val="92000"/>
              <a:buFont typeface="Arial" panose="020B0604020202020204" pitchFamily="34" charset="0"/>
              <a:buChar char="•"/>
            </a:pPr>
            <a:r>
              <a:rPr lang="it-IT" sz="2400" dirty="0">
                <a:solidFill>
                  <a:srgbClr val="FFFFFF"/>
                </a:solidFill>
              </a:rPr>
              <a:t>HL con 128 </a:t>
            </a:r>
            <a:r>
              <a:rPr lang="it-IT" sz="2400" dirty="0" err="1">
                <a:solidFill>
                  <a:srgbClr val="FFFFFF"/>
                </a:solidFill>
              </a:rPr>
              <a:t>units</a:t>
            </a:r>
            <a:r>
              <a:rPr lang="it-IT" sz="2400" dirty="0">
                <a:solidFill>
                  <a:srgbClr val="FFFFFF"/>
                </a:solidFill>
              </a:rPr>
              <a:t>, </a:t>
            </a:r>
            <a:r>
              <a:rPr lang="it-IT" sz="2400" dirty="0" err="1">
                <a:solidFill>
                  <a:srgbClr val="FFFFFF"/>
                </a:solidFill>
              </a:rPr>
              <a:t>ReLU</a:t>
            </a:r>
            <a:endParaRPr lang="it-IT" sz="2400" dirty="0">
              <a:solidFill>
                <a:srgbClr val="FFFFFF"/>
              </a:solidFill>
            </a:endParaRPr>
          </a:p>
          <a:p>
            <a:pPr marL="342900" indent="-342900" algn="just">
              <a:spcBef>
                <a:spcPct val="20000"/>
              </a:spcBef>
              <a:spcAft>
                <a:spcPts val="600"/>
              </a:spcAft>
              <a:buClr>
                <a:schemeClr val="accent2"/>
              </a:buClr>
              <a:buSzPct val="92000"/>
              <a:buFont typeface="Arial" panose="020B0604020202020204" pitchFamily="34" charset="0"/>
              <a:buChar char="•"/>
            </a:pPr>
            <a:r>
              <a:rPr lang="it-IT" sz="2400" dirty="0" err="1">
                <a:solidFill>
                  <a:srgbClr val="FFFFFF"/>
                </a:solidFill>
              </a:rPr>
              <a:t>DropOut</a:t>
            </a:r>
            <a:endParaRPr lang="it-IT" sz="2400" dirty="0">
              <a:solidFill>
                <a:srgbClr val="FFFFFF"/>
              </a:solidFill>
            </a:endParaRPr>
          </a:p>
          <a:p>
            <a:pPr marL="342900" indent="-342900" algn="just">
              <a:spcBef>
                <a:spcPct val="20000"/>
              </a:spcBef>
              <a:spcAft>
                <a:spcPts val="600"/>
              </a:spcAft>
              <a:buClr>
                <a:schemeClr val="accent2"/>
              </a:buClr>
              <a:buSzPct val="92000"/>
              <a:buFont typeface="Arial" panose="020B0604020202020204" pitchFamily="34" charset="0"/>
              <a:buChar char="•"/>
            </a:pPr>
            <a:r>
              <a:rPr lang="it-IT" sz="2400" dirty="0">
                <a:solidFill>
                  <a:srgbClr val="FFFFFF"/>
                </a:solidFill>
              </a:rPr>
              <a:t>HL con 64 </a:t>
            </a:r>
            <a:r>
              <a:rPr lang="it-IT" sz="2400" dirty="0" err="1">
                <a:solidFill>
                  <a:srgbClr val="FFFFFF"/>
                </a:solidFill>
              </a:rPr>
              <a:t>units</a:t>
            </a:r>
            <a:r>
              <a:rPr lang="it-IT" sz="2400" dirty="0">
                <a:solidFill>
                  <a:srgbClr val="FFFFFF"/>
                </a:solidFill>
              </a:rPr>
              <a:t>, </a:t>
            </a:r>
            <a:r>
              <a:rPr lang="it-IT" sz="2400" dirty="0" err="1">
                <a:solidFill>
                  <a:srgbClr val="FFFFFF"/>
                </a:solidFill>
              </a:rPr>
              <a:t>ReLU</a:t>
            </a:r>
            <a:endParaRPr lang="it-IT" sz="2400" dirty="0">
              <a:solidFill>
                <a:srgbClr val="FFFFFF"/>
              </a:solidFill>
            </a:endParaRPr>
          </a:p>
          <a:p>
            <a:pPr marL="342900" indent="-342900" algn="just">
              <a:spcBef>
                <a:spcPct val="20000"/>
              </a:spcBef>
              <a:spcAft>
                <a:spcPts val="600"/>
              </a:spcAft>
              <a:buClr>
                <a:schemeClr val="accent2"/>
              </a:buClr>
              <a:buSzPct val="92000"/>
              <a:buFont typeface="Arial" panose="020B0604020202020204" pitchFamily="34" charset="0"/>
              <a:buChar char="•"/>
            </a:pPr>
            <a:r>
              <a:rPr lang="it-IT" sz="2400" dirty="0">
                <a:solidFill>
                  <a:srgbClr val="FFFFFF"/>
                </a:solidFill>
              </a:rPr>
              <a:t>OL con 8 </a:t>
            </a:r>
            <a:r>
              <a:rPr lang="it-IT" sz="2400" dirty="0" err="1">
                <a:solidFill>
                  <a:srgbClr val="FFFFFF"/>
                </a:solidFill>
              </a:rPr>
              <a:t>units</a:t>
            </a:r>
            <a:r>
              <a:rPr lang="it-IT" sz="2400" dirty="0">
                <a:solidFill>
                  <a:srgbClr val="FFFFFF"/>
                </a:solidFill>
              </a:rPr>
              <a:t>, </a:t>
            </a:r>
            <a:r>
              <a:rPr lang="it-IT" sz="2400" dirty="0" err="1">
                <a:solidFill>
                  <a:srgbClr val="FFFFFF"/>
                </a:solidFill>
              </a:rPr>
              <a:t>Softmax</a:t>
            </a:r>
            <a:endParaRPr lang="it-IT" sz="2400" dirty="0">
              <a:solidFill>
                <a:srgbClr val="FFFFFF"/>
              </a:solidFill>
            </a:endParaRPr>
          </a:p>
          <a:p>
            <a:pPr marL="342900" indent="-342900" algn="just">
              <a:spcBef>
                <a:spcPct val="20000"/>
              </a:spcBef>
              <a:spcAft>
                <a:spcPts val="600"/>
              </a:spcAft>
              <a:buClr>
                <a:schemeClr val="accent2"/>
              </a:buClr>
              <a:buSzPct val="92000"/>
              <a:buFont typeface="Arial" panose="020B0604020202020204" pitchFamily="34" charset="0"/>
              <a:buChar char="•"/>
            </a:pPr>
            <a:endParaRPr lang="it-IT" sz="2400" dirty="0">
              <a:solidFill>
                <a:srgbClr val="FFFFFF"/>
              </a:solidFill>
            </a:endParaRPr>
          </a:p>
          <a:p>
            <a:pPr algn="just">
              <a:spcBef>
                <a:spcPct val="20000"/>
              </a:spcBef>
              <a:spcAft>
                <a:spcPts val="600"/>
              </a:spcAft>
              <a:buClr>
                <a:schemeClr val="accent2"/>
              </a:buClr>
              <a:buSzPct val="92000"/>
            </a:pPr>
            <a:endParaRPr lang="it-IT" sz="2400" b="0" i="0" dirty="0">
              <a:solidFill>
                <a:srgbClr val="FFFFFF"/>
              </a:solidFill>
              <a:effectLst/>
            </a:endParaRPr>
          </a:p>
        </p:txBody>
      </p:sp>
      <p:sp>
        <p:nvSpPr>
          <p:cNvPr id="3" name="CasellaDiTesto 2">
            <a:extLst>
              <a:ext uri="{FF2B5EF4-FFF2-40B4-BE49-F238E27FC236}">
                <a16:creationId xmlns:a16="http://schemas.microsoft.com/office/drawing/2014/main" id="{29B724CE-8E2B-4AF9-4E5F-4F8E17628A08}"/>
              </a:ext>
            </a:extLst>
          </p:cNvPr>
          <p:cNvSpPr txBox="1"/>
          <p:nvPr/>
        </p:nvSpPr>
        <p:spPr>
          <a:xfrm>
            <a:off x="4257746" y="648490"/>
            <a:ext cx="7445666" cy="93871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it-IT" sz="2200" dirty="0" err="1">
                <a:solidFill>
                  <a:schemeClr val="bg1"/>
                </a:solidFill>
              </a:rPr>
              <a:t>Confusion</a:t>
            </a:r>
            <a:r>
              <a:rPr lang="it-IT" sz="2200" dirty="0">
                <a:solidFill>
                  <a:schemeClr val="bg1"/>
                </a:solidFill>
              </a:rPr>
              <a:t> Matrix:</a:t>
            </a:r>
          </a:p>
          <a:p>
            <a:pPr algn="just"/>
            <a:endParaRPr lang="it-IT" sz="2200" dirty="0">
              <a:solidFill>
                <a:schemeClr val="bg1"/>
              </a:solidFill>
            </a:endParaRPr>
          </a:p>
        </p:txBody>
      </p:sp>
      <p:pic>
        <p:nvPicPr>
          <p:cNvPr id="6" name="Immagine 5">
            <a:extLst>
              <a:ext uri="{FF2B5EF4-FFF2-40B4-BE49-F238E27FC236}">
                <a16:creationId xmlns:a16="http://schemas.microsoft.com/office/drawing/2014/main" id="{B3E1EEAB-B0F7-EF5F-1F6E-BF33F9A2AD7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57746" y="1258838"/>
            <a:ext cx="3619328" cy="3007954"/>
          </a:xfrm>
          <a:prstGeom prst="rect">
            <a:avLst/>
          </a:prstGeom>
        </p:spPr>
      </p:pic>
      <p:sp>
        <p:nvSpPr>
          <p:cNvPr id="10" name="CasellaDiTesto 9">
            <a:extLst>
              <a:ext uri="{FF2B5EF4-FFF2-40B4-BE49-F238E27FC236}">
                <a16:creationId xmlns:a16="http://schemas.microsoft.com/office/drawing/2014/main" id="{45B48DC0-34E6-A8EE-26D0-6508E5EB8054}"/>
              </a:ext>
            </a:extLst>
          </p:cNvPr>
          <p:cNvSpPr txBox="1"/>
          <p:nvPr/>
        </p:nvSpPr>
        <p:spPr>
          <a:xfrm>
            <a:off x="8026630" y="772183"/>
            <a:ext cx="5138443" cy="430887"/>
          </a:xfrm>
          <a:prstGeom prst="rect">
            <a:avLst/>
          </a:prstGeom>
          <a:noFill/>
        </p:spPr>
        <p:txBody>
          <a:bodyPr wrap="square" rtlCol="0">
            <a:spAutoFit/>
          </a:bodyPr>
          <a:lstStyle/>
          <a:p>
            <a:pPr marL="342900" indent="-342900">
              <a:buFont typeface="Arial" panose="020B0604020202020204" pitchFamily="34" charset="0"/>
              <a:buChar char="•"/>
            </a:pPr>
            <a:r>
              <a:rPr lang="it-IT" sz="2200" dirty="0" err="1">
                <a:solidFill>
                  <a:schemeClr val="bg1"/>
                </a:solidFill>
              </a:rPr>
              <a:t>Classification</a:t>
            </a:r>
            <a:r>
              <a:rPr lang="it-IT" sz="2200" dirty="0">
                <a:solidFill>
                  <a:schemeClr val="bg1"/>
                </a:solidFill>
              </a:rPr>
              <a:t> Report:</a:t>
            </a:r>
          </a:p>
        </p:txBody>
      </p:sp>
      <p:pic>
        <p:nvPicPr>
          <p:cNvPr id="12" name="Immagine 11">
            <a:extLst>
              <a:ext uri="{FF2B5EF4-FFF2-40B4-BE49-F238E27FC236}">
                <a16:creationId xmlns:a16="http://schemas.microsoft.com/office/drawing/2014/main" id="{7A8547FA-3E80-1ABC-7313-B197E5D73B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283397" y="1324380"/>
            <a:ext cx="3721682" cy="2146459"/>
          </a:xfrm>
          <a:prstGeom prst="rect">
            <a:avLst/>
          </a:prstGeom>
        </p:spPr>
      </p:pic>
      <p:sp>
        <p:nvSpPr>
          <p:cNvPr id="13" name="CasellaDiTesto 12">
            <a:extLst>
              <a:ext uri="{FF2B5EF4-FFF2-40B4-BE49-F238E27FC236}">
                <a16:creationId xmlns:a16="http://schemas.microsoft.com/office/drawing/2014/main" id="{F0A7A405-8317-BB7F-0E69-A528EA9D8893}"/>
              </a:ext>
            </a:extLst>
          </p:cNvPr>
          <p:cNvSpPr txBox="1"/>
          <p:nvPr/>
        </p:nvSpPr>
        <p:spPr>
          <a:xfrm>
            <a:off x="4289117" y="4145340"/>
            <a:ext cx="7582237" cy="2123658"/>
          </a:xfrm>
          <a:prstGeom prst="rect">
            <a:avLst/>
          </a:prstGeom>
          <a:noFill/>
        </p:spPr>
        <p:txBody>
          <a:bodyPr wrap="square" rtlCol="0">
            <a:spAutoFit/>
          </a:bodyPr>
          <a:lstStyle/>
          <a:p>
            <a:pPr marL="285750" indent="-285750" algn="just">
              <a:buFont typeface="Arial" panose="020B0604020202020204" pitchFamily="34" charset="0"/>
              <a:buChar char="•"/>
            </a:pPr>
            <a:r>
              <a:rPr lang="it-IT" sz="2200" dirty="0">
                <a:solidFill>
                  <a:schemeClr val="bg1"/>
                </a:solidFill>
              </a:rPr>
              <a:t>Le prestazioni migliorano significativamente rispetto SVM, la forte non linearità presente nelle NN fa sì che pure le classi con pochi campioni vengano discriminate bene. La classe ‘VIDEO’ passa da un f1-score di 0.59 a uno di 0.69.</a:t>
            </a:r>
          </a:p>
          <a:p>
            <a:pPr marL="285750" indent="-285750" algn="just">
              <a:buFont typeface="Arial" panose="020B0604020202020204" pitchFamily="34" charset="0"/>
              <a:buChar char="•"/>
            </a:pPr>
            <a:endParaRPr lang="it-IT" sz="2200" dirty="0">
              <a:solidFill>
                <a:schemeClr val="bg1"/>
              </a:solidFill>
            </a:endParaRPr>
          </a:p>
          <a:p>
            <a:pPr marL="285750" indent="-285750" algn="just">
              <a:buFont typeface="Arial" panose="020B0604020202020204" pitchFamily="34" charset="0"/>
              <a:buChar char="•"/>
            </a:pPr>
            <a:r>
              <a:rPr lang="it-IT" sz="2200" dirty="0">
                <a:solidFill>
                  <a:schemeClr val="bg1"/>
                </a:solidFill>
              </a:rPr>
              <a:t>Training Time: 13.05 s         </a:t>
            </a:r>
            <a:r>
              <a:rPr lang="it-IT" sz="2200" dirty="0" err="1">
                <a:solidFill>
                  <a:schemeClr val="bg1"/>
                </a:solidFill>
              </a:rPr>
              <a:t>Prediction</a:t>
            </a:r>
            <a:r>
              <a:rPr lang="it-IT" sz="2200" dirty="0">
                <a:solidFill>
                  <a:schemeClr val="bg1"/>
                </a:solidFill>
              </a:rPr>
              <a:t> time: 0.26 s</a:t>
            </a:r>
          </a:p>
        </p:txBody>
      </p:sp>
    </p:spTree>
    <p:extLst>
      <p:ext uri="{BB962C8B-B14F-4D97-AF65-F5344CB8AC3E}">
        <p14:creationId xmlns:p14="http://schemas.microsoft.com/office/powerpoint/2010/main" val="105538147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4BFD3134-E0DC-EE9E-3858-5F723264EA7C}"/>
              </a:ext>
            </a:extLst>
          </p:cNvPr>
          <p:cNvSpPr>
            <a:spLocks noGrp="1"/>
          </p:cNvSpPr>
          <p:nvPr>
            <p:ph type="title"/>
          </p:nvPr>
        </p:nvSpPr>
        <p:spPr>
          <a:xfrm>
            <a:off x="653137" y="772183"/>
            <a:ext cx="3171905" cy="474428"/>
          </a:xfrm>
        </p:spPr>
        <p:txBody>
          <a:bodyPr vert="horz" lIns="91440" tIns="45720" rIns="91440" bIns="45720" rtlCol="0" anchor="b">
            <a:normAutofit/>
          </a:bodyPr>
          <a:lstStyle/>
          <a:p>
            <a:pPr algn="ctr"/>
            <a:r>
              <a:rPr lang="en-US" sz="2400" dirty="0">
                <a:solidFill>
                  <a:srgbClr val="FFFFFF"/>
                </a:solidFill>
              </a:rPr>
              <a:t>K</a:t>
            </a:r>
            <a:r>
              <a:rPr lang="en-US" sz="2400">
                <a:solidFill>
                  <a:srgbClr val="FFFFFF"/>
                </a:solidFill>
              </a:rPr>
              <a:t>NN</a:t>
            </a:r>
            <a:r>
              <a:rPr lang="en-US" sz="2400" dirty="0">
                <a:solidFill>
                  <a:srgbClr val="FFFFFF"/>
                </a:solidFill>
              </a:rPr>
              <a:t>:</a:t>
            </a:r>
          </a:p>
        </p:txBody>
      </p:sp>
      <p:grpSp>
        <p:nvGrpSpPr>
          <p:cNvPr id="2061" name="Group 2060">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062" name="Rectangle 2061">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3" name="Rectangle 2062">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4" name="Rectangle 2063">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4" name="CasellaDiTesto 3">
            <a:extLst>
              <a:ext uri="{FF2B5EF4-FFF2-40B4-BE49-F238E27FC236}">
                <a16:creationId xmlns:a16="http://schemas.microsoft.com/office/drawing/2014/main" id="{604C1E02-797C-03AF-29DC-8B986CD1536E}"/>
              </a:ext>
            </a:extLst>
          </p:cNvPr>
          <p:cNvSpPr txBox="1"/>
          <p:nvPr/>
        </p:nvSpPr>
        <p:spPr>
          <a:xfrm>
            <a:off x="488588" y="1313286"/>
            <a:ext cx="3589798" cy="4454247"/>
          </a:xfrm>
          <a:prstGeom prst="rect">
            <a:avLst/>
          </a:prstGeom>
        </p:spPr>
        <p:txBody>
          <a:bodyPr vert="horz" lIns="91440" tIns="45720" rIns="91440" bIns="45720" rtlCol="0" anchor="t">
            <a:normAutofit/>
          </a:bodyPr>
          <a:lstStyle/>
          <a:p>
            <a:pPr marL="342900" indent="-342900" algn="just">
              <a:spcBef>
                <a:spcPct val="20000"/>
              </a:spcBef>
              <a:spcAft>
                <a:spcPts val="600"/>
              </a:spcAft>
              <a:buClr>
                <a:schemeClr val="accent2"/>
              </a:buClr>
              <a:buSzPct val="92000"/>
              <a:buFont typeface="Arial" panose="020B0604020202020204" pitchFamily="34" charset="0"/>
              <a:buChar char="•"/>
            </a:pPr>
            <a:r>
              <a:rPr lang="it-IT" sz="2400" dirty="0">
                <a:solidFill>
                  <a:srgbClr val="FFFFFF"/>
                </a:solidFill>
              </a:rPr>
              <a:t>K-</a:t>
            </a:r>
            <a:r>
              <a:rPr lang="it-IT" sz="2400" dirty="0" err="1">
                <a:solidFill>
                  <a:srgbClr val="FFFFFF"/>
                </a:solidFill>
              </a:rPr>
              <a:t>nearest</a:t>
            </a:r>
            <a:r>
              <a:rPr lang="it-IT" sz="2400" dirty="0">
                <a:solidFill>
                  <a:srgbClr val="FFFFFF"/>
                </a:solidFill>
              </a:rPr>
              <a:t> </a:t>
            </a:r>
            <a:r>
              <a:rPr lang="it-IT" sz="2400" dirty="0" err="1">
                <a:solidFill>
                  <a:srgbClr val="FFFFFF"/>
                </a:solidFill>
              </a:rPr>
              <a:t>Neighbours</a:t>
            </a:r>
            <a:r>
              <a:rPr lang="it-IT" sz="2400" dirty="0">
                <a:solidFill>
                  <a:srgbClr val="FFFFFF"/>
                </a:solidFill>
              </a:rPr>
              <a:t> </a:t>
            </a:r>
            <a:r>
              <a:rPr lang="it-IT" sz="2400" dirty="0" err="1">
                <a:solidFill>
                  <a:srgbClr val="FFFFFF"/>
                </a:solidFill>
              </a:rPr>
              <a:t>Classifier</a:t>
            </a:r>
            <a:r>
              <a:rPr lang="it-IT" sz="2400" dirty="0">
                <a:solidFill>
                  <a:srgbClr val="FFFFFF"/>
                </a:solidFill>
              </a:rPr>
              <a:t> con valore di K=3. Sono stati testati pure i valori K=5, K=10 e le prestazioni non cambiano.</a:t>
            </a:r>
          </a:p>
          <a:p>
            <a:pPr algn="just">
              <a:spcBef>
                <a:spcPct val="20000"/>
              </a:spcBef>
              <a:spcAft>
                <a:spcPts val="600"/>
              </a:spcAft>
              <a:buClr>
                <a:schemeClr val="accent2"/>
              </a:buClr>
              <a:buSzPct val="92000"/>
            </a:pPr>
            <a:endParaRPr lang="it-IT" sz="2400" b="0" i="0" dirty="0">
              <a:solidFill>
                <a:srgbClr val="FFFFFF"/>
              </a:solidFill>
              <a:effectLst/>
            </a:endParaRPr>
          </a:p>
        </p:txBody>
      </p:sp>
      <p:sp>
        <p:nvSpPr>
          <p:cNvPr id="3" name="CasellaDiTesto 2">
            <a:extLst>
              <a:ext uri="{FF2B5EF4-FFF2-40B4-BE49-F238E27FC236}">
                <a16:creationId xmlns:a16="http://schemas.microsoft.com/office/drawing/2014/main" id="{29B724CE-8E2B-4AF9-4E5F-4F8E17628A08}"/>
              </a:ext>
            </a:extLst>
          </p:cNvPr>
          <p:cNvSpPr txBox="1"/>
          <p:nvPr/>
        </p:nvSpPr>
        <p:spPr>
          <a:xfrm>
            <a:off x="4257746" y="648490"/>
            <a:ext cx="7445666" cy="93871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it-IT" sz="2200" dirty="0" err="1">
                <a:solidFill>
                  <a:schemeClr val="bg1"/>
                </a:solidFill>
              </a:rPr>
              <a:t>Confusion</a:t>
            </a:r>
            <a:r>
              <a:rPr lang="it-IT" sz="2200" dirty="0">
                <a:solidFill>
                  <a:schemeClr val="bg1"/>
                </a:solidFill>
              </a:rPr>
              <a:t> Matrix:</a:t>
            </a:r>
          </a:p>
          <a:p>
            <a:pPr algn="just"/>
            <a:endParaRPr lang="it-IT" sz="2200" dirty="0">
              <a:solidFill>
                <a:schemeClr val="bg1"/>
              </a:solidFill>
            </a:endParaRPr>
          </a:p>
        </p:txBody>
      </p:sp>
      <p:pic>
        <p:nvPicPr>
          <p:cNvPr id="6" name="Immagine 5">
            <a:extLst>
              <a:ext uri="{FF2B5EF4-FFF2-40B4-BE49-F238E27FC236}">
                <a16:creationId xmlns:a16="http://schemas.microsoft.com/office/drawing/2014/main" id="{B3E1EEAB-B0F7-EF5F-1F6E-BF33F9A2AD7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57747" y="1258838"/>
            <a:ext cx="3619326" cy="3007954"/>
          </a:xfrm>
          <a:prstGeom prst="rect">
            <a:avLst/>
          </a:prstGeom>
        </p:spPr>
      </p:pic>
      <p:sp>
        <p:nvSpPr>
          <p:cNvPr id="10" name="CasellaDiTesto 9">
            <a:extLst>
              <a:ext uri="{FF2B5EF4-FFF2-40B4-BE49-F238E27FC236}">
                <a16:creationId xmlns:a16="http://schemas.microsoft.com/office/drawing/2014/main" id="{45B48DC0-34E6-A8EE-26D0-6508E5EB8054}"/>
              </a:ext>
            </a:extLst>
          </p:cNvPr>
          <p:cNvSpPr txBox="1"/>
          <p:nvPr/>
        </p:nvSpPr>
        <p:spPr>
          <a:xfrm>
            <a:off x="8026630" y="772183"/>
            <a:ext cx="5138443" cy="430887"/>
          </a:xfrm>
          <a:prstGeom prst="rect">
            <a:avLst/>
          </a:prstGeom>
          <a:noFill/>
        </p:spPr>
        <p:txBody>
          <a:bodyPr wrap="square" rtlCol="0">
            <a:spAutoFit/>
          </a:bodyPr>
          <a:lstStyle/>
          <a:p>
            <a:pPr marL="342900" indent="-342900">
              <a:buFont typeface="Arial" panose="020B0604020202020204" pitchFamily="34" charset="0"/>
              <a:buChar char="•"/>
            </a:pPr>
            <a:r>
              <a:rPr lang="it-IT" sz="2200" dirty="0" err="1">
                <a:solidFill>
                  <a:schemeClr val="bg1"/>
                </a:solidFill>
              </a:rPr>
              <a:t>Classification</a:t>
            </a:r>
            <a:r>
              <a:rPr lang="it-IT" sz="2200" dirty="0">
                <a:solidFill>
                  <a:schemeClr val="bg1"/>
                </a:solidFill>
              </a:rPr>
              <a:t> Report:</a:t>
            </a:r>
          </a:p>
        </p:txBody>
      </p:sp>
      <p:pic>
        <p:nvPicPr>
          <p:cNvPr id="12" name="Immagine 11">
            <a:extLst>
              <a:ext uri="{FF2B5EF4-FFF2-40B4-BE49-F238E27FC236}">
                <a16:creationId xmlns:a16="http://schemas.microsoft.com/office/drawing/2014/main" id="{7A8547FA-3E80-1ABC-7313-B197E5D73B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00707" y="1324380"/>
            <a:ext cx="3687062" cy="2146459"/>
          </a:xfrm>
          <a:prstGeom prst="rect">
            <a:avLst/>
          </a:prstGeom>
        </p:spPr>
      </p:pic>
      <p:sp>
        <p:nvSpPr>
          <p:cNvPr id="13" name="CasellaDiTesto 12">
            <a:extLst>
              <a:ext uri="{FF2B5EF4-FFF2-40B4-BE49-F238E27FC236}">
                <a16:creationId xmlns:a16="http://schemas.microsoft.com/office/drawing/2014/main" id="{F0A7A405-8317-BB7F-0E69-A528EA9D8893}"/>
              </a:ext>
            </a:extLst>
          </p:cNvPr>
          <p:cNvSpPr txBox="1"/>
          <p:nvPr/>
        </p:nvSpPr>
        <p:spPr>
          <a:xfrm>
            <a:off x="4459470" y="4503393"/>
            <a:ext cx="7582237" cy="1446550"/>
          </a:xfrm>
          <a:prstGeom prst="rect">
            <a:avLst/>
          </a:prstGeom>
          <a:noFill/>
        </p:spPr>
        <p:txBody>
          <a:bodyPr wrap="square" rtlCol="0">
            <a:spAutoFit/>
          </a:bodyPr>
          <a:lstStyle/>
          <a:p>
            <a:pPr marL="285750" indent="-285750" algn="just">
              <a:buFont typeface="Arial" panose="020B0604020202020204" pitchFamily="34" charset="0"/>
              <a:buChar char="•"/>
            </a:pPr>
            <a:r>
              <a:rPr lang="it-IT" sz="2200" dirty="0">
                <a:solidFill>
                  <a:schemeClr val="bg1"/>
                </a:solidFill>
              </a:rPr>
              <a:t>Fino ad ora fornisce le prestazioni migliori. Il tempo di training è praticamente nullo e quello di predizione è 0.24 s, addirittura al di sotto di quello di ANN che era di 0.26 (Il tutto dovuto alle piccole dimensioni del dataset).</a:t>
            </a:r>
          </a:p>
        </p:txBody>
      </p:sp>
    </p:spTree>
    <p:extLst>
      <p:ext uri="{BB962C8B-B14F-4D97-AF65-F5344CB8AC3E}">
        <p14:creationId xmlns:p14="http://schemas.microsoft.com/office/powerpoint/2010/main" val="425952930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4BFD3134-E0DC-EE9E-3858-5F723264EA7C}"/>
              </a:ext>
            </a:extLst>
          </p:cNvPr>
          <p:cNvSpPr>
            <a:spLocks noGrp="1"/>
          </p:cNvSpPr>
          <p:nvPr>
            <p:ph type="title"/>
          </p:nvPr>
        </p:nvSpPr>
        <p:spPr>
          <a:xfrm>
            <a:off x="653137" y="772183"/>
            <a:ext cx="3171905" cy="474428"/>
          </a:xfrm>
        </p:spPr>
        <p:txBody>
          <a:bodyPr vert="horz" lIns="91440" tIns="45720" rIns="91440" bIns="45720" rtlCol="0" anchor="b">
            <a:normAutofit/>
          </a:bodyPr>
          <a:lstStyle/>
          <a:p>
            <a:pPr algn="ctr"/>
            <a:r>
              <a:rPr lang="en-US" sz="2400" dirty="0">
                <a:solidFill>
                  <a:srgbClr val="FFFFFF"/>
                </a:solidFill>
              </a:rPr>
              <a:t>DT:</a:t>
            </a:r>
          </a:p>
        </p:txBody>
      </p:sp>
      <p:grpSp>
        <p:nvGrpSpPr>
          <p:cNvPr id="2061" name="Group 2060">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062" name="Rectangle 2061">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3" name="Rectangle 2062">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4" name="Rectangle 2063">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4" name="CasellaDiTesto 3">
            <a:extLst>
              <a:ext uri="{FF2B5EF4-FFF2-40B4-BE49-F238E27FC236}">
                <a16:creationId xmlns:a16="http://schemas.microsoft.com/office/drawing/2014/main" id="{604C1E02-797C-03AF-29DC-8B986CD1536E}"/>
              </a:ext>
            </a:extLst>
          </p:cNvPr>
          <p:cNvSpPr txBox="1"/>
          <p:nvPr/>
        </p:nvSpPr>
        <p:spPr>
          <a:xfrm>
            <a:off x="488588" y="1313286"/>
            <a:ext cx="3589798" cy="4454247"/>
          </a:xfrm>
          <a:prstGeom prst="rect">
            <a:avLst/>
          </a:prstGeom>
        </p:spPr>
        <p:txBody>
          <a:bodyPr vert="horz" lIns="91440" tIns="45720" rIns="91440" bIns="45720" rtlCol="0" anchor="t">
            <a:normAutofit/>
          </a:bodyPr>
          <a:lstStyle/>
          <a:p>
            <a:pPr algn="just">
              <a:spcBef>
                <a:spcPct val="20000"/>
              </a:spcBef>
              <a:spcAft>
                <a:spcPts val="600"/>
              </a:spcAft>
              <a:buClr>
                <a:schemeClr val="accent2"/>
              </a:buClr>
              <a:buSzPct val="92000"/>
            </a:pPr>
            <a:r>
              <a:rPr lang="it-IT" sz="2400" dirty="0" err="1">
                <a:solidFill>
                  <a:srgbClr val="FFFFFF"/>
                </a:solidFill>
              </a:rPr>
              <a:t>Decision</a:t>
            </a:r>
            <a:r>
              <a:rPr lang="it-IT" sz="2400" dirty="0">
                <a:solidFill>
                  <a:srgbClr val="FFFFFF"/>
                </a:solidFill>
              </a:rPr>
              <a:t> </a:t>
            </a:r>
            <a:r>
              <a:rPr lang="it-IT" sz="2400" dirty="0" err="1">
                <a:solidFill>
                  <a:srgbClr val="FFFFFF"/>
                </a:solidFill>
              </a:rPr>
              <a:t>tree</a:t>
            </a:r>
            <a:r>
              <a:rPr lang="it-IT" sz="2400" dirty="0">
                <a:solidFill>
                  <a:srgbClr val="FFFFFF"/>
                </a:solidFill>
              </a:rPr>
              <a:t> standard, con i parametri settati di default.</a:t>
            </a:r>
          </a:p>
          <a:p>
            <a:pPr algn="just">
              <a:spcBef>
                <a:spcPct val="20000"/>
              </a:spcBef>
              <a:spcAft>
                <a:spcPts val="600"/>
              </a:spcAft>
              <a:buClr>
                <a:schemeClr val="accent2"/>
              </a:buClr>
              <a:buSzPct val="92000"/>
            </a:pPr>
            <a:endParaRPr lang="it-IT" sz="2400" b="0" i="0" dirty="0">
              <a:solidFill>
                <a:srgbClr val="FFFFFF"/>
              </a:solidFill>
              <a:effectLst/>
            </a:endParaRPr>
          </a:p>
        </p:txBody>
      </p:sp>
      <p:sp>
        <p:nvSpPr>
          <p:cNvPr id="3" name="CasellaDiTesto 2">
            <a:extLst>
              <a:ext uri="{FF2B5EF4-FFF2-40B4-BE49-F238E27FC236}">
                <a16:creationId xmlns:a16="http://schemas.microsoft.com/office/drawing/2014/main" id="{29B724CE-8E2B-4AF9-4E5F-4F8E17628A08}"/>
              </a:ext>
            </a:extLst>
          </p:cNvPr>
          <p:cNvSpPr txBox="1"/>
          <p:nvPr/>
        </p:nvSpPr>
        <p:spPr>
          <a:xfrm>
            <a:off x="4257746" y="648490"/>
            <a:ext cx="7445666" cy="93871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it-IT" sz="2200" dirty="0" err="1">
                <a:solidFill>
                  <a:schemeClr val="bg1"/>
                </a:solidFill>
              </a:rPr>
              <a:t>Confusion</a:t>
            </a:r>
            <a:r>
              <a:rPr lang="it-IT" sz="2200" dirty="0">
                <a:solidFill>
                  <a:schemeClr val="bg1"/>
                </a:solidFill>
              </a:rPr>
              <a:t> Matrix:</a:t>
            </a:r>
          </a:p>
          <a:p>
            <a:pPr algn="just"/>
            <a:endParaRPr lang="it-IT" sz="2200" dirty="0">
              <a:solidFill>
                <a:schemeClr val="bg1"/>
              </a:solidFill>
            </a:endParaRPr>
          </a:p>
        </p:txBody>
      </p:sp>
      <p:pic>
        <p:nvPicPr>
          <p:cNvPr id="6" name="Immagine 5">
            <a:extLst>
              <a:ext uri="{FF2B5EF4-FFF2-40B4-BE49-F238E27FC236}">
                <a16:creationId xmlns:a16="http://schemas.microsoft.com/office/drawing/2014/main" id="{B3E1EEAB-B0F7-EF5F-1F6E-BF33F9A2AD7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57746" y="1282181"/>
            <a:ext cx="3619328" cy="2961268"/>
          </a:xfrm>
          <a:prstGeom prst="rect">
            <a:avLst/>
          </a:prstGeom>
        </p:spPr>
      </p:pic>
      <p:sp>
        <p:nvSpPr>
          <p:cNvPr id="10" name="CasellaDiTesto 9">
            <a:extLst>
              <a:ext uri="{FF2B5EF4-FFF2-40B4-BE49-F238E27FC236}">
                <a16:creationId xmlns:a16="http://schemas.microsoft.com/office/drawing/2014/main" id="{45B48DC0-34E6-A8EE-26D0-6508E5EB8054}"/>
              </a:ext>
            </a:extLst>
          </p:cNvPr>
          <p:cNvSpPr txBox="1"/>
          <p:nvPr/>
        </p:nvSpPr>
        <p:spPr>
          <a:xfrm>
            <a:off x="8026630" y="772183"/>
            <a:ext cx="5138443" cy="430887"/>
          </a:xfrm>
          <a:prstGeom prst="rect">
            <a:avLst/>
          </a:prstGeom>
          <a:noFill/>
        </p:spPr>
        <p:txBody>
          <a:bodyPr wrap="square" rtlCol="0">
            <a:spAutoFit/>
          </a:bodyPr>
          <a:lstStyle/>
          <a:p>
            <a:pPr marL="342900" indent="-342900">
              <a:buFont typeface="Arial" panose="020B0604020202020204" pitchFamily="34" charset="0"/>
              <a:buChar char="•"/>
            </a:pPr>
            <a:r>
              <a:rPr lang="it-IT" sz="2200" dirty="0" err="1">
                <a:solidFill>
                  <a:schemeClr val="bg1"/>
                </a:solidFill>
              </a:rPr>
              <a:t>Classification</a:t>
            </a:r>
            <a:r>
              <a:rPr lang="it-IT" sz="2200" dirty="0">
                <a:solidFill>
                  <a:schemeClr val="bg1"/>
                </a:solidFill>
              </a:rPr>
              <a:t> Report:</a:t>
            </a:r>
          </a:p>
        </p:txBody>
      </p:sp>
      <p:pic>
        <p:nvPicPr>
          <p:cNvPr id="12" name="Immagine 11">
            <a:extLst>
              <a:ext uri="{FF2B5EF4-FFF2-40B4-BE49-F238E27FC236}">
                <a16:creationId xmlns:a16="http://schemas.microsoft.com/office/drawing/2014/main" id="{7A8547FA-3E80-1ABC-7313-B197E5D73B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09362" y="1337085"/>
            <a:ext cx="3669751" cy="2121048"/>
          </a:xfrm>
          <a:prstGeom prst="rect">
            <a:avLst/>
          </a:prstGeom>
        </p:spPr>
      </p:pic>
      <p:sp>
        <p:nvSpPr>
          <p:cNvPr id="13" name="CasellaDiTesto 12">
            <a:extLst>
              <a:ext uri="{FF2B5EF4-FFF2-40B4-BE49-F238E27FC236}">
                <a16:creationId xmlns:a16="http://schemas.microsoft.com/office/drawing/2014/main" id="{F0A7A405-8317-BB7F-0E69-A528EA9D8893}"/>
              </a:ext>
            </a:extLst>
          </p:cNvPr>
          <p:cNvSpPr txBox="1"/>
          <p:nvPr/>
        </p:nvSpPr>
        <p:spPr>
          <a:xfrm>
            <a:off x="4257746" y="4441075"/>
            <a:ext cx="7582237" cy="1785104"/>
          </a:xfrm>
          <a:prstGeom prst="rect">
            <a:avLst/>
          </a:prstGeom>
          <a:noFill/>
        </p:spPr>
        <p:txBody>
          <a:bodyPr wrap="square" rtlCol="0">
            <a:spAutoFit/>
          </a:bodyPr>
          <a:lstStyle/>
          <a:p>
            <a:pPr marL="285750" indent="-285750" algn="just">
              <a:buFont typeface="Arial" panose="020B0604020202020204" pitchFamily="34" charset="0"/>
              <a:buChar char="•"/>
            </a:pPr>
            <a:r>
              <a:rPr lang="it-IT" sz="2200" dirty="0">
                <a:solidFill>
                  <a:schemeClr val="bg1"/>
                </a:solidFill>
              </a:rPr>
              <a:t>Prestazioni molto soddisfacenti, per ora il miglior modello testato. Per migliorarlo ancora di più verranno di seguito applicate tecniche di post e </a:t>
            </a:r>
            <a:r>
              <a:rPr lang="it-IT" sz="2200" dirty="0" err="1">
                <a:solidFill>
                  <a:schemeClr val="bg1"/>
                </a:solidFill>
              </a:rPr>
              <a:t>pre</a:t>
            </a:r>
            <a:r>
              <a:rPr lang="it-IT" sz="2200" dirty="0">
                <a:solidFill>
                  <a:schemeClr val="bg1"/>
                </a:solidFill>
              </a:rPr>
              <a:t> potatura.</a:t>
            </a:r>
          </a:p>
          <a:p>
            <a:pPr algn="just"/>
            <a:endParaRPr lang="it-IT" sz="2200" dirty="0">
              <a:solidFill>
                <a:schemeClr val="bg1"/>
              </a:solidFill>
            </a:endParaRPr>
          </a:p>
          <a:p>
            <a:pPr marL="285750" indent="-285750" algn="just">
              <a:buFont typeface="Arial" panose="020B0604020202020204" pitchFamily="34" charset="0"/>
              <a:buChar char="•"/>
            </a:pPr>
            <a:r>
              <a:rPr lang="it-IT" sz="2200" dirty="0">
                <a:solidFill>
                  <a:schemeClr val="bg1"/>
                </a:solidFill>
              </a:rPr>
              <a:t>Training time: 0.40 s        </a:t>
            </a:r>
            <a:r>
              <a:rPr lang="it-IT" sz="2200" dirty="0" err="1">
                <a:solidFill>
                  <a:schemeClr val="bg1"/>
                </a:solidFill>
              </a:rPr>
              <a:t>Prediction</a:t>
            </a:r>
            <a:r>
              <a:rPr lang="it-IT" sz="2200" dirty="0">
                <a:solidFill>
                  <a:schemeClr val="bg1"/>
                </a:solidFill>
              </a:rPr>
              <a:t> time: 0.0018s</a:t>
            </a:r>
          </a:p>
        </p:txBody>
      </p:sp>
    </p:spTree>
    <p:extLst>
      <p:ext uri="{BB962C8B-B14F-4D97-AF65-F5344CB8AC3E}">
        <p14:creationId xmlns:p14="http://schemas.microsoft.com/office/powerpoint/2010/main" val="228351072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4BFD3134-E0DC-EE9E-3858-5F723264EA7C}"/>
              </a:ext>
            </a:extLst>
          </p:cNvPr>
          <p:cNvSpPr>
            <a:spLocks noGrp="1"/>
          </p:cNvSpPr>
          <p:nvPr>
            <p:ph type="title"/>
          </p:nvPr>
        </p:nvSpPr>
        <p:spPr>
          <a:xfrm>
            <a:off x="653137" y="772183"/>
            <a:ext cx="3171905" cy="474428"/>
          </a:xfrm>
        </p:spPr>
        <p:txBody>
          <a:bodyPr vert="horz" lIns="91440" tIns="45720" rIns="91440" bIns="45720" rtlCol="0" anchor="b">
            <a:normAutofit/>
          </a:bodyPr>
          <a:lstStyle/>
          <a:p>
            <a:pPr algn="ctr"/>
            <a:r>
              <a:rPr lang="en-US" sz="2400" dirty="0">
                <a:solidFill>
                  <a:srgbClr val="FFFFFF"/>
                </a:solidFill>
              </a:rPr>
              <a:t>DT pre-</a:t>
            </a:r>
            <a:r>
              <a:rPr lang="en-US" sz="2400" dirty="0" err="1">
                <a:solidFill>
                  <a:srgbClr val="FFFFFF"/>
                </a:solidFill>
              </a:rPr>
              <a:t>potatura</a:t>
            </a:r>
            <a:r>
              <a:rPr lang="en-US" sz="2400" dirty="0">
                <a:solidFill>
                  <a:srgbClr val="FFFFFF"/>
                </a:solidFill>
              </a:rPr>
              <a:t>:</a:t>
            </a:r>
          </a:p>
        </p:txBody>
      </p:sp>
      <p:grpSp>
        <p:nvGrpSpPr>
          <p:cNvPr id="2061" name="Group 2060">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062" name="Rectangle 2061">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3" name="Rectangle 2062">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4" name="Rectangle 2063">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4" name="CasellaDiTesto 3">
            <a:extLst>
              <a:ext uri="{FF2B5EF4-FFF2-40B4-BE49-F238E27FC236}">
                <a16:creationId xmlns:a16="http://schemas.microsoft.com/office/drawing/2014/main" id="{604C1E02-797C-03AF-29DC-8B986CD1536E}"/>
              </a:ext>
            </a:extLst>
          </p:cNvPr>
          <p:cNvSpPr txBox="1"/>
          <p:nvPr/>
        </p:nvSpPr>
        <p:spPr>
          <a:xfrm>
            <a:off x="488588" y="1313286"/>
            <a:ext cx="3589798" cy="4454247"/>
          </a:xfrm>
          <a:prstGeom prst="rect">
            <a:avLst/>
          </a:prstGeom>
        </p:spPr>
        <p:txBody>
          <a:bodyPr vert="horz" lIns="91440" tIns="45720" rIns="91440" bIns="45720" rtlCol="0" anchor="t">
            <a:normAutofit/>
          </a:bodyPr>
          <a:lstStyle/>
          <a:p>
            <a:pPr algn="just">
              <a:spcBef>
                <a:spcPct val="20000"/>
              </a:spcBef>
              <a:spcAft>
                <a:spcPts val="600"/>
              </a:spcAft>
              <a:buClr>
                <a:schemeClr val="accent2"/>
              </a:buClr>
              <a:buSzPct val="92000"/>
            </a:pPr>
            <a:r>
              <a:rPr lang="it-IT" sz="2400" dirty="0">
                <a:solidFill>
                  <a:srgbClr val="FFFFFF"/>
                </a:solidFill>
              </a:rPr>
              <a:t>Viene applicata K-</a:t>
            </a:r>
            <a:r>
              <a:rPr lang="it-IT" sz="2400" dirty="0" err="1">
                <a:solidFill>
                  <a:srgbClr val="FFFFFF"/>
                </a:solidFill>
              </a:rPr>
              <a:t>fold</a:t>
            </a:r>
            <a:r>
              <a:rPr lang="it-IT" sz="2400" dirty="0">
                <a:solidFill>
                  <a:srgbClr val="FFFFFF"/>
                </a:solidFill>
              </a:rPr>
              <a:t> cross </a:t>
            </a:r>
            <a:r>
              <a:rPr lang="it-IT" sz="2400" dirty="0" err="1">
                <a:solidFill>
                  <a:srgbClr val="FFFFFF"/>
                </a:solidFill>
              </a:rPr>
              <a:t>validation</a:t>
            </a:r>
            <a:r>
              <a:rPr lang="it-IT" sz="2400" dirty="0">
                <a:solidFill>
                  <a:srgbClr val="FFFFFF"/>
                </a:solidFill>
              </a:rPr>
              <a:t> su valori del parametro ‘</a:t>
            </a:r>
            <a:r>
              <a:rPr lang="it-IT" sz="2400" i="1" dirty="0" err="1">
                <a:solidFill>
                  <a:srgbClr val="FFFFFF"/>
                </a:solidFill>
              </a:rPr>
              <a:t>max_depth</a:t>
            </a:r>
            <a:r>
              <a:rPr lang="it-IT" sz="2400" dirty="0">
                <a:solidFill>
                  <a:srgbClr val="FFFFFF"/>
                </a:solidFill>
              </a:rPr>
              <a:t>’, con K=5 e un range di valori per '</a:t>
            </a:r>
            <a:r>
              <a:rPr lang="it-IT" sz="2400" dirty="0" err="1">
                <a:solidFill>
                  <a:srgbClr val="FFFFFF"/>
                </a:solidFill>
              </a:rPr>
              <a:t>max_depth</a:t>
            </a:r>
            <a:r>
              <a:rPr lang="it-IT" sz="2400" dirty="0">
                <a:solidFill>
                  <a:srgbClr val="FFFFFF"/>
                </a:solidFill>
              </a:rPr>
              <a:t>': [7, 9, 12, 15, None]</a:t>
            </a:r>
          </a:p>
          <a:p>
            <a:pPr algn="just">
              <a:spcBef>
                <a:spcPct val="20000"/>
              </a:spcBef>
              <a:spcAft>
                <a:spcPts val="600"/>
              </a:spcAft>
              <a:buClr>
                <a:schemeClr val="accent2"/>
              </a:buClr>
              <a:buSzPct val="92000"/>
            </a:pPr>
            <a:endParaRPr lang="it-IT" sz="2400" b="0" i="0" dirty="0">
              <a:solidFill>
                <a:srgbClr val="FFFFFF"/>
              </a:solidFill>
              <a:effectLst/>
            </a:endParaRPr>
          </a:p>
        </p:txBody>
      </p:sp>
      <p:sp>
        <p:nvSpPr>
          <p:cNvPr id="10" name="CasellaDiTesto 9">
            <a:extLst>
              <a:ext uri="{FF2B5EF4-FFF2-40B4-BE49-F238E27FC236}">
                <a16:creationId xmlns:a16="http://schemas.microsoft.com/office/drawing/2014/main" id="{45B48DC0-34E6-A8EE-26D0-6508E5EB8054}"/>
              </a:ext>
            </a:extLst>
          </p:cNvPr>
          <p:cNvSpPr txBox="1"/>
          <p:nvPr/>
        </p:nvSpPr>
        <p:spPr>
          <a:xfrm>
            <a:off x="4360614" y="772183"/>
            <a:ext cx="7647967" cy="3816429"/>
          </a:xfrm>
          <a:prstGeom prst="rect">
            <a:avLst/>
          </a:prstGeom>
          <a:noFill/>
        </p:spPr>
        <p:txBody>
          <a:bodyPr wrap="square" rtlCol="0">
            <a:spAutoFit/>
          </a:bodyPr>
          <a:lstStyle/>
          <a:p>
            <a:pPr marL="342900" indent="-342900" algn="just">
              <a:buFont typeface="Arial" panose="020B0604020202020204" pitchFamily="34" charset="0"/>
              <a:buChar char="•"/>
            </a:pPr>
            <a:r>
              <a:rPr lang="it-IT" sz="2200" dirty="0">
                <a:solidFill>
                  <a:schemeClr val="bg1"/>
                </a:solidFill>
              </a:rPr>
              <a:t>Un approccio comune consiste nel limitare la profondità massima dell'albero decisionale durante la sua costruzione. Questo metodo impedisce all'albero di crescere troppo in profondità e diventare eccessivamente complesso.</a:t>
            </a:r>
          </a:p>
          <a:p>
            <a:pPr marL="342900" indent="-342900" algn="just">
              <a:buFont typeface="Arial" panose="020B0604020202020204" pitchFamily="34" charset="0"/>
              <a:buChar char="•"/>
            </a:pPr>
            <a:endParaRPr lang="it-IT" sz="2200" dirty="0">
              <a:solidFill>
                <a:schemeClr val="bg1"/>
              </a:solidFill>
            </a:endParaRPr>
          </a:p>
          <a:p>
            <a:pPr marL="342900" indent="-342900" algn="just">
              <a:buFont typeface="Arial" panose="020B0604020202020204" pitchFamily="34" charset="0"/>
              <a:buChar char="•"/>
            </a:pPr>
            <a:r>
              <a:rPr lang="it-IT" sz="2200" dirty="0">
                <a:solidFill>
                  <a:schemeClr val="bg1"/>
                </a:solidFill>
              </a:rPr>
              <a:t>Meno incline a fare </a:t>
            </a:r>
            <a:r>
              <a:rPr lang="it-IT" sz="2200" dirty="0" err="1">
                <a:solidFill>
                  <a:schemeClr val="bg1"/>
                </a:solidFill>
              </a:rPr>
              <a:t>overfitting</a:t>
            </a:r>
            <a:endParaRPr lang="it-IT" sz="2200" dirty="0">
              <a:solidFill>
                <a:schemeClr val="bg1"/>
              </a:solidFill>
            </a:endParaRPr>
          </a:p>
          <a:p>
            <a:pPr marL="342900" indent="-342900" algn="just">
              <a:buFont typeface="Arial" panose="020B0604020202020204" pitchFamily="34" charset="0"/>
              <a:buChar char="•"/>
            </a:pPr>
            <a:endParaRPr lang="it-IT" sz="2200" dirty="0">
              <a:solidFill>
                <a:schemeClr val="bg1"/>
              </a:solidFill>
            </a:endParaRPr>
          </a:p>
          <a:p>
            <a:pPr marL="342900" indent="-342900" algn="just">
              <a:buFont typeface="Arial" panose="020B0604020202020204" pitchFamily="34" charset="0"/>
              <a:buChar char="•"/>
            </a:pPr>
            <a:r>
              <a:rPr lang="it-IT" sz="2200" dirty="0">
                <a:solidFill>
                  <a:schemeClr val="bg1"/>
                </a:solidFill>
              </a:rPr>
              <a:t>A seguito della potatura con cross </a:t>
            </a:r>
            <a:r>
              <a:rPr lang="it-IT" sz="2200" dirty="0" err="1">
                <a:solidFill>
                  <a:schemeClr val="bg1"/>
                </a:solidFill>
              </a:rPr>
              <a:t>validation</a:t>
            </a:r>
            <a:r>
              <a:rPr lang="it-IT" sz="2200" dirty="0">
                <a:solidFill>
                  <a:schemeClr val="bg1"/>
                </a:solidFill>
              </a:rPr>
              <a:t> si evince che il parametro di ‘</a:t>
            </a:r>
            <a:r>
              <a:rPr lang="it-IT" sz="2200" i="1" dirty="0" err="1">
                <a:solidFill>
                  <a:schemeClr val="bg1"/>
                </a:solidFill>
              </a:rPr>
              <a:t>max_depth</a:t>
            </a:r>
            <a:r>
              <a:rPr lang="it-IT" sz="2200" i="1" dirty="0">
                <a:solidFill>
                  <a:schemeClr val="bg1"/>
                </a:solidFill>
              </a:rPr>
              <a:t>’ </a:t>
            </a:r>
            <a:r>
              <a:rPr lang="it-IT" sz="2200" dirty="0">
                <a:solidFill>
                  <a:schemeClr val="bg1"/>
                </a:solidFill>
              </a:rPr>
              <a:t>migliore è quello di default, ovvero ‘None’, le prestazioni di conseguenza rimangono le stesse della slide precedente.</a:t>
            </a:r>
          </a:p>
        </p:txBody>
      </p:sp>
    </p:spTree>
    <p:extLst>
      <p:ext uri="{BB962C8B-B14F-4D97-AF65-F5344CB8AC3E}">
        <p14:creationId xmlns:p14="http://schemas.microsoft.com/office/powerpoint/2010/main" val="184608576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4BFD3134-E0DC-EE9E-3858-5F723264EA7C}"/>
              </a:ext>
            </a:extLst>
          </p:cNvPr>
          <p:cNvSpPr>
            <a:spLocks noGrp="1"/>
          </p:cNvSpPr>
          <p:nvPr>
            <p:ph type="title"/>
          </p:nvPr>
        </p:nvSpPr>
        <p:spPr>
          <a:xfrm>
            <a:off x="653137" y="772183"/>
            <a:ext cx="3171905" cy="474428"/>
          </a:xfrm>
        </p:spPr>
        <p:txBody>
          <a:bodyPr vert="horz" lIns="91440" tIns="45720" rIns="91440" bIns="45720" rtlCol="0" anchor="b">
            <a:normAutofit/>
          </a:bodyPr>
          <a:lstStyle/>
          <a:p>
            <a:pPr algn="ctr"/>
            <a:r>
              <a:rPr lang="en-US" sz="2400" dirty="0">
                <a:solidFill>
                  <a:srgbClr val="FFFFFF"/>
                </a:solidFill>
              </a:rPr>
              <a:t>DT post-</a:t>
            </a:r>
            <a:r>
              <a:rPr lang="en-US" sz="2400" dirty="0" err="1">
                <a:solidFill>
                  <a:srgbClr val="FFFFFF"/>
                </a:solidFill>
              </a:rPr>
              <a:t>potatura</a:t>
            </a:r>
            <a:r>
              <a:rPr lang="en-US" sz="2400" dirty="0">
                <a:solidFill>
                  <a:srgbClr val="FFFFFF"/>
                </a:solidFill>
              </a:rPr>
              <a:t>:</a:t>
            </a:r>
          </a:p>
        </p:txBody>
      </p:sp>
      <p:grpSp>
        <p:nvGrpSpPr>
          <p:cNvPr id="2061" name="Group 2060">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062" name="Rectangle 2061">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3" name="Rectangle 2062">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4" name="Rectangle 2063">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4" name="CasellaDiTesto 3">
            <a:extLst>
              <a:ext uri="{FF2B5EF4-FFF2-40B4-BE49-F238E27FC236}">
                <a16:creationId xmlns:a16="http://schemas.microsoft.com/office/drawing/2014/main" id="{604C1E02-797C-03AF-29DC-8B986CD1536E}"/>
              </a:ext>
            </a:extLst>
          </p:cNvPr>
          <p:cNvSpPr txBox="1"/>
          <p:nvPr/>
        </p:nvSpPr>
        <p:spPr>
          <a:xfrm>
            <a:off x="488588" y="1313286"/>
            <a:ext cx="3589798" cy="4454247"/>
          </a:xfrm>
          <a:prstGeom prst="rect">
            <a:avLst/>
          </a:prstGeom>
        </p:spPr>
        <p:txBody>
          <a:bodyPr vert="horz" lIns="91440" tIns="45720" rIns="91440" bIns="45720" rtlCol="0" anchor="t">
            <a:normAutofit/>
          </a:bodyPr>
          <a:lstStyle/>
          <a:p>
            <a:pPr algn="just">
              <a:spcBef>
                <a:spcPct val="20000"/>
              </a:spcBef>
              <a:spcAft>
                <a:spcPts val="600"/>
              </a:spcAft>
              <a:buClr>
                <a:schemeClr val="accent2"/>
              </a:buClr>
              <a:buSzPct val="92000"/>
            </a:pPr>
            <a:r>
              <a:rPr lang="it-IT" sz="2400" dirty="0">
                <a:solidFill>
                  <a:srgbClr val="FFFFFF"/>
                </a:solidFill>
              </a:rPr>
              <a:t> Viene usata la tecnica di "potatura sulla complessità del costo" (Cost-</a:t>
            </a:r>
            <a:r>
              <a:rPr lang="it-IT" sz="2400" dirty="0" err="1">
                <a:solidFill>
                  <a:srgbClr val="FFFFFF"/>
                </a:solidFill>
              </a:rPr>
              <a:t>Complexity</a:t>
            </a:r>
            <a:r>
              <a:rPr lang="it-IT" sz="2400" dirty="0">
                <a:solidFill>
                  <a:srgbClr val="FFFFFF"/>
                </a:solidFill>
              </a:rPr>
              <a:t> </a:t>
            </a:r>
            <a:r>
              <a:rPr lang="it-IT" sz="2400" dirty="0" err="1">
                <a:solidFill>
                  <a:srgbClr val="FFFFFF"/>
                </a:solidFill>
              </a:rPr>
              <a:t>Pruning</a:t>
            </a:r>
            <a:r>
              <a:rPr lang="it-IT" sz="2400" dirty="0">
                <a:solidFill>
                  <a:srgbClr val="FFFFFF"/>
                </a:solidFill>
              </a:rPr>
              <a:t>) disponibile in </a:t>
            </a:r>
            <a:r>
              <a:rPr lang="it-IT" sz="2400" dirty="0" err="1">
                <a:solidFill>
                  <a:srgbClr val="FFFFFF"/>
                </a:solidFill>
              </a:rPr>
              <a:t>scikit-learn</a:t>
            </a:r>
            <a:r>
              <a:rPr lang="it-IT" sz="2400" dirty="0">
                <a:solidFill>
                  <a:srgbClr val="FFFFFF"/>
                </a:solidFill>
              </a:rPr>
              <a:t>.</a:t>
            </a:r>
          </a:p>
          <a:p>
            <a:pPr algn="just">
              <a:spcBef>
                <a:spcPct val="20000"/>
              </a:spcBef>
              <a:spcAft>
                <a:spcPts val="600"/>
              </a:spcAft>
              <a:buClr>
                <a:schemeClr val="accent2"/>
              </a:buClr>
              <a:buSzPct val="92000"/>
            </a:pPr>
            <a:r>
              <a:rPr lang="it-IT" sz="2400" dirty="0">
                <a:solidFill>
                  <a:srgbClr val="FFFFFF"/>
                </a:solidFill>
              </a:rPr>
              <a:t>Questa tecnica prevede l'aggiunta di un parametro di complessità, ‘</a:t>
            </a:r>
            <a:r>
              <a:rPr lang="it-IT" sz="2400" i="1" dirty="0" err="1">
                <a:solidFill>
                  <a:srgbClr val="FFFFFF"/>
                </a:solidFill>
              </a:rPr>
              <a:t>ccp_alpha</a:t>
            </a:r>
            <a:r>
              <a:rPr lang="it-IT" sz="2400" dirty="0">
                <a:solidFill>
                  <a:srgbClr val="FFFFFF"/>
                </a:solidFill>
              </a:rPr>
              <a:t>’, che controlla il livello di potatura dell'albero.</a:t>
            </a:r>
            <a:endParaRPr lang="it-IT" sz="2400" b="0" i="0" dirty="0">
              <a:solidFill>
                <a:srgbClr val="FFFFFF"/>
              </a:solidFill>
              <a:effectLst/>
            </a:endParaRPr>
          </a:p>
        </p:txBody>
      </p:sp>
      <p:sp>
        <p:nvSpPr>
          <p:cNvPr id="10" name="CasellaDiTesto 9">
            <a:extLst>
              <a:ext uri="{FF2B5EF4-FFF2-40B4-BE49-F238E27FC236}">
                <a16:creationId xmlns:a16="http://schemas.microsoft.com/office/drawing/2014/main" id="{45B48DC0-34E6-A8EE-26D0-6508E5EB8054}"/>
              </a:ext>
            </a:extLst>
          </p:cNvPr>
          <p:cNvSpPr txBox="1"/>
          <p:nvPr/>
        </p:nvSpPr>
        <p:spPr>
          <a:xfrm>
            <a:off x="4360614" y="772183"/>
            <a:ext cx="7647967" cy="3477875"/>
          </a:xfrm>
          <a:prstGeom prst="rect">
            <a:avLst/>
          </a:prstGeom>
          <a:noFill/>
        </p:spPr>
        <p:txBody>
          <a:bodyPr wrap="square" rtlCol="0">
            <a:spAutoFit/>
          </a:bodyPr>
          <a:lstStyle/>
          <a:p>
            <a:pPr marL="342900" indent="-342900" algn="just">
              <a:buFont typeface="Arial" panose="020B0604020202020204" pitchFamily="34" charset="0"/>
              <a:buChar char="•"/>
            </a:pPr>
            <a:r>
              <a:rPr lang="it-IT" sz="2200" dirty="0">
                <a:solidFill>
                  <a:schemeClr val="bg1"/>
                </a:solidFill>
              </a:rPr>
              <a:t>La post-potatura, anche nota come potatura sulla complessità del costo, implica la costruzione completa dell'albero decisionale e successivamente il ritaglio dei rami che contribuiscono meno all'accuratezza del modello.</a:t>
            </a:r>
          </a:p>
          <a:p>
            <a:pPr marL="342900" indent="-342900" algn="just">
              <a:buFont typeface="Arial" panose="020B0604020202020204" pitchFamily="34" charset="0"/>
              <a:buChar char="•"/>
            </a:pPr>
            <a:endParaRPr lang="it-IT" sz="2200" dirty="0">
              <a:solidFill>
                <a:schemeClr val="bg1"/>
              </a:solidFill>
            </a:endParaRPr>
          </a:p>
          <a:p>
            <a:pPr marL="342900" indent="-342900" algn="just">
              <a:buFont typeface="Arial" panose="020B0604020202020204" pitchFamily="34" charset="0"/>
              <a:buChar char="•"/>
            </a:pPr>
            <a:r>
              <a:rPr lang="it-IT" sz="2200" dirty="0">
                <a:solidFill>
                  <a:schemeClr val="bg1"/>
                </a:solidFill>
              </a:rPr>
              <a:t>Maggior capacità di generalizzazione.</a:t>
            </a:r>
          </a:p>
          <a:p>
            <a:pPr marL="342900" indent="-342900" algn="just">
              <a:buFont typeface="Arial" panose="020B0604020202020204" pitchFamily="34" charset="0"/>
              <a:buChar char="•"/>
            </a:pPr>
            <a:endParaRPr lang="it-IT" sz="2200" dirty="0">
              <a:solidFill>
                <a:schemeClr val="bg1"/>
              </a:solidFill>
            </a:endParaRPr>
          </a:p>
          <a:p>
            <a:pPr marL="342900" indent="-342900" algn="just">
              <a:buFont typeface="Arial" panose="020B0604020202020204" pitchFamily="34" charset="0"/>
              <a:buChar char="•"/>
            </a:pPr>
            <a:r>
              <a:rPr lang="it-IT" sz="2200" dirty="0">
                <a:solidFill>
                  <a:schemeClr val="bg1"/>
                </a:solidFill>
              </a:rPr>
              <a:t>Anche qui le prestazioni del </a:t>
            </a:r>
            <a:r>
              <a:rPr lang="it-IT" sz="2200" dirty="0" err="1">
                <a:solidFill>
                  <a:schemeClr val="bg1"/>
                </a:solidFill>
              </a:rPr>
              <a:t>weighted</a:t>
            </a:r>
            <a:r>
              <a:rPr lang="it-IT" sz="2200" dirty="0">
                <a:solidFill>
                  <a:schemeClr val="bg1"/>
                </a:solidFill>
              </a:rPr>
              <a:t> f1-score non cambiano, però a parità di prestazioni si ha un albero decisamente più facile da comprendere, garantendo una maggiore </a:t>
            </a:r>
            <a:r>
              <a:rPr lang="it-IT" sz="2200" u="sng" dirty="0" err="1">
                <a:solidFill>
                  <a:schemeClr val="bg1"/>
                </a:solidFill>
              </a:rPr>
              <a:t>explainability</a:t>
            </a:r>
            <a:r>
              <a:rPr lang="it-IT" sz="2200" dirty="0">
                <a:solidFill>
                  <a:schemeClr val="bg1"/>
                </a:solidFill>
              </a:rPr>
              <a:t>.</a:t>
            </a:r>
          </a:p>
        </p:txBody>
      </p:sp>
    </p:spTree>
    <p:extLst>
      <p:ext uri="{BB962C8B-B14F-4D97-AF65-F5344CB8AC3E}">
        <p14:creationId xmlns:p14="http://schemas.microsoft.com/office/powerpoint/2010/main" val="396122480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AE54F6-0772-C75B-F3E7-0B51F63267C7}"/>
              </a:ext>
            </a:extLst>
          </p:cNvPr>
          <p:cNvSpPr>
            <a:spLocks noGrp="1"/>
          </p:cNvSpPr>
          <p:nvPr>
            <p:ph type="title"/>
          </p:nvPr>
        </p:nvSpPr>
        <p:spPr/>
        <p:txBody>
          <a:bodyPr/>
          <a:lstStyle/>
          <a:p>
            <a:r>
              <a:rPr lang="it-IT" sz="2400" dirty="0">
                <a:solidFill>
                  <a:srgbClr val="FFFFFF"/>
                </a:solidFill>
              </a:rPr>
              <a:t>               </a:t>
            </a:r>
            <a:r>
              <a:rPr lang="it-IT" sz="2400" dirty="0" err="1">
                <a:solidFill>
                  <a:srgbClr val="FFFFFF"/>
                </a:solidFill>
              </a:rPr>
              <a:t>Original</a:t>
            </a:r>
            <a:r>
              <a:rPr lang="it-IT" sz="2400" dirty="0">
                <a:solidFill>
                  <a:srgbClr val="FFFFFF"/>
                </a:solidFill>
              </a:rPr>
              <a:t> DT:                                              post-</a:t>
            </a:r>
            <a:r>
              <a:rPr lang="it-IT" sz="2400" dirty="0" err="1">
                <a:solidFill>
                  <a:srgbClr val="FFFFFF"/>
                </a:solidFill>
              </a:rPr>
              <a:t>pruning</a:t>
            </a:r>
            <a:r>
              <a:rPr lang="it-IT" sz="2400" dirty="0">
                <a:solidFill>
                  <a:srgbClr val="FFFFFF"/>
                </a:solidFill>
              </a:rPr>
              <a:t> DT:</a:t>
            </a:r>
          </a:p>
        </p:txBody>
      </p:sp>
      <p:pic>
        <p:nvPicPr>
          <p:cNvPr id="1026" name="Picture 2">
            <a:extLst>
              <a:ext uri="{FF2B5EF4-FFF2-40B4-BE49-F238E27FC236}">
                <a16:creationId xmlns:a16="http://schemas.microsoft.com/office/drawing/2014/main" id="{DF53CCA0-E376-FE31-C069-A92247257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2063469"/>
            <a:ext cx="5841690" cy="465696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5A80DB3-1975-93A1-0168-1B1A3C1D3B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22" y="2063469"/>
            <a:ext cx="5878342" cy="465696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301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4BFD3134-E0DC-EE9E-3858-5F723264EA7C}"/>
              </a:ext>
            </a:extLst>
          </p:cNvPr>
          <p:cNvSpPr>
            <a:spLocks noGrp="1"/>
          </p:cNvSpPr>
          <p:nvPr>
            <p:ph type="title"/>
          </p:nvPr>
        </p:nvSpPr>
        <p:spPr>
          <a:xfrm>
            <a:off x="653137" y="772183"/>
            <a:ext cx="3171905" cy="474428"/>
          </a:xfrm>
        </p:spPr>
        <p:txBody>
          <a:bodyPr vert="horz" lIns="91440" tIns="45720" rIns="91440" bIns="45720" rtlCol="0" anchor="b">
            <a:normAutofit/>
          </a:bodyPr>
          <a:lstStyle/>
          <a:p>
            <a:pPr algn="ctr"/>
            <a:r>
              <a:rPr lang="en-US" sz="2400" dirty="0" err="1">
                <a:solidFill>
                  <a:srgbClr val="FFFFFF"/>
                </a:solidFill>
              </a:rPr>
              <a:t>Xgbclassifier</a:t>
            </a:r>
            <a:r>
              <a:rPr lang="en-US" sz="2400" dirty="0">
                <a:solidFill>
                  <a:srgbClr val="FFFFFF"/>
                </a:solidFill>
              </a:rPr>
              <a:t>:</a:t>
            </a:r>
          </a:p>
        </p:txBody>
      </p:sp>
      <p:grpSp>
        <p:nvGrpSpPr>
          <p:cNvPr id="2061" name="Group 2060">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062" name="Rectangle 2061">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3" name="Rectangle 2062">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4" name="Rectangle 2063">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4" name="CasellaDiTesto 3">
            <a:extLst>
              <a:ext uri="{FF2B5EF4-FFF2-40B4-BE49-F238E27FC236}">
                <a16:creationId xmlns:a16="http://schemas.microsoft.com/office/drawing/2014/main" id="{604C1E02-797C-03AF-29DC-8B986CD1536E}"/>
              </a:ext>
            </a:extLst>
          </p:cNvPr>
          <p:cNvSpPr txBox="1"/>
          <p:nvPr/>
        </p:nvSpPr>
        <p:spPr>
          <a:xfrm>
            <a:off x="488588" y="1313286"/>
            <a:ext cx="3556271" cy="4454247"/>
          </a:xfrm>
          <a:prstGeom prst="rect">
            <a:avLst/>
          </a:prstGeom>
        </p:spPr>
        <p:txBody>
          <a:bodyPr vert="horz" lIns="91440" tIns="45720" rIns="91440" bIns="45720" rtlCol="0" anchor="t">
            <a:normAutofit/>
          </a:bodyPr>
          <a:lstStyle/>
          <a:p>
            <a:pPr algn="just">
              <a:spcBef>
                <a:spcPct val="20000"/>
              </a:spcBef>
              <a:spcAft>
                <a:spcPts val="600"/>
              </a:spcAft>
              <a:buClr>
                <a:schemeClr val="accent2"/>
              </a:buClr>
              <a:buSzPct val="92000"/>
            </a:pPr>
            <a:r>
              <a:rPr lang="it-IT" sz="2400" dirty="0" err="1">
                <a:solidFill>
                  <a:srgbClr val="FFFFFF"/>
                </a:solidFill>
              </a:rPr>
              <a:t>XGBoost</a:t>
            </a:r>
            <a:r>
              <a:rPr lang="it-IT" sz="2400" dirty="0">
                <a:solidFill>
                  <a:srgbClr val="FFFFFF"/>
                </a:solidFill>
              </a:rPr>
              <a:t> implementa un'ottimizzazione dell'algoritmo di </a:t>
            </a:r>
            <a:r>
              <a:rPr lang="it-IT" sz="2400" dirty="0" err="1">
                <a:solidFill>
                  <a:srgbClr val="FFFFFF"/>
                </a:solidFill>
              </a:rPr>
              <a:t>gradient</a:t>
            </a:r>
            <a:r>
              <a:rPr lang="it-IT" sz="2400" dirty="0">
                <a:solidFill>
                  <a:srgbClr val="FFFFFF"/>
                </a:solidFill>
              </a:rPr>
              <a:t> </a:t>
            </a:r>
            <a:r>
              <a:rPr lang="it-IT" sz="2400" dirty="0" err="1">
                <a:solidFill>
                  <a:srgbClr val="FFFFFF"/>
                </a:solidFill>
              </a:rPr>
              <a:t>boosting</a:t>
            </a:r>
            <a:r>
              <a:rPr lang="it-IT" sz="2400" dirty="0">
                <a:solidFill>
                  <a:srgbClr val="FFFFFF"/>
                </a:solidFill>
              </a:rPr>
              <a:t>, il quale costruisce iterativamente alberi decisionali per compensare gli errori dei modelli precedenti.</a:t>
            </a:r>
          </a:p>
          <a:p>
            <a:pPr algn="just">
              <a:spcBef>
                <a:spcPct val="20000"/>
              </a:spcBef>
              <a:spcAft>
                <a:spcPts val="600"/>
              </a:spcAft>
              <a:buClr>
                <a:schemeClr val="accent2"/>
              </a:buClr>
              <a:buSzPct val="92000"/>
            </a:pPr>
            <a:endParaRPr lang="it-IT" sz="2400" b="0" i="0" dirty="0">
              <a:solidFill>
                <a:srgbClr val="FFFFFF"/>
              </a:solidFill>
              <a:effectLst/>
            </a:endParaRPr>
          </a:p>
        </p:txBody>
      </p:sp>
      <p:sp>
        <p:nvSpPr>
          <p:cNvPr id="3" name="CasellaDiTesto 2">
            <a:extLst>
              <a:ext uri="{FF2B5EF4-FFF2-40B4-BE49-F238E27FC236}">
                <a16:creationId xmlns:a16="http://schemas.microsoft.com/office/drawing/2014/main" id="{29B724CE-8E2B-4AF9-4E5F-4F8E17628A08}"/>
              </a:ext>
            </a:extLst>
          </p:cNvPr>
          <p:cNvSpPr txBox="1"/>
          <p:nvPr/>
        </p:nvSpPr>
        <p:spPr>
          <a:xfrm>
            <a:off x="4257746" y="648490"/>
            <a:ext cx="7445666" cy="93871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it-IT" sz="2200" dirty="0" err="1">
                <a:solidFill>
                  <a:schemeClr val="bg1"/>
                </a:solidFill>
              </a:rPr>
              <a:t>Confusion</a:t>
            </a:r>
            <a:r>
              <a:rPr lang="it-IT" sz="2200" dirty="0">
                <a:solidFill>
                  <a:schemeClr val="bg1"/>
                </a:solidFill>
              </a:rPr>
              <a:t> Matrix:</a:t>
            </a:r>
          </a:p>
          <a:p>
            <a:pPr algn="just"/>
            <a:endParaRPr lang="it-IT" sz="2200" dirty="0">
              <a:solidFill>
                <a:schemeClr val="bg1"/>
              </a:solidFill>
            </a:endParaRPr>
          </a:p>
        </p:txBody>
      </p:sp>
      <p:pic>
        <p:nvPicPr>
          <p:cNvPr id="6" name="Immagine 5">
            <a:extLst>
              <a:ext uri="{FF2B5EF4-FFF2-40B4-BE49-F238E27FC236}">
                <a16:creationId xmlns:a16="http://schemas.microsoft.com/office/drawing/2014/main" id="{B3E1EEAB-B0F7-EF5F-1F6E-BF33F9A2AD7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78563" y="1282181"/>
            <a:ext cx="3577694" cy="2961268"/>
          </a:xfrm>
          <a:prstGeom prst="rect">
            <a:avLst/>
          </a:prstGeom>
        </p:spPr>
      </p:pic>
      <p:sp>
        <p:nvSpPr>
          <p:cNvPr id="10" name="CasellaDiTesto 9">
            <a:extLst>
              <a:ext uri="{FF2B5EF4-FFF2-40B4-BE49-F238E27FC236}">
                <a16:creationId xmlns:a16="http://schemas.microsoft.com/office/drawing/2014/main" id="{45B48DC0-34E6-A8EE-26D0-6508E5EB8054}"/>
              </a:ext>
            </a:extLst>
          </p:cNvPr>
          <p:cNvSpPr txBox="1"/>
          <p:nvPr/>
        </p:nvSpPr>
        <p:spPr>
          <a:xfrm>
            <a:off x="8026630" y="772183"/>
            <a:ext cx="5138443" cy="430887"/>
          </a:xfrm>
          <a:prstGeom prst="rect">
            <a:avLst/>
          </a:prstGeom>
          <a:noFill/>
        </p:spPr>
        <p:txBody>
          <a:bodyPr wrap="square" rtlCol="0">
            <a:spAutoFit/>
          </a:bodyPr>
          <a:lstStyle/>
          <a:p>
            <a:pPr marL="342900" indent="-342900">
              <a:buFont typeface="Arial" panose="020B0604020202020204" pitchFamily="34" charset="0"/>
              <a:buChar char="•"/>
            </a:pPr>
            <a:r>
              <a:rPr lang="it-IT" sz="2200" dirty="0" err="1">
                <a:solidFill>
                  <a:schemeClr val="bg1"/>
                </a:solidFill>
              </a:rPr>
              <a:t>Classification</a:t>
            </a:r>
            <a:r>
              <a:rPr lang="it-IT" sz="2200" dirty="0">
                <a:solidFill>
                  <a:schemeClr val="bg1"/>
                </a:solidFill>
              </a:rPr>
              <a:t> Report:</a:t>
            </a:r>
          </a:p>
        </p:txBody>
      </p:sp>
      <p:pic>
        <p:nvPicPr>
          <p:cNvPr id="12" name="Immagine 11">
            <a:extLst>
              <a:ext uri="{FF2B5EF4-FFF2-40B4-BE49-F238E27FC236}">
                <a16:creationId xmlns:a16="http://schemas.microsoft.com/office/drawing/2014/main" id="{7A8547FA-3E80-1ABC-7313-B197E5D73B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09362" y="1377319"/>
            <a:ext cx="3669751" cy="2040579"/>
          </a:xfrm>
          <a:prstGeom prst="rect">
            <a:avLst/>
          </a:prstGeom>
        </p:spPr>
      </p:pic>
      <p:sp>
        <p:nvSpPr>
          <p:cNvPr id="13" name="CasellaDiTesto 12">
            <a:extLst>
              <a:ext uri="{FF2B5EF4-FFF2-40B4-BE49-F238E27FC236}">
                <a16:creationId xmlns:a16="http://schemas.microsoft.com/office/drawing/2014/main" id="{F0A7A405-8317-BB7F-0E69-A528EA9D8893}"/>
              </a:ext>
            </a:extLst>
          </p:cNvPr>
          <p:cNvSpPr txBox="1"/>
          <p:nvPr/>
        </p:nvSpPr>
        <p:spPr>
          <a:xfrm>
            <a:off x="4257746" y="4441075"/>
            <a:ext cx="7872215" cy="1785104"/>
          </a:xfrm>
          <a:prstGeom prst="rect">
            <a:avLst/>
          </a:prstGeom>
          <a:noFill/>
        </p:spPr>
        <p:txBody>
          <a:bodyPr wrap="square" rtlCol="0">
            <a:spAutoFit/>
          </a:bodyPr>
          <a:lstStyle/>
          <a:p>
            <a:pPr marL="285750" indent="-285750" algn="just">
              <a:buFont typeface="Arial" panose="020B0604020202020204" pitchFamily="34" charset="0"/>
              <a:buChar char="•"/>
            </a:pPr>
            <a:r>
              <a:rPr lang="it-IT" sz="2200" dirty="0" err="1">
                <a:solidFill>
                  <a:schemeClr val="bg1"/>
                </a:solidFill>
              </a:rPr>
              <a:t>XGBoost</a:t>
            </a:r>
            <a:r>
              <a:rPr lang="it-IT" sz="2200" dirty="0">
                <a:solidFill>
                  <a:schemeClr val="bg1"/>
                </a:solidFill>
              </a:rPr>
              <a:t> fornisce risultati sorprendenti, le prestazioni migliorano di 0.03 punti rispetto al modello DT tradizionale sia in macro </a:t>
            </a:r>
            <a:r>
              <a:rPr lang="it-IT" sz="2200" dirty="0" err="1">
                <a:solidFill>
                  <a:schemeClr val="bg1"/>
                </a:solidFill>
              </a:rPr>
              <a:t>avg</a:t>
            </a:r>
            <a:r>
              <a:rPr lang="it-IT" sz="2200" dirty="0">
                <a:solidFill>
                  <a:schemeClr val="bg1"/>
                </a:solidFill>
              </a:rPr>
              <a:t> sia in </a:t>
            </a:r>
            <a:r>
              <a:rPr lang="it-IT" sz="2200" dirty="0" err="1">
                <a:solidFill>
                  <a:schemeClr val="bg1"/>
                </a:solidFill>
              </a:rPr>
              <a:t>weighted</a:t>
            </a:r>
            <a:r>
              <a:rPr lang="it-IT" sz="2200" dirty="0">
                <a:solidFill>
                  <a:schemeClr val="bg1"/>
                </a:solidFill>
              </a:rPr>
              <a:t> </a:t>
            </a:r>
            <a:r>
              <a:rPr lang="it-IT" sz="2200" dirty="0" err="1">
                <a:solidFill>
                  <a:schemeClr val="bg1"/>
                </a:solidFill>
              </a:rPr>
              <a:t>avg</a:t>
            </a:r>
            <a:r>
              <a:rPr lang="it-IT" sz="2200" dirty="0">
                <a:solidFill>
                  <a:schemeClr val="bg1"/>
                </a:solidFill>
              </a:rPr>
              <a:t>.</a:t>
            </a:r>
          </a:p>
          <a:p>
            <a:pPr marL="285750" indent="-285750" algn="just">
              <a:buFont typeface="Arial" panose="020B0604020202020204" pitchFamily="34" charset="0"/>
              <a:buChar char="•"/>
            </a:pPr>
            <a:endParaRPr lang="it-IT" sz="2200" dirty="0">
              <a:solidFill>
                <a:schemeClr val="bg1"/>
              </a:solidFill>
            </a:endParaRPr>
          </a:p>
          <a:p>
            <a:pPr marL="285750" indent="-285750" algn="just">
              <a:buFont typeface="Arial" panose="020B0604020202020204" pitchFamily="34" charset="0"/>
              <a:buChar char="•"/>
            </a:pPr>
            <a:r>
              <a:rPr lang="it-IT" sz="2200" dirty="0">
                <a:solidFill>
                  <a:schemeClr val="bg1"/>
                </a:solidFill>
              </a:rPr>
              <a:t>Training time: 2.11 s        </a:t>
            </a:r>
            <a:r>
              <a:rPr lang="it-IT" sz="2200" dirty="0" err="1">
                <a:solidFill>
                  <a:schemeClr val="bg1"/>
                </a:solidFill>
              </a:rPr>
              <a:t>Prediction</a:t>
            </a:r>
            <a:r>
              <a:rPr lang="it-IT" sz="2200" dirty="0">
                <a:solidFill>
                  <a:schemeClr val="bg1"/>
                </a:solidFill>
              </a:rPr>
              <a:t> time: 0.023 s</a:t>
            </a:r>
          </a:p>
        </p:txBody>
      </p:sp>
    </p:spTree>
    <p:extLst>
      <p:ext uri="{BB962C8B-B14F-4D97-AF65-F5344CB8AC3E}">
        <p14:creationId xmlns:p14="http://schemas.microsoft.com/office/powerpoint/2010/main" val="5532330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4BFD3134-E0DC-EE9E-3858-5F723264EA7C}"/>
              </a:ext>
            </a:extLst>
          </p:cNvPr>
          <p:cNvSpPr>
            <a:spLocks noGrp="1"/>
          </p:cNvSpPr>
          <p:nvPr>
            <p:ph type="title"/>
          </p:nvPr>
        </p:nvSpPr>
        <p:spPr>
          <a:xfrm>
            <a:off x="653137" y="772183"/>
            <a:ext cx="3391722" cy="474428"/>
          </a:xfrm>
        </p:spPr>
        <p:txBody>
          <a:bodyPr vert="horz" lIns="91440" tIns="45720" rIns="91440" bIns="45720" rtlCol="0" anchor="b">
            <a:normAutofit/>
          </a:bodyPr>
          <a:lstStyle/>
          <a:p>
            <a:pPr algn="ctr"/>
            <a:r>
              <a:rPr lang="en-US" sz="2400" dirty="0">
                <a:solidFill>
                  <a:srgbClr val="FFFFFF"/>
                </a:solidFill>
              </a:rPr>
              <a:t>Random forest (</a:t>
            </a:r>
            <a:r>
              <a:rPr lang="en-US" sz="2400" dirty="0" err="1">
                <a:solidFill>
                  <a:srgbClr val="FFFFFF"/>
                </a:solidFill>
              </a:rPr>
              <a:t>rF</a:t>
            </a:r>
            <a:r>
              <a:rPr lang="en-US" sz="2400" dirty="0">
                <a:solidFill>
                  <a:srgbClr val="FFFFFF"/>
                </a:solidFill>
              </a:rPr>
              <a:t>)</a:t>
            </a:r>
          </a:p>
        </p:txBody>
      </p:sp>
      <p:grpSp>
        <p:nvGrpSpPr>
          <p:cNvPr id="2061" name="Group 2060">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062" name="Rectangle 2061">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3" name="Rectangle 2062">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4" name="Rectangle 2063">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4" name="CasellaDiTesto 3">
            <a:extLst>
              <a:ext uri="{FF2B5EF4-FFF2-40B4-BE49-F238E27FC236}">
                <a16:creationId xmlns:a16="http://schemas.microsoft.com/office/drawing/2014/main" id="{604C1E02-797C-03AF-29DC-8B986CD1536E}"/>
              </a:ext>
            </a:extLst>
          </p:cNvPr>
          <p:cNvSpPr txBox="1"/>
          <p:nvPr/>
        </p:nvSpPr>
        <p:spPr>
          <a:xfrm>
            <a:off x="488588" y="1313286"/>
            <a:ext cx="3556271" cy="4454247"/>
          </a:xfrm>
          <a:prstGeom prst="rect">
            <a:avLst/>
          </a:prstGeom>
        </p:spPr>
        <p:txBody>
          <a:bodyPr vert="horz" lIns="91440" tIns="45720" rIns="91440" bIns="45720" rtlCol="0" anchor="t">
            <a:normAutofit fontScale="92500" lnSpcReduction="20000"/>
          </a:bodyPr>
          <a:lstStyle/>
          <a:p>
            <a:pPr algn="just">
              <a:spcBef>
                <a:spcPct val="20000"/>
              </a:spcBef>
              <a:spcAft>
                <a:spcPts val="600"/>
              </a:spcAft>
              <a:buClr>
                <a:schemeClr val="accent2"/>
              </a:buClr>
              <a:buSzPct val="92000"/>
            </a:pPr>
            <a:r>
              <a:rPr lang="it-IT" sz="2400" dirty="0">
                <a:solidFill>
                  <a:srgbClr val="FFFFFF"/>
                </a:solidFill>
              </a:rPr>
              <a:t>In '</a:t>
            </a:r>
            <a:r>
              <a:rPr lang="it-IT" sz="2400" dirty="0" err="1">
                <a:solidFill>
                  <a:srgbClr val="FFFFFF"/>
                </a:solidFill>
              </a:rPr>
              <a:t>RandomForestClassifier</a:t>
            </a:r>
            <a:r>
              <a:rPr lang="it-IT" sz="2400" dirty="0">
                <a:solidFill>
                  <a:srgbClr val="FFFFFF"/>
                </a:solidFill>
              </a:rPr>
              <a:t>()' di </a:t>
            </a:r>
            <a:r>
              <a:rPr lang="it-IT" sz="2400" dirty="0" err="1">
                <a:solidFill>
                  <a:srgbClr val="FFFFFF"/>
                </a:solidFill>
              </a:rPr>
              <a:t>scikit-learn</a:t>
            </a:r>
            <a:r>
              <a:rPr lang="it-IT" sz="2400" dirty="0">
                <a:solidFill>
                  <a:srgbClr val="FFFFFF"/>
                </a:solidFill>
              </a:rPr>
              <a:t>, sia il </a:t>
            </a:r>
            <a:r>
              <a:rPr lang="it-IT" sz="2400" dirty="0" err="1">
                <a:solidFill>
                  <a:srgbClr val="FFFFFF"/>
                </a:solidFill>
              </a:rPr>
              <a:t>Bagging</a:t>
            </a:r>
            <a:r>
              <a:rPr lang="it-IT" sz="2400" dirty="0">
                <a:solidFill>
                  <a:srgbClr val="FFFFFF"/>
                </a:solidFill>
              </a:rPr>
              <a:t> (Bootstrap </a:t>
            </a:r>
            <a:r>
              <a:rPr lang="it-IT" sz="2400" dirty="0" err="1">
                <a:solidFill>
                  <a:srgbClr val="FFFFFF"/>
                </a:solidFill>
              </a:rPr>
              <a:t>Aggregating</a:t>
            </a:r>
            <a:r>
              <a:rPr lang="it-IT" sz="2400" dirty="0">
                <a:solidFill>
                  <a:srgbClr val="FFFFFF"/>
                </a:solidFill>
              </a:rPr>
              <a:t>) che il Feature </a:t>
            </a:r>
            <a:r>
              <a:rPr lang="it-IT" sz="2400" dirty="0" err="1">
                <a:solidFill>
                  <a:srgbClr val="FFFFFF"/>
                </a:solidFill>
              </a:rPr>
              <a:t>Randomness</a:t>
            </a:r>
            <a:r>
              <a:rPr lang="it-IT" sz="2400" dirty="0">
                <a:solidFill>
                  <a:srgbClr val="FFFFFF"/>
                </a:solidFill>
              </a:rPr>
              <a:t> sono attivati di default. </a:t>
            </a:r>
          </a:p>
          <a:p>
            <a:pPr algn="just">
              <a:spcBef>
                <a:spcPct val="20000"/>
              </a:spcBef>
              <a:spcAft>
                <a:spcPts val="600"/>
              </a:spcAft>
              <a:buClr>
                <a:schemeClr val="accent2"/>
              </a:buClr>
              <a:buSzPct val="92000"/>
            </a:pPr>
            <a:r>
              <a:rPr lang="it-IT" sz="2400" dirty="0">
                <a:solidFill>
                  <a:srgbClr val="FFFFFF"/>
                </a:solidFill>
              </a:rPr>
              <a:t>Questo significa che durante la costruzione di ciascun albero decisionale, vengono utilizzati un sottoinsieme casuale di features in ogni nodo e il campionamento con reinserimento (Bootstrap Sampling) viene applicato ai dati di addestramento.</a:t>
            </a:r>
            <a:endParaRPr lang="it-IT" sz="2400" b="0" i="0" dirty="0">
              <a:solidFill>
                <a:srgbClr val="FFFFFF"/>
              </a:solidFill>
              <a:effectLst/>
            </a:endParaRPr>
          </a:p>
        </p:txBody>
      </p:sp>
      <p:sp>
        <p:nvSpPr>
          <p:cNvPr id="3" name="CasellaDiTesto 2">
            <a:extLst>
              <a:ext uri="{FF2B5EF4-FFF2-40B4-BE49-F238E27FC236}">
                <a16:creationId xmlns:a16="http://schemas.microsoft.com/office/drawing/2014/main" id="{29B724CE-8E2B-4AF9-4E5F-4F8E17628A08}"/>
              </a:ext>
            </a:extLst>
          </p:cNvPr>
          <p:cNvSpPr txBox="1"/>
          <p:nvPr/>
        </p:nvSpPr>
        <p:spPr>
          <a:xfrm>
            <a:off x="4257746" y="648490"/>
            <a:ext cx="7445666" cy="93871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it-IT" sz="2200" dirty="0" err="1">
                <a:solidFill>
                  <a:schemeClr val="bg1"/>
                </a:solidFill>
              </a:rPr>
              <a:t>Confusion</a:t>
            </a:r>
            <a:r>
              <a:rPr lang="it-IT" sz="2200" dirty="0">
                <a:solidFill>
                  <a:schemeClr val="bg1"/>
                </a:solidFill>
              </a:rPr>
              <a:t> Matrix:</a:t>
            </a:r>
          </a:p>
          <a:p>
            <a:pPr algn="just"/>
            <a:endParaRPr lang="it-IT" sz="2200" dirty="0">
              <a:solidFill>
                <a:schemeClr val="bg1"/>
              </a:solidFill>
            </a:endParaRPr>
          </a:p>
        </p:txBody>
      </p:sp>
      <p:pic>
        <p:nvPicPr>
          <p:cNvPr id="6" name="Immagine 5">
            <a:extLst>
              <a:ext uri="{FF2B5EF4-FFF2-40B4-BE49-F238E27FC236}">
                <a16:creationId xmlns:a16="http://schemas.microsoft.com/office/drawing/2014/main" id="{B3E1EEAB-B0F7-EF5F-1F6E-BF33F9A2AD7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78563" y="1349929"/>
            <a:ext cx="3577694" cy="2825771"/>
          </a:xfrm>
          <a:prstGeom prst="rect">
            <a:avLst/>
          </a:prstGeom>
        </p:spPr>
      </p:pic>
      <p:sp>
        <p:nvSpPr>
          <p:cNvPr id="10" name="CasellaDiTesto 9">
            <a:extLst>
              <a:ext uri="{FF2B5EF4-FFF2-40B4-BE49-F238E27FC236}">
                <a16:creationId xmlns:a16="http://schemas.microsoft.com/office/drawing/2014/main" id="{45B48DC0-34E6-A8EE-26D0-6508E5EB8054}"/>
              </a:ext>
            </a:extLst>
          </p:cNvPr>
          <p:cNvSpPr txBox="1"/>
          <p:nvPr/>
        </p:nvSpPr>
        <p:spPr>
          <a:xfrm>
            <a:off x="8026630" y="772183"/>
            <a:ext cx="5138443" cy="430887"/>
          </a:xfrm>
          <a:prstGeom prst="rect">
            <a:avLst/>
          </a:prstGeom>
          <a:noFill/>
        </p:spPr>
        <p:txBody>
          <a:bodyPr wrap="square" rtlCol="0">
            <a:spAutoFit/>
          </a:bodyPr>
          <a:lstStyle/>
          <a:p>
            <a:pPr marL="342900" indent="-342900">
              <a:buFont typeface="Arial" panose="020B0604020202020204" pitchFamily="34" charset="0"/>
              <a:buChar char="•"/>
            </a:pPr>
            <a:r>
              <a:rPr lang="it-IT" sz="2200" dirty="0" err="1">
                <a:solidFill>
                  <a:schemeClr val="bg1"/>
                </a:solidFill>
              </a:rPr>
              <a:t>Classification</a:t>
            </a:r>
            <a:r>
              <a:rPr lang="it-IT" sz="2200" dirty="0">
                <a:solidFill>
                  <a:schemeClr val="bg1"/>
                </a:solidFill>
              </a:rPr>
              <a:t> Report:</a:t>
            </a:r>
          </a:p>
        </p:txBody>
      </p:sp>
      <p:pic>
        <p:nvPicPr>
          <p:cNvPr id="12" name="Immagine 11">
            <a:extLst>
              <a:ext uri="{FF2B5EF4-FFF2-40B4-BE49-F238E27FC236}">
                <a16:creationId xmlns:a16="http://schemas.microsoft.com/office/drawing/2014/main" id="{7A8547FA-3E80-1ABC-7313-B197E5D73B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48189" y="1361748"/>
            <a:ext cx="3592097" cy="2071721"/>
          </a:xfrm>
          <a:prstGeom prst="rect">
            <a:avLst/>
          </a:prstGeom>
        </p:spPr>
      </p:pic>
      <p:sp>
        <p:nvSpPr>
          <p:cNvPr id="13" name="CasellaDiTesto 12">
            <a:extLst>
              <a:ext uri="{FF2B5EF4-FFF2-40B4-BE49-F238E27FC236}">
                <a16:creationId xmlns:a16="http://schemas.microsoft.com/office/drawing/2014/main" id="{F0A7A405-8317-BB7F-0E69-A528EA9D8893}"/>
              </a:ext>
            </a:extLst>
          </p:cNvPr>
          <p:cNvSpPr txBox="1"/>
          <p:nvPr/>
        </p:nvSpPr>
        <p:spPr>
          <a:xfrm>
            <a:off x="4257746" y="4441075"/>
            <a:ext cx="7872215" cy="1785104"/>
          </a:xfrm>
          <a:prstGeom prst="rect">
            <a:avLst/>
          </a:prstGeom>
          <a:noFill/>
        </p:spPr>
        <p:txBody>
          <a:bodyPr wrap="square" rtlCol="0">
            <a:spAutoFit/>
          </a:bodyPr>
          <a:lstStyle/>
          <a:p>
            <a:pPr marL="285750" indent="-285750" algn="just">
              <a:buFont typeface="Arial" panose="020B0604020202020204" pitchFamily="34" charset="0"/>
              <a:buChar char="•"/>
            </a:pPr>
            <a:r>
              <a:rPr lang="it-IT" sz="2200" dirty="0">
                <a:solidFill>
                  <a:schemeClr val="bg1"/>
                </a:solidFill>
              </a:rPr>
              <a:t>RF (‘</a:t>
            </a:r>
            <a:r>
              <a:rPr lang="it-IT" sz="2200" i="1" dirty="0" err="1">
                <a:solidFill>
                  <a:schemeClr val="bg1"/>
                </a:solidFill>
              </a:rPr>
              <a:t>n_estimators</a:t>
            </a:r>
            <a:r>
              <a:rPr lang="it-IT" sz="2200" dirty="0">
                <a:solidFill>
                  <a:schemeClr val="bg1"/>
                </a:solidFill>
              </a:rPr>
              <a:t>’=100) fornisce risultati migliori rispetto al tradizionale DT, però performa leggermente peggio di </a:t>
            </a:r>
            <a:r>
              <a:rPr lang="it-IT" sz="2200" dirty="0" err="1">
                <a:solidFill>
                  <a:schemeClr val="bg1"/>
                </a:solidFill>
              </a:rPr>
              <a:t>XGBClassifier</a:t>
            </a:r>
            <a:r>
              <a:rPr lang="it-IT" sz="2200" dirty="0">
                <a:solidFill>
                  <a:schemeClr val="bg1"/>
                </a:solidFill>
              </a:rPr>
              <a:t>.</a:t>
            </a:r>
          </a:p>
          <a:p>
            <a:pPr marL="285750" indent="-285750" algn="just">
              <a:buFont typeface="Arial" panose="020B0604020202020204" pitchFamily="34" charset="0"/>
              <a:buChar char="•"/>
            </a:pPr>
            <a:endParaRPr lang="it-IT" sz="2200" dirty="0">
              <a:solidFill>
                <a:schemeClr val="bg1"/>
              </a:solidFill>
            </a:endParaRPr>
          </a:p>
          <a:p>
            <a:pPr marL="285750" indent="-285750" algn="just">
              <a:buFont typeface="Arial" panose="020B0604020202020204" pitchFamily="34" charset="0"/>
              <a:buChar char="•"/>
            </a:pPr>
            <a:r>
              <a:rPr lang="it-IT" sz="2200" dirty="0">
                <a:solidFill>
                  <a:schemeClr val="bg1"/>
                </a:solidFill>
              </a:rPr>
              <a:t>Training time: 1.99 s        </a:t>
            </a:r>
            <a:r>
              <a:rPr lang="it-IT" sz="2200" dirty="0" err="1">
                <a:solidFill>
                  <a:schemeClr val="bg1"/>
                </a:solidFill>
              </a:rPr>
              <a:t>Prediction</a:t>
            </a:r>
            <a:r>
              <a:rPr lang="it-IT" sz="2200" dirty="0">
                <a:solidFill>
                  <a:schemeClr val="bg1"/>
                </a:solidFill>
              </a:rPr>
              <a:t> time: 0.042 s</a:t>
            </a:r>
          </a:p>
        </p:txBody>
      </p:sp>
    </p:spTree>
    <p:extLst>
      <p:ext uri="{BB962C8B-B14F-4D97-AF65-F5344CB8AC3E}">
        <p14:creationId xmlns:p14="http://schemas.microsoft.com/office/powerpoint/2010/main" val="8766739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4BFD3134-E0DC-EE9E-3858-5F723264EA7C}"/>
              </a:ext>
            </a:extLst>
          </p:cNvPr>
          <p:cNvSpPr>
            <a:spLocks noGrp="1"/>
          </p:cNvSpPr>
          <p:nvPr>
            <p:ph type="title"/>
          </p:nvPr>
        </p:nvSpPr>
        <p:spPr>
          <a:xfrm>
            <a:off x="653137" y="772183"/>
            <a:ext cx="3391722" cy="474428"/>
          </a:xfrm>
        </p:spPr>
        <p:txBody>
          <a:bodyPr vert="horz" lIns="91440" tIns="45720" rIns="91440" bIns="45720" rtlCol="0" anchor="b">
            <a:normAutofit/>
          </a:bodyPr>
          <a:lstStyle/>
          <a:p>
            <a:pPr algn="ctr"/>
            <a:r>
              <a:rPr lang="en-US" sz="2400" dirty="0" err="1">
                <a:solidFill>
                  <a:srgbClr val="FFFFFF"/>
                </a:solidFill>
              </a:rPr>
              <a:t>Xgbrfclassifier</a:t>
            </a:r>
            <a:endParaRPr lang="en-US" sz="2400" dirty="0">
              <a:solidFill>
                <a:srgbClr val="FFFFFF"/>
              </a:solidFill>
            </a:endParaRPr>
          </a:p>
        </p:txBody>
      </p:sp>
      <p:grpSp>
        <p:nvGrpSpPr>
          <p:cNvPr id="2061" name="Group 2060">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062" name="Rectangle 2061">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3" name="Rectangle 2062">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4" name="Rectangle 2063">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4" name="CasellaDiTesto 3">
            <a:extLst>
              <a:ext uri="{FF2B5EF4-FFF2-40B4-BE49-F238E27FC236}">
                <a16:creationId xmlns:a16="http://schemas.microsoft.com/office/drawing/2014/main" id="{604C1E02-797C-03AF-29DC-8B986CD1536E}"/>
              </a:ext>
            </a:extLst>
          </p:cNvPr>
          <p:cNvSpPr txBox="1"/>
          <p:nvPr/>
        </p:nvSpPr>
        <p:spPr>
          <a:xfrm>
            <a:off x="488588" y="1313286"/>
            <a:ext cx="3556271" cy="4454247"/>
          </a:xfrm>
          <a:prstGeom prst="rect">
            <a:avLst/>
          </a:prstGeom>
        </p:spPr>
        <p:txBody>
          <a:bodyPr vert="horz" lIns="91440" tIns="45720" rIns="91440" bIns="45720" rtlCol="0" anchor="t">
            <a:normAutofit fontScale="85000" lnSpcReduction="20000"/>
          </a:bodyPr>
          <a:lstStyle/>
          <a:p>
            <a:pPr algn="just">
              <a:spcBef>
                <a:spcPct val="20000"/>
              </a:spcBef>
              <a:spcAft>
                <a:spcPts val="600"/>
              </a:spcAft>
              <a:buClr>
                <a:schemeClr val="accent2"/>
              </a:buClr>
              <a:buSzPct val="92000"/>
            </a:pPr>
            <a:r>
              <a:rPr lang="it-IT" sz="2400" b="0" i="0" dirty="0">
                <a:solidFill>
                  <a:srgbClr val="FFFFFF"/>
                </a:solidFill>
                <a:effectLst/>
              </a:rPr>
              <a:t>Esiste una variante di </a:t>
            </a:r>
            <a:r>
              <a:rPr lang="it-IT" sz="2400" b="0" i="0" dirty="0" err="1">
                <a:solidFill>
                  <a:srgbClr val="FFFFFF"/>
                </a:solidFill>
                <a:effectLst/>
              </a:rPr>
              <a:t>XGBoost</a:t>
            </a:r>
            <a:r>
              <a:rPr lang="it-IT" sz="2400" b="0" i="0" dirty="0">
                <a:solidFill>
                  <a:srgbClr val="FFFFFF"/>
                </a:solidFill>
                <a:effectLst/>
              </a:rPr>
              <a:t> chiamata </a:t>
            </a:r>
            <a:r>
              <a:rPr lang="it-IT" sz="2400" b="0" i="0" dirty="0" err="1">
                <a:solidFill>
                  <a:srgbClr val="FFFFFF"/>
                </a:solidFill>
                <a:effectLst/>
              </a:rPr>
              <a:t>XGBoost</a:t>
            </a:r>
            <a:r>
              <a:rPr lang="it-IT" sz="2400" b="0" i="0" dirty="0">
                <a:solidFill>
                  <a:srgbClr val="FFFFFF"/>
                </a:solidFill>
                <a:effectLst/>
              </a:rPr>
              <a:t> RF (</a:t>
            </a:r>
            <a:r>
              <a:rPr lang="it-IT" sz="2400" b="0" i="0" dirty="0" err="1">
                <a:solidFill>
                  <a:srgbClr val="FFFFFF"/>
                </a:solidFill>
                <a:effectLst/>
              </a:rPr>
              <a:t>XGBoost</a:t>
            </a:r>
            <a:r>
              <a:rPr lang="it-IT" sz="2400" b="0" i="0" dirty="0">
                <a:solidFill>
                  <a:srgbClr val="FFFFFF"/>
                </a:solidFill>
                <a:effectLst/>
              </a:rPr>
              <a:t> Random </a:t>
            </a:r>
            <a:r>
              <a:rPr lang="it-IT" sz="2400" b="0" i="0" dirty="0" err="1">
                <a:solidFill>
                  <a:srgbClr val="FFFFFF"/>
                </a:solidFill>
                <a:effectLst/>
              </a:rPr>
              <a:t>Forest</a:t>
            </a:r>
            <a:r>
              <a:rPr lang="it-IT" sz="2400" b="0" i="0" dirty="0">
                <a:solidFill>
                  <a:srgbClr val="FFFFFF"/>
                </a:solidFill>
                <a:effectLst/>
              </a:rPr>
              <a:t>), che combina le caratteristiche di </a:t>
            </a:r>
            <a:r>
              <a:rPr lang="it-IT" sz="2400" b="0" i="0" dirty="0" err="1">
                <a:solidFill>
                  <a:srgbClr val="FFFFFF"/>
                </a:solidFill>
                <a:effectLst/>
              </a:rPr>
              <a:t>XGBoost</a:t>
            </a:r>
            <a:r>
              <a:rPr lang="it-IT" sz="2400" b="0" i="0" dirty="0">
                <a:solidFill>
                  <a:srgbClr val="FFFFFF"/>
                </a:solidFill>
                <a:effectLst/>
              </a:rPr>
              <a:t> con l'approccio di Random </a:t>
            </a:r>
            <a:r>
              <a:rPr lang="it-IT" sz="2400" b="0" i="0" dirty="0" err="1">
                <a:solidFill>
                  <a:srgbClr val="FFFFFF"/>
                </a:solidFill>
                <a:effectLst/>
              </a:rPr>
              <a:t>Forest</a:t>
            </a:r>
            <a:r>
              <a:rPr lang="it-IT" sz="2400" b="0" i="0" dirty="0">
                <a:solidFill>
                  <a:srgbClr val="FFFFFF"/>
                </a:solidFill>
                <a:effectLst/>
              </a:rPr>
              <a:t>.</a:t>
            </a:r>
          </a:p>
          <a:p>
            <a:pPr algn="just">
              <a:spcBef>
                <a:spcPct val="20000"/>
              </a:spcBef>
              <a:spcAft>
                <a:spcPts val="600"/>
              </a:spcAft>
              <a:buClr>
                <a:schemeClr val="accent2"/>
              </a:buClr>
              <a:buSzPct val="92000"/>
            </a:pPr>
            <a:endParaRPr lang="it-IT" sz="2400" b="0" i="0" dirty="0">
              <a:solidFill>
                <a:srgbClr val="FFFFFF"/>
              </a:solidFill>
              <a:effectLst/>
            </a:endParaRPr>
          </a:p>
          <a:p>
            <a:pPr algn="just">
              <a:spcBef>
                <a:spcPct val="20000"/>
              </a:spcBef>
              <a:spcAft>
                <a:spcPts val="600"/>
              </a:spcAft>
              <a:buClr>
                <a:schemeClr val="accent2"/>
              </a:buClr>
              <a:buSzPct val="92000"/>
            </a:pPr>
            <a:r>
              <a:rPr lang="it-IT" sz="2400" b="0" i="0" dirty="0">
                <a:solidFill>
                  <a:srgbClr val="FFFFFF"/>
                </a:solidFill>
                <a:effectLst/>
              </a:rPr>
              <a:t>Mentre </a:t>
            </a:r>
            <a:r>
              <a:rPr lang="it-IT" sz="2400" b="0" i="0" dirty="0" err="1">
                <a:solidFill>
                  <a:srgbClr val="FFFFFF"/>
                </a:solidFill>
                <a:effectLst/>
              </a:rPr>
              <a:t>XGBClassifier</a:t>
            </a:r>
            <a:r>
              <a:rPr lang="it-IT" sz="2400" b="0" i="0" dirty="0">
                <a:solidFill>
                  <a:srgbClr val="FFFFFF"/>
                </a:solidFill>
                <a:effectLst/>
              </a:rPr>
              <a:t> utilizza alberi decisionali addestrati sequenzialmente tramite il </a:t>
            </a:r>
            <a:r>
              <a:rPr lang="it-IT" sz="2400" b="0" i="0" dirty="0" err="1">
                <a:solidFill>
                  <a:srgbClr val="FFFFFF"/>
                </a:solidFill>
                <a:effectLst/>
              </a:rPr>
              <a:t>boosting</a:t>
            </a:r>
            <a:r>
              <a:rPr lang="it-IT" sz="2400" b="0" i="0" dirty="0">
                <a:solidFill>
                  <a:srgbClr val="FFFFFF"/>
                </a:solidFill>
                <a:effectLst/>
              </a:rPr>
              <a:t>, </a:t>
            </a:r>
            <a:r>
              <a:rPr lang="it-IT" sz="2400" b="0" i="0" dirty="0" err="1">
                <a:solidFill>
                  <a:srgbClr val="FFFFFF"/>
                </a:solidFill>
                <a:effectLst/>
              </a:rPr>
              <a:t>XGBRFClassifier</a:t>
            </a:r>
            <a:r>
              <a:rPr lang="it-IT" sz="2400" b="0" i="0" dirty="0">
                <a:solidFill>
                  <a:srgbClr val="FFFFFF"/>
                </a:solidFill>
                <a:effectLst/>
              </a:rPr>
              <a:t> utilizza l'approccio di random </a:t>
            </a:r>
            <a:r>
              <a:rPr lang="it-IT" sz="2400" b="0" i="0" dirty="0" err="1">
                <a:solidFill>
                  <a:srgbClr val="FFFFFF"/>
                </a:solidFill>
                <a:effectLst/>
              </a:rPr>
              <a:t>forest</a:t>
            </a:r>
            <a:r>
              <a:rPr lang="it-IT" sz="2400" b="0" i="0" dirty="0">
                <a:solidFill>
                  <a:srgbClr val="FFFFFF"/>
                </a:solidFill>
                <a:effectLst/>
              </a:rPr>
              <a:t> per ottenere una diversa prospettiva sull'ensemble learning.</a:t>
            </a:r>
          </a:p>
        </p:txBody>
      </p:sp>
      <p:sp>
        <p:nvSpPr>
          <p:cNvPr id="3" name="CasellaDiTesto 2">
            <a:extLst>
              <a:ext uri="{FF2B5EF4-FFF2-40B4-BE49-F238E27FC236}">
                <a16:creationId xmlns:a16="http://schemas.microsoft.com/office/drawing/2014/main" id="{29B724CE-8E2B-4AF9-4E5F-4F8E17628A08}"/>
              </a:ext>
            </a:extLst>
          </p:cNvPr>
          <p:cNvSpPr txBox="1"/>
          <p:nvPr/>
        </p:nvSpPr>
        <p:spPr>
          <a:xfrm>
            <a:off x="4257746" y="648490"/>
            <a:ext cx="7445666" cy="93871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it-IT" sz="2200" dirty="0" err="1">
                <a:solidFill>
                  <a:schemeClr val="bg1"/>
                </a:solidFill>
              </a:rPr>
              <a:t>Confusion</a:t>
            </a:r>
            <a:r>
              <a:rPr lang="it-IT" sz="2200" dirty="0">
                <a:solidFill>
                  <a:schemeClr val="bg1"/>
                </a:solidFill>
              </a:rPr>
              <a:t> Matrix:</a:t>
            </a:r>
          </a:p>
          <a:p>
            <a:pPr algn="just"/>
            <a:endParaRPr lang="it-IT" sz="2200" dirty="0">
              <a:solidFill>
                <a:schemeClr val="bg1"/>
              </a:solidFill>
            </a:endParaRPr>
          </a:p>
        </p:txBody>
      </p:sp>
      <p:pic>
        <p:nvPicPr>
          <p:cNvPr id="6" name="Immagine 5">
            <a:extLst>
              <a:ext uri="{FF2B5EF4-FFF2-40B4-BE49-F238E27FC236}">
                <a16:creationId xmlns:a16="http://schemas.microsoft.com/office/drawing/2014/main" id="{B3E1EEAB-B0F7-EF5F-1F6E-BF33F9A2AD7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60414" y="1349929"/>
            <a:ext cx="3413992" cy="2825771"/>
          </a:xfrm>
          <a:prstGeom prst="rect">
            <a:avLst/>
          </a:prstGeom>
        </p:spPr>
      </p:pic>
      <p:sp>
        <p:nvSpPr>
          <p:cNvPr id="10" name="CasellaDiTesto 9">
            <a:extLst>
              <a:ext uri="{FF2B5EF4-FFF2-40B4-BE49-F238E27FC236}">
                <a16:creationId xmlns:a16="http://schemas.microsoft.com/office/drawing/2014/main" id="{45B48DC0-34E6-A8EE-26D0-6508E5EB8054}"/>
              </a:ext>
            </a:extLst>
          </p:cNvPr>
          <p:cNvSpPr txBox="1"/>
          <p:nvPr/>
        </p:nvSpPr>
        <p:spPr>
          <a:xfrm>
            <a:off x="8026630" y="772183"/>
            <a:ext cx="5138443" cy="430887"/>
          </a:xfrm>
          <a:prstGeom prst="rect">
            <a:avLst/>
          </a:prstGeom>
          <a:noFill/>
        </p:spPr>
        <p:txBody>
          <a:bodyPr wrap="square" rtlCol="0">
            <a:spAutoFit/>
          </a:bodyPr>
          <a:lstStyle/>
          <a:p>
            <a:pPr marL="342900" indent="-342900">
              <a:buFont typeface="Arial" panose="020B0604020202020204" pitchFamily="34" charset="0"/>
              <a:buChar char="•"/>
            </a:pPr>
            <a:r>
              <a:rPr lang="it-IT" sz="2200" dirty="0" err="1">
                <a:solidFill>
                  <a:schemeClr val="bg1"/>
                </a:solidFill>
              </a:rPr>
              <a:t>Classification</a:t>
            </a:r>
            <a:r>
              <a:rPr lang="it-IT" sz="2200" dirty="0">
                <a:solidFill>
                  <a:schemeClr val="bg1"/>
                </a:solidFill>
              </a:rPr>
              <a:t> Report:</a:t>
            </a:r>
          </a:p>
        </p:txBody>
      </p:sp>
      <p:pic>
        <p:nvPicPr>
          <p:cNvPr id="12" name="Immagine 11">
            <a:extLst>
              <a:ext uri="{FF2B5EF4-FFF2-40B4-BE49-F238E27FC236}">
                <a16:creationId xmlns:a16="http://schemas.microsoft.com/office/drawing/2014/main" id="{7A8547FA-3E80-1ABC-7313-B197E5D73B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48189" y="1397070"/>
            <a:ext cx="3592097" cy="2001076"/>
          </a:xfrm>
          <a:prstGeom prst="rect">
            <a:avLst/>
          </a:prstGeom>
        </p:spPr>
      </p:pic>
      <p:sp>
        <p:nvSpPr>
          <p:cNvPr id="13" name="CasellaDiTesto 12">
            <a:extLst>
              <a:ext uri="{FF2B5EF4-FFF2-40B4-BE49-F238E27FC236}">
                <a16:creationId xmlns:a16="http://schemas.microsoft.com/office/drawing/2014/main" id="{F0A7A405-8317-BB7F-0E69-A528EA9D8893}"/>
              </a:ext>
            </a:extLst>
          </p:cNvPr>
          <p:cNvSpPr txBox="1"/>
          <p:nvPr/>
        </p:nvSpPr>
        <p:spPr>
          <a:xfrm>
            <a:off x="4257746" y="4441075"/>
            <a:ext cx="7872215" cy="1785104"/>
          </a:xfrm>
          <a:prstGeom prst="rect">
            <a:avLst/>
          </a:prstGeom>
          <a:noFill/>
        </p:spPr>
        <p:txBody>
          <a:bodyPr wrap="square" rtlCol="0">
            <a:spAutoFit/>
          </a:bodyPr>
          <a:lstStyle/>
          <a:p>
            <a:pPr marL="285750" indent="-285750" algn="just">
              <a:buFont typeface="Arial" panose="020B0604020202020204" pitchFamily="34" charset="0"/>
              <a:buChar char="•"/>
            </a:pPr>
            <a:r>
              <a:rPr lang="it-IT" sz="2200" dirty="0" err="1">
                <a:solidFill>
                  <a:schemeClr val="bg1"/>
                </a:solidFill>
              </a:rPr>
              <a:t>Purchè</a:t>
            </a:r>
            <a:r>
              <a:rPr lang="it-IT" sz="2200" dirty="0">
                <a:solidFill>
                  <a:schemeClr val="bg1"/>
                </a:solidFill>
              </a:rPr>
              <a:t> siano stati testati diversi valori del parametro ‘</a:t>
            </a:r>
            <a:r>
              <a:rPr lang="it-IT" sz="2200" i="1" dirty="0" err="1">
                <a:solidFill>
                  <a:schemeClr val="bg1"/>
                </a:solidFill>
              </a:rPr>
              <a:t>n_estimators</a:t>
            </a:r>
            <a:r>
              <a:rPr lang="it-IT" sz="2200" dirty="0">
                <a:solidFill>
                  <a:schemeClr val="bg1"/>
                </a:solidFill>
              </a:rPr>
              <a:t>’:[25, 100, 200, 300], le prestazioni hanno subito un leggero decremento rispetto al modello tradizionale RF.</a:t>
            </a:r>
          </a:p>
          <a:p>
            <a:pPr marL="285750" indent="-285750" algn="just">
              <a:buFont typeface="Arial" panose="020B0604020202020204" pitchFamily="34" charset="0"/>
              <a:buChar char="•"/>
            </a:pPr>
            <a:endParaRPr lang="it-IT" sz="2200" dirty="0">
              <a:solidFill>
                <a:schemeClr val="bg1"/>
              </a:solidFill>
            </a:endParaRPr>
          </a:p>
          <a:p>
            <a:pPr marL="285750" indent="-285750" algn="just">
              <a:buFont typeface="Arial" panose="020B0604020202020204" pitchFamily="34" charset="0"/>
              <a:buChar char="•"/>
            </a:pPr>
            <a:r>
              <a:rPr lang="it-IT" sz="2200" dirty="0">
                <a:solidFill>
                  <a:schemeClr val="bg1"/>
                </a:solidFill>
              </a:rPr>
              <a:t>Training time: 1.40 s        </a:t>
            </a:r>
            <a:r>
              <a:rPr lang="it-IT" sz="2200" dirty="0" err="1">
                <a:solidFill>
                  <a:schemeClr val="bg1"/>
                </a:solidFill>
              </a:rPr>
              <a:t>Prediction</a:t>
            </a:r>
            <a:r>
              <a:rPr lang="it-IT" sz="2200" dirty="0">
                <a:solidFill>
                  <a:schemeClr val="bg1"/>
                </a:solidFill>
              </a:rPr>
              <a:t> time: 0.025 s</a:t>
            </a:r>
          </a:p>
        </p:txBody>
      </p:sp>
    </p:spTree>
    <p:extLst>
      <p:ext uri="{BB962C8B-B14F-4D97-AF65-F5344CB8AC3E}">
        <p14:creationId xmlns:p14="http://schemas.microsoft.com/office/powerpoint/2010/main" val="186762071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6C2359-6DDA-C6C5-DAAB-FE125480E542}"/>
              </a:ext>
            </a:extLst>
          </p:cNvPr>
          <p:cNvSpPr>
            <a:spLocks noGrp="1"/>
          </p:cNvSpPr>
          <p:nvPr>
            <p:ph type="title"/>
          </p:nvPr>
        </p:nvSpPr>
        <p:spPr/>
        <p:txBody>
          <a:bodyPr/>
          <a:lstStyle/>
          <a:p>
            <a:r>
              <a:rPr lang="it-IT" sz="2400" dirty="0"/>
              <a:t>Conclusioni</a:t>
            </a:r>
            <a:r>
              <a:rPr lang="it-IT" dirty="0"/>
              <a:t> </a:t>
            </a:r>
            <a:r>
              <a:rPr lang="it-IT" sz="2400" dirty="0"/>
              <a:t>finali</a:t>
            </a:r>
            <a:endParaRPr lang="it-IT" dirty="0"/>
          </a:p>
        </p:txBody>
      </p:sp>
      <p:sp>
        <p:nvSpPr>
          <p:cNvPr id="5" name="CasellaDiTesto 4">
            <a:extLst>
              <a:ext uri="{FF2B5EF4-FFF2-40B4-BE49-F238E27FC236}">
                <a16:creationId xmlns:a16="http://schemas.microsoft.com/office/drawing/2014/main" id="{ADDDF348-0C46-D683-E9CA-1C7BA5A17EBA}"/>
              </a:ext>
            </a:extLst>
          </p:cNvPr>
          <p:cNvSpPr txBox="1"/>
          <p:nvPr/>
        </p:nvSpPr>
        <p:spPr>
          <a:xfrm>
            <a:off x="501706" y="2273862"/>
            <a:ext cx="10066492" cy="4154984"/>
          </a:xfrm>
          <a:prstGeom prst="rect">
            <a:avLst/>
          </a:prstGeom>
          <a:noFill/>
        </p:spPr>
        <p:txBody>
          <a:bodyPr wrap="square" rtlCol="0">
            <a:spAutoFit/>
          </a:bodyPr>
          <a:lstStyle/>
          <a:p>
            <a:pPr marL="342900" indent="-342900" algn="just">
              <a:buFont typeface="Arial" panose="020B0604020202020204" pitchFamily="34" charset="0"/>
              <a:buChar char="•"/>
            </a:pPr>
            <a:r>
              <a:rPr lang="it-IT" sz="2200" dirty="0"/>
              <a:t>SVM purché implementato con un kernel </a:t>
            </a:r>
            <a:r>
              <a:rPr lang="it-IT" sz="2200" dirty="0" err="1"/>
              <a:t>rbf</a:t>
            </a:r>
            <a:r>
              <a:rPr lang="it-IT" sz="2200" dirty="0"/>
              <a:t> presenta i risultati peggiori di tutto l’esperimento, per alcune classi l’f1-score è abbastanza basso ma in generale non si può dire che il modello performi male sul resto delle classi.</a:t>
            </a:r>
          </a:p>
          <a:p>
            <a:pPr marL="342900" indent="-342900" algn="just">
              <a:buFont typeface="Arial" panose="020B0604020202020204" pitchFamily="34" charset="0"/>
              <a:buChar char="•"/>
            </a:pPr>
            <a:endParaRPr lang="it-IT" sz="2200" dirty="0"/>
          </a:p>
          <a:p>
            <a:pPr marL="342900" indent="-342900" algn="just">
              <a:buFont typeface="Arial" panose="020B0604020202020204" pitchFamily="34" charset="0"/>
              <a:buChar char="•"/>
            </a:pPr>
            <a:r>
              <a:rPr lang="it-IT" sz="2200" dirty="0"/>
              <a:t>Il resto dei modelli ha presentato risultati molto soddisfacenti, </a:t>
            </a:r>
            <a:r>
              <a:rPr lang="it-IT" sz="2200" dirty="0" err="1"/>
              <a:t>soprattuto</a:t>
            </a:r>
            <a:r>
              <a:rPr lang="it-IT" sz="2200" dirty="0"/>
              <a:t> i modelli DT e RF che risultano essere i migliori quando si tratta di classificazione </a:t>
            </a:r>
            <a:r>
              <a:rPr lang="it-IT" sz="2200" dirty="0" err="1"/>
              <a:t>multiclasse</a:t>
            </a:r>
            <a:r>
              <a:rPr lang="it-IT" sz="2200" dirty="0"/>
              <a:t>. Nel caso di questo dataset il miglior modello è stato </a:t>
            </a:r>
            <a:r>
              <a:rPr lang="it-IT" sz="2200" dirty="0" err="1"/>
              <a:t>XGBClassifier</a:t>
            </a:r>
            <a:r>
              <a:rPr lang="it-IT" sz="2200" dirty="0"/>
              <a:t>.</a:t>
            </a:r>
          </a:p>
          <a:p>
            <a:pPr marL="342900" indent="-342900" algn="just">
              <a:buFont typeface="Arial" panose="020B0604020202020204" pitchFamily="34" charset="0"/>
              <a:buChar char="•"/>
            </a:pPr>
            <a:endParaRPr lang="it-IT" sz="2200" dirty="0"/>
          </a:p>
          <a:p>
            <a:pPr marL="342900" indent="-342900" algn="just">
              <a:buFont typeface="Arial" panose="020B0604020202020204" pitchFamily="34" charset="0"/>
              <a:buChar char="•"/>
            </a:pPr>
            <a:r>
              <a:rPr lang="it-IT" sz="2200" dirty="0"/>
              <a:t>Ipotetici sviluppi futuri potrebbero comprendere l’applicazione di k-</a:t>
            </a:r>
            <a:r>
              <a:rPr lang="it-IT" sz="2200" dirty="0" err="1"/>
              <a:t>fold</a:t>
            </a:r>
            <a:r>
              <a:rPr lang="it-IT" sz="2200" dirty="0"/>
              <a:t>-cross </a:t>
            </a:r>
            <a:r>
              <a:rPr lang="it-IT" sz="2200" dirty="0" err="1"/>
              <a:t>validation</a:t>
            </a:r>
            <a:r>
              <a:rPr lang="it-IT" sz="2200" dirty="0"/>
              <a:t> sia per i modelli DT sia RF per vedere se, andando ad impostare in maniera ottima i parametri, si possano migliorare ancora di più le prestazioni dei modelli.</a:t>
            </a:r>
          </a:p>
        </p:txBody>
      </p:sp>
    </p:spTree>
    <p:extLst>
      <p:ext uri="{BB962C8B-B14F-4D97-AF65-F5344CB8AC3E}">
        <p14:creationId xmlns:p14="http://schemas.microsoft.com/office/powerpoint/2010/main" val="3455224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4BFD3134-E0DC-EE9E-3858-5F723264EA7C}"/>
              </a:ext>
            </a:extLst>
          </p:cNvPr>
          <p:cNvSpPr>
            <a:spLocks noGrp="1"/>
          </p:cNvSpPr>
          <p:nvPr>
            <p:ph type="title"/>
          </p:nvPr>
        </p:nvSpPr>
        <p:spPr>
          <a:xfrm>
            <a:off x="653137" y="772183"/>
            <a:ext cx="3171905" cy="474428"/>
          </a:xfrm>
        </p:spPr>
        <p:txBody>
          <a:bodyPr vert="horz" lIns="91440" tIns="45720" rIns="91440" bIns="45720" rtlCol="0" anchor="b">
            <a:normAutofit/>
          </a:bodyPr>
          <a:lstStyle/>
          <a:p>
            <a:pPr algn="ctr"/>
            <a:r>
              <a:rPr lang="en-US" sz="2400" dirty="0">
                <a:solidFill>
                  <a:srgbClr val="FFFFFF"/>
                </a:solidFill>
              </a:rPr>
              <a:t>Il </a:t>
            </a:r>
            <a:r>
              <a:rPr lang="en-US" sz="2400" dirty="0" err="1">
                <a:solidFill>
                  <a:srgbClr val="FFFFFF"/>
                </a:solidFill>
              </a:rPr>
              <a:t>problema</a:t>
            </a:r>
            <a:r>
              <a:rPr lang="en-US" sz="2400" dirty="0">
                <a:solidFill>
                  <a:srgbClr val="FFFFFF"/>
                </a:solidFill>
              </a:rPr>
              <a:t>:</a:t>
            </a:r>
          </a:p>
        </p:txBody>
      </p:sp>
      <p:grpSp>
        <p:nvGrpSpPr>
          <p:cNvPr id="2061" name="Group 2060">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062" name="Rectangle 2061">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3" name="Rectangle 2062">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4" name="Rectangle 2063">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4" name="CasellaDiTesto 3">
            <a:extLst>
              <a:ext uri="{FF2B5EF4-FFF2-40B4-BE49-F238E27FC236}">
                <a16:creationId xmlns:a16="http://schemas.microsoft.com/office/drawing/2014/main" id="{604C1E02-797C-03AF-29DC-8B986CD1536E}"/>
              </a:ext>
            </a:extLst>
          </p:cNvPr>
          <p:cNvSpPr txBox="1"/>
          <p:nvPr/>
        </p:nvSpPr>
        <p:spPr>
          <a:xfrm>
            <a:off x="442377" y="1360649"/>
            <a:ext cx="3393849" cy="4135426"/>
          </a:xfrm>
          <a:prstGeom prst="rect">
            <a:avLst/>
          </a:prstGeom>
        </p:spPr>
        <p:txBody>
          <a:bodyPr vert="horz" lIns="91440" tIns="45720" rIns="91440" bIns="45720" rtlCol="0" anchor="t">
            <a:normAutofit/>
          </a:bodyPr>
          <a:lstStyle/>
          <a:p>
            <a:pPr marL="342900" indent="-342900" algn="just">
              <a:spcBef>
                <a:spcPct val="20000"/>
              </a:spcBef>
              <a:spcAft>
                <a:spcPts val="600"/>
              </a:spcAft>
              <a:buClr>
                <a:schemeClr val="accent2"/>
              </a:buClr>
              <a:buSzPct val="92000"/>
              <a:buFont typeface="Arial" panose="020B0604020202020204" pitchFamily="34" charset="0"/>
              <a:buChar char="•"/>
            </a:pPr>
            <a:r>
              <a:rPr lang="en-US" sz="2200" b="0" i="0" dirty="0">
                <a:solidFill>
                  <a:srgbClr val="FFFFFF"/>
                </a:solidFill>
                <a:effectLst/>
              </a:rPr>
              <a:t>Il </a:t>
            </a:r>
            <a:r>
              <a:rPr lang="en-US" sz="2200" b="0" i="0" dirty="0" err="1">
                <a:solidFill>
                  <a:srgbClr val="FFFFFF"/>
                </a:solidFill>
                <a:effectLst/>
              </a:rPr>
              <a:t>traffico</a:t>
            </a:r>
            <a:r>
              <a:rPr lang="en-US" sz="2200" b="0" i="0" dirty="0">
                <a:solidFill>
                  <a:srgbClr val="FFFFFF"/>
                </a:solidFill>
                <a:effectLst/>
              </a:rPr>
              <a:t> TOR </a:t>
            </a:r>
            <a:r>
              <a:rPr lang="en-US" sz="2200" b="0" i="0" dirty="0" err="1">
                <a:solidFill>
                  <a:srgbClr val="FFFFFF"/>
                </a:solidFill>
                <a:effectLst/>
              </a:rPr>
              <a:t>si</a:t>
            </a:r>
            <a:r>
              <a:rPr lang="en-US" sz="2200" b="0" i="0" dirty="0">
                <a:solidFill>
                  <a:srgbClr val="FFFFFF"/>
                </a:solidFill>
                <a:effectLst/>
              </a:rPr>
              <a:t> </a:t>
            </a:r>
            <a:r>
              <a:rPr lang="en-US" sz="2200" b="0" i="0" dirty="0" err="1">
                <a:solidFill>
                  <a:srgbClr val="FFFFFF"/>
                </a:solidFill>
                <a:effectLst/>
              </a:rPr>
              <a:t>riferisce</a:t>
            </a:r>
            <a:r>
              <a:rPr lang="en-US" sz="2200" b="0" i="0" dirty="0">
                <a:solidFill>
                  <a:srgbClr val="FFFFFF"/>
                </a:solidFill>
                <a:effectLst/>
              </a:rPr>
              <a:t> </a:t>
            </a:r>
            <a:r>
              <a:rPr lang="en-US" sz="2200" b="0" i="0" dirty="0" err="1">
                <a:solidFill>
                  <a:srgbClr val="FFFFFF"/>
                </a:solidFill>
                <a:effectLst/>
              </a:rPr>
              <a:t>all'utilizzo</a:t>
            </a:r>
            <a:r>
              <a:rPr lang="en-US" sz="2200" b="0" i="0" dirty="0">
                <a:solidFill>
                  <a:srgbClr val="FFFFFF"/>
                </a:solidFill>
                <a:effectLst/>
              </a:rPr>
              <a:t> </a:t>
            </a:r>
            <a:r>
              <a:rPr lang="en-US" sz="2200" b="0" i="0" dirty="0" err="1">
                <a:solidFill>
                  <a:srgbClr val="FFFFFF"/>
                </a:solidFill>
                <a:effectLst/>
              </a:rPr>
              <a:t>della</a:t>
            </a:r>
            <a:r>
              <a:rPr lang="en-US" sz="2200" b="0" i="0" dirty="0">
                <a:solidFill>
                  <a:srgbClr val="FFFFFF"/>
                </a:solidFill>
                <a:effectLst/>
              </a:rPr>
              <a:t> rete TOR (The Onion Router). </a:t>
            </a:r>
          </a:p>
          <a:p>
            <a:pPr marL="342900" indent="-342900" algn="just">
              <a:spcBef>
                <a:spcPct val="20000"/>
              </a:spcBef>
              <a:spcAft>
                <a:spcPts val="600"/>
              </a:spcAft>
              <a:buClr>
                <a:schemeClr val="accent2"/>
              </a:buClr>
              <a:buSzPct val="92000"/>
              <a:buFont typeface="Arial" panose="020B0604020202020204" pitchFamily="34" charset="0"/>
              <a:buChar char="•"/>
            </a:pPr>
            <a:r>
              <a:rPr lang="en-US" sz="2200" dirty="0">
                <a:solidFill>
                  <a:srgbClr val="FFFFFF"/>
                </a:solidFill>
              </a:rPr>
              <a:t>U</a:t>
            </a:r>
            <a:r>
              <a:rPr lang="en-US" sz="2200" b="0" i="0" dirty="0">
                <a:solidFill>
                  <a:srgbClr val="FFFFFF"/>
                </a:solidFill>
                <a:effectLst/>
              </a:rPr>
              <a:t>n </a:t>
            </a:r>
            <a:r>
              <a:rPr lang="en-US" sz="2200" b="0" i="0" dirty="0" err="1">
                <a:solidFill>
                  <a:srgbClr val="FFFFFF"/>
                </a:solidFill>
                <a:effectLst/>
              </a:rPr>
              <a:t>sistema</a:t>
            </a:r>
            <a:r>
              <a:rPr lang="en-US" sz="2200" b="0" i="0" dirty="0">
                <a:solidFill>
                  <a:srgbClr val="FFFFFF"/>
                </a:solidFill>
                <a:effectLst/>
              </a:rPr>
              <a:t> di rete </a:t>
            </a:r>
            <a:r>
              <a:rPr lang="en-US" sz="2200" b="0" i="0" dirty="0" err="1">
                <a:solidFill>
                  <a:srgbClr val="FFFFFF"/>
                </a:solidFill>
                <a:effectLst/>
              </a:rPr>
              <a:t>anonima</a:t>
            </a:r>
            <a:r>
              <a:rPr lang="en-US" sz="2200" b="0" i="0" dirty="0">
                <a:solidFill>
                  <a:srgbClr val="FFFFFF"/>
                </a:solidFill>
                <a:effectLst/>
              </a:rPr>
              <a:t> </a:t>
            </a:r>
            <a:r>
              <a:rPr lang="en-US" sz="2200" b="0" i="0" dirty="0" err="1">
                <a:solidFill>
                  <a:srgbClr val="FFFFFF"/>
                </a:solidFill>
                <a:effectLst/>
              </a:rPr>
              <a:t>progettato</a:t>
            </a:r>
            <a:r>
              <a:rPr lang="en-US" sz="2200" b="0" i="0" dirty="0">
                <a:solidFill>
                  <a:srgbClr val="FFFFFF"/>
                </a:solidFill>
                <a:effectLst/>
              </a:rPr>
              <a:t> per </a:t>
            </a:r>
            <a:r>
              <a:rPr lang="en-US" sz="2200" b="0" i="0" dirty="0" err="1">
                <a:solidFill>
                  <a:srgbClr val="FFFFFF"/>
                </a:solidFill>
                <a:effectLst/>
              </a:rPr>
              <a:t>aumentare</a:t>
            </a:r>
            <a:r>
              <a:rPr lang="en-US" sz="2200" b="0" i="0" dirty="0">
                <a:solidFill>
                  <a:srgbClr val="FFFFFF"/>
                </a:solidFill>
                <a:effectLst/>
              </a:rPr>
              <a:t> la privacy e la </a:t>
            </a:r>
            <a:r>
              <a:rPr lang="en-US" sz="2200" b="0" i="0" dirty="0" err="1">
                <a:solidFill>
                  <a:srgbClr val="FFFFFF"/>
                </a:solidFill>
                <a:effectLst/>
              </a:rPr>
              <a:t>sicurezza</a:t>
            </a:r>
            <a:r>
              <a:rPr lang="en-US" sz="2200" b="0" i="0" dirty="0">
                <a:solidFill>
                  <a:srgbClr val="FFFFFF"/>
                </a:solidFill>
                <a:effectLst/>
              </a:rPr>
              <a:t> </a:t>
            </a:r>
            <a:r>
              <a:rPr lang="en-US" sz="2200" b="0" i="0" dirty="0" err="1">
                <a:solidFill>
                  <a:srgbClr val="FFFFFF"/>
                </a:solidFill>
                <a:effectLst/>
              </a:rPr>
              <a:t>degli</a:t>
            </a:r>
            <a:r>
              <a:rPr lang="en-US" sz="2200" b="0" i="0" dirty="0">
                <a:solidFill>
                  <a:srgbClr val="FFFFFF"/>
                </a:solidFill>
                <a:effectLst/>
              </a:rPr>
              <a:t> </a:t>
            </a:r>
            <a:r>
              <a:rPr lang="en-US" sz="2200" b="0" i="0" dirty="0" err="1">
                <a:solidFill>
                  <a:srgbClr val="FFFFFF"/>
                </a:solidFill>
                <a:effectLst/>
              </a:rPr>
              <a:t>utenti</a:t>
            </a:r>
            <a:r>
              <a:rPr lang="en-US" sz="2200" b="0" i="0" dirty="0">
                <a:solidFill>
                  <a:srgbClr val="FFFFFF"/>
                </a:solidFill>
                <a:effectLst/>
              </a:rPr>
              <a:t> </a:t>
            </a:r>
            <a:r>
              <a:rPr lang="en-US" sz="2200" b="0" i="0" dirty="0" err="1">
                <a:solidFill>
                  <a:srgbClr val="FFFFFF"/>
                </a:solidFill>
                <a:effectLst/>
              </a:rPr>
              <a:t>su</a:t>
            </a:r>
            <a:r>
              <a:rPr lang="en-US" sz="2200" b="0" i="0" dirty="0">
                <a:solidFill>
                  <a:srgbClr val="FFFFFF"/>
                </a:solidFill>
                <a:effectLst/>
              </a:rPr>
              <a:t> Internet. </a:t>
            </a:r>
          </a:p>
          <a:p>
            <a:pPr marL="342900" indent="-342900" algn="just">
              <a:spcBef>
                <a:spcPct val="20000"/>
              </a:spcBef>
              <a:spcAft>
                <a:spcPts val="600"/>
              </a:spcAft>
              <a:buClr>
                <a:schemeClr val="accent2"/>
              </a:buClr>
              <a:buSzPct val="92000"/>
              <a:buFont typeface="Arial" panose="020B0604020202020204" pitchFamily="34" charset="0"/>
              <a:buChar char="•"/>
            </a:pPr>
            <a:r>
              <a:rPr lang="it-IT" sz="2200" dirty="0">
                <a:latin typeface="Söhne"/>
              </a:rPr>
              <a:t>L</a:t>
            </a:r>
            <a:r>
              <a:rPr lang="it-IT" sz="2200" b="0" i="0" dirty="0">
                <a:effectLst/>
                <a:latin typeface="Söhne"/>
              </a:rPr>
              <a:t>a sua natura anonima può essere sfruttata per attività illegali</a:t>
            </a:r>
            <a:endParaRPr lang="en-US" sz="2200" dirty="0"/>
          </a:p>
        </p:txBody>
      </p:sp>
      <p:pic>
        <p:nvPicPr>
          <p:cNvPr id="2052" name="Picture 4" descr="What is the Darknet? A platform for illegal business">
            <a:extLst>
              <a:ext uri="{FF2B5EF4-FFF2-40B4-BE49-F238E27FC236}">
                <a16:creationId xmlns:a16="http://schemas.microsoft.com/office/drawing/2014/main" id="{A86A4525-BF84-F50C-138A-281C09C0DE7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68800" y="1316912"/>
            <a:ext cx="6866506" cy="422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75522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8F1030-8C6D-EF36-19B8-3A2D231DF8B9}"/>
              </a:ext>
            </a:extLst>
          </p:cNvPr>
          <p:cNvSpPr>
            <a:spLocks noGrp="1"/>
          </p:cNvSpPr>
          <p:nvPr>
            <p:ph type="title"/>
          </p:nvPr>
        </p:nvSpPr>
        <p:spPr/>
        <p:txBody>
          <a:bodyPr/>
          <a:lstStyle/>
          <a:p>
            <a:r>
              <a:rPr lang="it-IT" sz="2400" dirty="0"/>
              <a:t>referenze</a:t>
            </a:r>
            <a:endParaRPr lang="it-IT" dirty="0"/>
          </a:p>
        </p:txBody>
      </p:sp>
      <p:sp>
        <p:nvSpPr>
          <p:cNvPr id="4" name="CasellaDiTesto 3">
            <a:extLst>
              <a:ext uri="{FF2B5EF4-FFF2-40B4-BE49-F238E27FC236}">
                <a16:creationId xmlns:a16="http://schemas.microsoft.com/office/drawing/2014/main" id="{157E357E-55F3-6C71-FE01-9D1BAC7C2887}"/>
              </a:ext>
            </a:extLst>
          </p:cNvPr>
          <p:cNvSpPr txBox="1"/>
          <p:nvPr/>
        </p:nvSpPr>
        <p:spPr>
          <a:xfrm>
            <a:off x="461246" y="2184850"/>
            <a:ext cx="9386761" cy="769441"/>
          </a:xfrm>
          <a:prstGeom prst="rect">
            <a:avLst/>
          </a:prstGeom>
          <a:noFill/>
        </p:spPr>
        <p:txBody>
          <a:bodyPr wrap="square" rtlCol="0">
            <a:spAutoFit/>
          </a:bodyPr>
          <a:lstStyle/>
          <a:p>
            <a:r>
              <a:rPr lang="en-US" sz="2200" dirty="0"/>
              <a:t>Fonte </a:t>
            </a:r>
            <a:r>
              <a:rPr lang="en-US" sz="2200" dirty="0" err="1"/>
              <a:t>dati</a:t>
            </a:r>
            <a:r>
              <a:rPr lang="en-US" sz="2200" dirty="0"/>
              <a:t>: ISCXTor2016, Canadian Institute for Cybersecurity:</a:t>
            </a:r>
          </a:p>
          <a:p>
            <a:r>
              <a:rPr lang="en-US" sz="2200" dirty="0">
                <a:hlinkClick r:id="rId2"/>
              </a:rPr>
              <a:t>https://www.unb.ca/cic/datasets/tor.html</a:t>
            </a:r>
            <a:endParaRPr lang="it-IT" dirty="0"/>
          </a:p>
        </p:txBody>
      </p:sp>
    </p:spTree>
    <p:extLst>
      <p:ext uri="{BB962C8B-B14F-4D97-AF65-F5344CB8AC3E}">
        <p14:creationId xmlns:p14="http://schemas.microsoft.com/office/powerpoint/2010/main" val="203104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4BFD3134-E0DC-EE9E-3858-5F723264EA7C}"/>
              </a:ext>
            </a:extLst>
          </p:cNvPr>
          <p:cNvSpPr>
            <a:spLocks noGrp="1"/>
          </p:cNvSpPr>
          <p:nvPr>
            <p:ph type="title"/>
          </p:nvPr>
        </p:nvSpPr>
        <p:spPr>
          <a:xfrm>
            <a:off x="653137" y="772183"/>
            <a:ext cx="3171905" cy="474428"/>
          </a:xfrm>
        </p:spPr>
        <p:txBody>
          <a:bodyPr vert="horz" lIns="91440" tIns="45720" rIns="91440" bIns="45720" rtlCol="0" anchor="b">
            <a:normAutofit/>
          </a:bodyPr>
          <a:lstStyle/>
          <a:p>
            <a:pPr algn="ctr"/>
            <a:r>
              <a:rPr lang="en-US" sz="2400" dirty="0">
                <a:solidFill>
                  <a:srgbClr val="FFFFFF"/>
                </a:solidFill>
              </a:rPr>
              <a:t>Lo </a:t>
            </a:r>
            <a:r>
              <a:rPr lang="en-US" sz="2400" dirty="0" err="1">
                <a:solidFill>
                  <a:srgbClr val="FFFFFF"/>
                </a:solidFill>
              </a:rPr>
              <a:t>scopo</a:t>
            </a:r>
            <a:r>
              <a:rPr lang="en-US" sz="2400" dirty="0">
                <a:solidFill>
                  <a:srgbClr val="FFFFFF"/>
                </a:solidFill>
              </a:rPr>
              <a:t>:</a:t>
            </a:r>
          </a:p>
        </p:txBody>
      </p:sp>
      <p:grpSp>
        <p:nvGrpSpPr>
          <p:cNvPr id="2061" name="Group 2060">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062" name="Rectangle 2061">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3" name="Rectangle 2062">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4" name="Rectangle 2063">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4" name="CasellaDiTesto 3">
            <a:extLst>
              <a:ext uri="{FF2B5EF4-FFF2-40B4-BE49-F238E27FC236}">
                <a16:creationId xmlns:a16="http://schemas.microsoft.com/office/drawing/2014/main" id="{604C1E02-797C-03AF-29DC-8B986CD1536E}"/>
              </a:ext>
            </a:extLst>
          </p:cNvPr>
          <p:cNvSpPr txBox="1"/>
          <p:nvPr/>
        </p:nvSpPr>
        <p:spPr>
          <a:xfrm>
            <a:off x="653137" y="1404387"/>
            <a:ext cx="3393849" cy="4454247"/>
          </a:xfrm>
          <a:prstGeom prst="rect">
            <a:avLst/>
          </a:prstGeom>
        </p:spPr>
        <p:txBody>
          <a:bodyPr vert="horz" lIns="91440" tIns="45720" rIns="91440" bIns="45720" rtlCol="0" anchor="t">
            <a:normAutofit fontScale="92500" lnSpcReduction="10000"/>
          </a:bodyPr>
          <a:lstStyle/>
          <a:p>
            <a:pPr algn="just">
              <a:spcBef>
                <a:spcPct val="20000"/>
              </a:spcBef>
              <a:spcAft>
                <a:spcPts val="600"/>
              </a:spcAft>
              <a:buClr>
                <a:schemeClr val="accent2"/>
              </a:buClr>
              <a:buSzPct val="92000"/>
            </a:pPr>
            <a:r>
              <a:rPr lang="it-IT" sz="2400" dirty="0">
                <a:solidFill>
                  <a:srgbClr val="FFFFFF"/>
                </a:solidFill>
              </a:rPr>
              <a:t>D</a:t>
            </a:r>
            <a:r>
              <a:rPr lang="it-IT" sz="2400" b="0" i="0" dirty="0">
                <a:solidFill>
                  <a:srgbClr val="FFFFFF"/>
                </a:solidFill>
                <a:effectLst/>
              </a:rPr>
              <a:t>eterminare il tipo di traffico Tor come una delle otto categorie tra:</a:t>
            </a:r>
          </a:p>
          <a:p>
            <a:pPr marL="342900" indent="-342900" algn="just">
              <a:spcBef>
                <a:spcPct val="20000"/>
              </a:spcBef>
              <a:spcAft>
                <a:spcPts val="600"/>
              </a:spcAft>
              <a:buClr>
                <a:schemeClr val="accent2"/>
              </a:buClr>
              <a:buSzPct val="92000"/>
              <a:buFont typeface="Arial" panose="020B0604020202020204" pitchFamily="34" charset="0"/>
              <a:buChar char="•"/>
            </a:pPr>
            <a:r>
              <a:rPr lang="it-IT" sz="2000" dirty="0"/>
              <a:t>VOIP</a:t>
            </a:r>
          </a:p>
          <a:p>
            <a:pPr marL="342900" indent="-342900" algn="just">
              <a:spcBef>
                <a:spcPct val="20000"/>
              </a:spcBef>
              <a:spcAft>
                <a:spcPts val="600"/>
              </a:spcAft>
              <a:buClr>
                <a:schemeClr val="accent2"/>
              </a:buClr>
              <a:buSzPct val="92000"/>
              <a:buFont typeface="Arial" panose="020B0604020202020204" pitchFamily="34" charset="0"/>
              <a:buChar char="•"/>
            </a:pPr>
            <a:r>
              <a:rPr lang="it-IT" sz="2000" b="0" i="0" dirty="0">
                <a:effectLst/>
              </a:rPr>
              <a:t>BROWSING</a:t>
            </a:r>
          </a:p>
          <a:p>
            <a:pPr marL="342900" indent="-342900" algn="just">
              <a:spcBef>
                <a:spcPct val="20000"/>
              </a:spcBef>
              <a:spcAft>
                <a:spcPts val="600"/>
              </a:spcAft>
              <a:buClr>
                <a:schemeClr val="accent2"/>
              </a:buClr>
              <a:buSzPct val="92000"/>
              <a:buFont typeface="Arial" panose="020B0604020202020204" pitchFamily="34" charset="0"/>
              <a:buChar char="•"/>
            </a:pPr>
            <a:r>
              <a:rPr lang="it-IT" sz="2000" b="0" i="0" dirty="0">
                <a:effectLst/>
              </a:rPr>
              <a:t>P2P</a:t>
            </a:r>
          </a:p>
          <a:p>
            <a:pPr marL="342900" indent="-342900" algn="just">
              <a:spcBef>
                <a:spcPct val="20000"/>
              </a:spcBef>
              <a:spcAft>
                <a:spcPts val="600"/>
              </a:spcAft>
              <a:buClr>
                <a:schemeClr val="accent2"/>
              </a:buClr>
              <a:buSzPct val="92000"/>
              <a:buFont typeface="Arial" panose="020B0604020202020204" pitchFamily="34" charset="0"/>
              <a:buChar char="•"/>
            </a:pPr>
            <a:r>
              <a:rPr lang="it-IT" sz="2000" b="0" i="0" dirty="0">
                <a:effectLst/>
              </a:rPr>
              <a:t>VIDEO</a:t>
            </a:r>
          </a:p>
          <a:p>
            <a:pPr marL="342900" indent="-342900" algn="just">
              <a:spcBef>
                <a:spcPct val="20000"/>
              </a:spcBef>
              <a:spcAft>
                <a:spcPts val="600"/>
              </a:spcAft>
              <a:buClr>
                <a:schemeClr val="accent2"/>
              </a:buClr>
              <a:buSzPct val="92000"/>
              <a:buFont typeface="Arial" panose="020B0604020202020204" pitchFamily="34" charset="0"/>
              <a:buChar char="•"/>
            </a:pPr>
            <a:r>
              <a:rPr lang="it-IT" sz="2000" dirty="0"/>
              <a:t>FILE-TRANSFER</a:t>
            </a:r>
          </a:p>
          <a:p>
            <a:pPr marL="342900" indent="-342900" algn="just">
              <a:spcBef>
                <a:spcPct val="20000"/>
              </a:spcBef>
              <a:spcAft>
                <a:spcPts val="600"/>
              </a:spcAft>
              <a:buClr>
                <a:schemeClr val="accent2"/>
              </a:buClr>
              <a:buSzPct val="92000"/>
              <a:buFont typeface="Arial" panose="020B0604020202020204" pitchFamily="34" charset="0"/>
              <a:buChar char="•"/>
            </a:pPr>
            <a:r>
              <a:rPr lang="it-IT" sz="2000" b="0" i="0" dirty="0">
                <a:effectLst/>
              </a:rPr>
              <a:t>AUDIO</a:t>
            </a:r>
          </a:p>
          <a:p>
            <a:pPr marL="342900" indent="-342900" algn="just">
              <a:spcBef>
                <a:spcPct val="20000"/>
              </a:spcBef>
              <a:spcAft>
                <a:spcPts val="600"/>
              </a:spcAft>
              <a:buClr>
                <a:schemeClr val="accent2"/>
              </a:buClr>
              <a:buSzPct val="92000"/>
              <a:buFont typeface="Arial" panose="020B0604020202020204" pitchFamily="34" charset="0"/>
              <a:buChar char="•"/>
            </a:pPr>
            <a:r>
              <a:rPr lang="it-IT" sz="2000" dirty="0"/>
              <a:t>CHAT</a:t>
            </a:r>
          </a:p>
          <a:p>
            <a:pPr marL="342900" indent="-342900" algn="just">
              <a:spcBef>
                <a:spcPct val="20000"/>
              </a:spcBef>
              <a:spcAft>
                <a:spcPts val="600"/>
              </a:spcAft>
              <a:buClr>
                <a:schemeClr val="accent2"/>
              </a:buClr>
              <a:buSzPct val="92000"/>
              <a:buFont typeface="Arial" panose="020B0604020202020204" pitchFamily="34" charset="0"/>
              <a:buChar char="•"/>
            </a:pPr>
            <a:r>
              <a:rPr lang="it-IT" sz="2000" b="0" i="0" dirty="0">
                <a:effectLst/>
              </a:rPr>
              <a:t>MAIL</a:t>
            </a:r>
          </a:p>
          <a:p>
            <a:pPr algn="just">
              <a:spcBef>
                <a:spcPct val="20000"/>
              </a:spcBef>
              <a:spcAft>
                <a:spcPts val="600"/>
              </a:spcAft>
              <a:buClr>
                <a:schemeClr val="accent2"/>
              </a:buClr>
              <a:buSzPct val="92000"/>
            </a:pPr>
            <a:endParaRPr lang="it-IT" sz="2400" b="0" i="0" dirty="0">
              <a:solidFill>
                <a:srgbClr val="FFFFFF"/>
              </a:solidFill>
              <a:effectLst/>
            </a:endParaRPr>
          </a:p>
        </p:txBody>
      </p:sp>
      <p:sp>
        <p:nvSpPr>
          <p:cNvPr id="3" name="CasellaDiTesto 2">
            <a:extLst>
              <a:ext uri="{FF2B5EF4-FFF2-40B4-BE49-F238E27FC236}">
                <a16:creationId xmlns:a16="http://schemas.microsoft.com/office/drawing/2014/main" id="{29B724CE-8E2B-4AF9-4E5F-4F8E17628A08}"/>
              </a:ext>
            </a:extLst>
          </p:cNvPr>
          <p:cNvSpPr txBox="1"/>
          <p:nvPr/>
        </p:nvSpPr>
        <p:spPr>
          <a:xfrm>
            <a:off x="4360614" y="1246611"/>
            <a:ext cx="7445666" cy="409528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it-IT" sz="2200" dirty="0">
                <a:solidFill>
                  <a:schemeClr val="bg1"/>
                </a:solidFill>
              </a:rPr>
              <a:t>Dataset: ISCXTor2016 (Scenario B)</a:t>
            </a:r>
          </a:p>
          <a:p>
            <a:pPr algn="just"/>
            <a:endParaRPr lang="it-IT" sz="2200" dirty="0">
              <a:solidFill>
                <a:schemeClr val="bg1"/>
              </a:solidFill>
            </a:endParaRPr>
          </a:p>
          <a:p>
            <a:pPr marL="285750" indent="-285750" algn="just">
              <a:lnSpc>
                <a:spcPct val="150000"/>
              </a:lnSpc>
              <a:buFont typeface="Arial" panose="020B0604020202020204" pitchFamily="34" charset="0"/>
              <a:buChar char="•"/>
            </a:pPr>
            <a:r>
              <a:rPr lang="en-US" sz="2200" dirty="0" err="1">
                <a:solidFill>
                  <a:schemeClr val="bg1"/>
                </a:solidFill>
              </a:rPr>
              <a:t>Creato</a:t>
            </a:r>
            <a:r>
              <a:rPr lang="en-US" sz="2200" dirty="0">
                <a:solidFill>
                  <a:schemeClr val="bg1"/>
                </a:solidFill>
              </a:rPr>
              <a:t> dal Canadian Institute for Cybersecurity (CIC)</a:t>
            </a:r>
            <a:endParaRPr lang="it-IT" sz="2200" dirty="0">
              <a:solidFill>
                <a:schemeClr val="bg1"/>
              </a:solidFill>
            </a:endParaRPr>
          </a:p>
          <a:p>
            <a:pPr algn="just"/>
            <a:endParaRPr lang="it-IT" sz="2200" dirty="0">
              <a:solidFill>
                <a:schemeClr val="bg1"/>
              </a:solidFill>
            </a:endParaRPr>
          </a:p>
          <a:p>
            <a:pPr marL="285750" indent="-285750" algn="just">
              <a:lnSpc>
                <a:spcPct val="150000"/>
              </a:lnSpc>
              <a:buFont typeface="Arial" panose="020B0604020202020204" pitchFamily="34" charset="0"/>
              <a:buChar char="•"/>
            </a:pPr>
            <a:r>
              <a:rPr lang="it-IT" sz="2200" dirty="0">
                <a:solidFill>
                  <a:schemeClr val="bg1"/>
                </a:solidFill>
              </a:rPr>
              <a:t> 8044 campioni e 29 features</a:t>
            </a:r>
          </a:p>
          <a:p>
            <a:pPr algn="just"/>
            <a:endParaRPr lang="it-IT" sz="2200" dirty="0">
              <a:solidFill>
                <a:schemeClr val="bg1"/>
              </a:solidFill>
            </a:endParaRPr>
          </a:p>
          <a:p>
            <a:pPr marL="285750" indent="-285750" algn="just">
              <a:lnSpc>
                <a:spcPct val="150000"/>
              </a:lnSpc>
              <a:buFont typeface="Arial" panose="020B0604020202020204" pitchFamily="34" charset="0"/>
              <a:buChar char="•"/>
            </a:pPr>
            <a:r>
              <a:rPr lang="it-IT" sz="2200" dirty="0">
                <a:solidFill>
                  <a:schemeClr val="bg1"/>
                </a:solidFill>
              </a:rPr>
              <a:t>Tutto il traffico dati presentato nello Scenario B è Tor; tuttavia, le etichette indicano il tipo effettivo di traffico per ciascun campione. </a:t>
            </a:r>
          </a:p>
        </p:txBody>
      </p:sp>
    </p:spTree>
    <p:extLst>
      <p:ext uri="{BB962C8B-B14F-4D97-AF65-F5344CB8AC3E}">
        <p14:creationId xmlns:p14="http://schemas.microsoft.com/office/powerpoint/2010/main" val="115181459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4BFD3134-E0DC-EE9E-3858-5F723264EA7C}"/>
              </a:ext>
            </a:extLst>
          </p:cNvPr>
          <p:cNvSpPr>
            <a:spLocks noGrp="1"/>
          </p:cNvSpPr>
          <p:nvPr>
            <p:ph type="title"/>
          </p:nvPr>
        </p:nvSpPr>
        <p:spPr>
          <a:xfrm>
            <a:off x="653137" y="772183"/>
            <a:ext cx="3171905" cy="474428"/>
          </a:xfrm>
        </p:spPr>
        <p:txBody>
          <a:bodyPr vert="horz" lIns="91440" tIns="45720" rIns="91440" bIns="45720" rtlCol="0" anchor="b">
            <a:normAutofit/>
          </a:bodyPr>
          <a:lstStyle/>
          <a:p>
            <a:pPr algn="ctr"/>
            <a:r>
              <a:rPr lang="en-US" sz="2400" dirty="0">
                <a:solidFill>
                  <a:srgbClr val="FFFFFF"/>
                </a:solidFill>
              </a:rPr>
              <a:t>EDA:</a:t>
            </a:r>
          </a:p>
        </p:txBody>
      </p:sp>
      <p:grpSp>
        <p:nvGrpSpPr>
          <p:cNvPr id="2061" name="Group 2060">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062" name="Rectangle 2061">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3" name="Rectangle 2062">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4" name="Rectangle 2063">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4" name="CasellaDiTesto 3">
            <a:extLst>
              <a:ext uri="{FF2B5EF4-FFF2-40B4-BE49-F238E27FC236}">
                <a16:creationId xmlns:a16="http://schemas.microsoft.com/office/drawing/2014/main" id="{604C1E02-797C-03AF-29DC-8B986CD1536E}"/>
              </a:ext>
            </a:extLst>
          </p:cNvPr>
          <p:cNvSpPr txBox="1"/>
          <p:nvPr/>
        </p:nvSpPr>
        <p:spPr>
          <a:xfrm>
            <a:off x="653137" y="1308821"/>
            <a:ext cx="3280570" cy="4454247"/>
          </a:xfrm>
          <a:prstGeom prst="rect">
            <a:avLst/>
          </a:prstGeom>
        </p:spPr>
        <p:txBody>
          <a:bodyPr vert="horz" lIns="91440" tIns="45720" rIns="91440" bIns="45720" rtlCol="0" anchor="t">
            <a:normAutofit/>
          </a:bodyPr>
          <a:lstStyle/>
          <a:p>
            <a:pPr algn="just">
              <a:spcBef>
                <a:spcPct val="20000"/>
              </a:spcBef>
              <a:spcAft>
                <a:spcPts val="600"/>
              </a:spcAft>
              <a:buClr>
                <a:schemeClr val="accent2"/>
              </a:buClr>
              <a:buSzPct val="92000"/>
            </a:pPr>
            <a:r>
              <a:rPr lang="it-IT" sz="2400" dirty="0">
                <a:solidFill>
                  <a:srgbClr val="FFFFFF"/>
                </a:solidFill>
              </a:rPr>
              <a:t>Viene esplorato il dataset per apprende le caratteristiche principali</a:t>
            </a:r>
            <a:r>
              <a:rPr lang="it-IT" sz="2400" b="0" i="0" dirty="0">
                <a:solidFill>
                  <a:srgbClr val="FFFFFF"/>
                </a:solidFill>
                <a:effectLst/>
              </a:rPr>
              <a:t>:</a:t>
            </a:r>
          </a:p>
          <a:p>
            <a:pPr algn="just">
              <a:spcBef>
                <a:spcPct val="20000"/>
              </a:spcBef>
              <a:spcAft>
                <a:spcPts val="600"/>
              </a:spcAft>
              <a:buClr>
                <a:schemeClr val="accent2"/>
              </a:buClr>
              <a:buSzPct val="92000"/>
            </a:pPr>
            <a:endParaRPr lang="it-IT" sz="2400" b="0" i="0" dirty="0">
              <a:solidFill>
                <a:srgbClr val="FFFFFF"/>
              </a:solidFill>
              <a:effectLst/>
            </a:endParaRPr>
          </a:p>
        </p:txBody>
      </p:sp>
      <p:sp>
        <p:nvSpPr>
          <p:cNvPr id="3" name="CasellaDiTesto 2">
            <a:extLst>
              <a:ext uri="{FF2B5EF4-FFF2-40B4-BE49-F238E27FC236}">
                <a16:creationId xmlns:a16="http://schemas.microsoft.com/office/drawing/2014/main" id="{29B724CE-8E2B-4AF9-4E5F-4F8E17628A08}"/>
              </a:ext>
            </a:extLst>
          </p:cNvPr>
          <p:cNvSpPr txBox="1"/>
          <p:nvPr/>
        </p:nvSpPr>
        <p:spPr>
          <a:xfrm>
            <a:off x="4257746" y="648490"/>
            <a:ext cx="7445666" cy="93871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it-IT" sz="2200" dirty="0">
                <a:solidFill>
                  <a:schemeClr val="bg1"/>
                </a:solidFill>
              </a:rPr>
              <a:t>Dataset abbastanza sbilanciato:</a:t>
            </a:r>
          </a:p>
          <a:p>
            <a:pPr algn="just"/>
            <a:endParaRPr lang="it-IT" sz="2200" dirty="0">
              <a:solidFill>
                <a:schemeClr val="bg1"/>
              </a:solidFill>
            </a:endParaRPr>
          </a:p>
        </p:txBody>
      </p:sp>
      <p:pic>
        <p:nvPicPr>
          <p:cNvPr id="6" name="Immagine 5">
            <a:extLst>
              <a:ext uri="{FF2B5EF4-FFF2-40B4-BE49-F238E27FC236}">
                <a16:creationId xmlns:a16="http://schemas.microsoft.com/office/drawing/2014/main" id="{E8E742E3-F808-05B1-C0E3-35DE460DF0FE}"/>
              </a:ext>
            </a:extLst>
          </p:cNvPr>
          <p:cNvPicPr>
            <a:picLocks noChangeAspect="1"/>
          </p:cNvPicPr>
          <p:nvPr/>
        </p:nvPicPr>
        <p:blipFill>
          <a:blip r:embed="rId2"/>
          <a:stretch>
            <a:fillRect/>
          </a:stretch>
        </p:blipFill>
        <p:spPr>
          <a:xfrm>
            <a:off x="4360614" y="1197130"/>
            <a:ext cx="4772060" cy="3924329"/>
          </a:xfrm>
          <a:prstGeom prst="rect">
            <a:avLst/>
          </a:prstGeom>
        </p:spPr>
      </p:pic>
      <p:sp>
        <p:nvSpPr>
          <p:cNvPr id="7" name="CasellaDiTesto 6">
            <a:extLst>
              <a:ext uri="{FF2B5EF4-FFF2-40B4-BE49-F238E27FC236}">
                <a16:creationId xmlns:a16="http://schemas.microsoft.com/office/drawing/2014/main" id="{B14E4EFA-C1B3-AA13-657F-43DDDF26B6F0}"/>
              </a:ext>
            </a:extLst>
          </p:cNvPr>
          <p:cNvSpPr txBox="1"/>
          <p:nvPr/>
        </p:nvSpPr>
        <p:spPr>
          <a:xfrm>
            <a:off x="4499171" y="5121459"/>
            <a:ext cx="6190407" cy="1107996"/>
          </a:xfrm>
          <a:prstGeom prst="rect">
            <a:avLst/>
          </a:prstGeom>
          <a:noFill/>
        </p:spPr>
        <p:txBody>
          <a:bodyPr wrap="square" rtlCol="0">
            <a:spAutoFit/>
          </a:bodyPr>
          <a:lstStyle/>
          <a:p>
            <a:pPr marL="285750" indent="-285750">
              <a:buFont typeface="Arial" panose="020B0604020202020204" pitchFamily="34" charset="0"/>
              <a:buChar char="•"/>
            </a:pPr>
            <a:r>
              <a:rPr lang="it-IT" sz="2200" dirty="0">
                <a:solidFill>
                  <a:schemeClr val="bg1"/>
                </a:solidFill>
              </a:rPr>
              <a:t>Non presenta valori nulli</a:t>
            </a:r>
          </a:p>
          <a:p>
            <a:endParaRPr lang="it-IT" sz="2200" dirty="0">
              <a:solidFill>
                <a:schemeClr val="bg1"/>
              </a:solidFill>
            </a:endParaRPr>
          </a:p>
          <a:p>
            <a:pPr marL="285750" indent="-285750">
              <a:buFont typeface="Arial" panose="020B0604020202020204" pitchFamily="34" charset="0"/>
              <a:buChar char="•"/>
            </a:pPr>
            <a:r>
              <a:rPr lang="it-IT" sz="2200" dirty="0">
                <a:solidFill>
                  <a:schemeClr val="bg1"/>
                </a:solidFill>
              </a:rPr>
              <a:t>26 Variabili numeriche, 3Variabili categoriche</a:t>
            </a:r>
          </a:p>
        </p:txBody>
      </p:sp>
    </p:spTree>
    <p:extLst>
      <p:ext uri="{BB962C8B-B14F-4D97-AF65-F5344CB8AC3E}">
        <p14:creationId xmlns:p14="http://schemas.microsoft.com/office/powerpoint/2010/main" val="77034027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4BFD3134-E0DC-EE9E-3858-5F723264EA7C}"/>
              </a:ext>
            </a:extLst>
          </p:cNvPr>
          <p:cNvSpPr>
            <a:spLocks noGrp="1"/>
          </p:cNvSpPr>
          <p:nvPr>
            <p:ph type="title"/>
          </p:nvPr>
        </p:nvSpPr>
        <p:spPr>
          <a:xfrm>
            <a:off x="653137" y="772183"/>
            <a:ext cx="3171905" cy="474428"/>
          </a:xfrm>
        </p:spPr>
        <p:txBody>
          <a:bodyPr vert="horz" lIns="91440" tIns="45720" rIns="91440" bIns="45720" rtlCol="0" anchor="b">
            <a:normAutofit/>
          </a:bodyPr>
          <a:lstStyle/>
          <a:p>
            <a:pPr algn="ctr"/>
            <a:r>
              <a:rPr lang="en-US" sz="2400" dirty="0">
                <a:solidFill>
                  <a:srgbClr val="FFFFFF"/>
                </a:solidFill>
              </a:rPr>
              <a:t>PREPROCESSING:</a:t>
            </a:r>
          </a:p>
        </p:txBody>
      </p:sp>
      <p:grpSp>
        <p:nvGrpSpPr>
          <p:cNvPr id="2061" name="Group 2060">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062" name="Rectangle 2061">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3" name="Rectangle 2062">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4" name="Rectangle 2063">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4" name="CasellaDiTesto 3">
            <a:extLst>
              <a:ext uri="{FF2B5EF4-FFF2-40B4-BE49-F238E27FC236}">
                <a16:creationId xmlns:a16="http://schemas.microsoft.com/office/drawing/2014/main" id="{604C1E02-797C-03AF-29DC-8B986CD1536E}"/>
              </a:ext>
            </a:extLst>
          </p:cNvPr>
          <p:cNvSpPr txBox="1"/>
          <p:nvPr/>
        </p:nvSpPr>
        <p:spPr>
          <a:xfrm>
            <a:off x="488588" y="1313286"/>
            <a:ext cx="3589798" cy="4454247"/>
          </a:xfrm>
          <a:prstGeom prst="rect">
            <a:avLst/>
          </a:prstGeom>
        </p:spPr>
        <p:txBody>
          <a:bodyPr vert="horz" lIns="91440" tIns="45720" rIns="91440" bIns="45720" rtlCol="0" anchor="t">
            <a:normAutofit/>
          </a:bodyPr>
          <a:lstStyle/>
          <a:p>
            <a:pPr algn="just">
              <a:spcBef>
                <a:spcPct val="20000"/>
              </a:spcBef>
              <a:spcAft>
                <a:spcPts val="600"/>
              </a:spcAft>
              <a:buClr>
                <a:schemeClr val="accent2"/>
              </a:buClr>
              <a:buSzPct val="92000"/>
            </a:pPr>
            <a:r>
              <a:rPr lang="it-IT" sz="2400" dirty="0">
                <a:solidFill>
                  <a:srgbClr val="FFFFFF"/>
                </a:solidFill>
              </a:rPr>
              <a:t>Viene modificato il dataset per preparare i dati al processamento.</a:t>
            </a:r>
          </a:p>
          <a:p>
            <a:pPr algn="just">
              <a:spcBef>
                <a:spcPct val="20000"/>
              </a:spcBef>
              <a:spcAft>
                <a:spcPts val="600"/>
              </a:spcAft>
              <a:buClr>
                <a:schemeClr val="accent2"/>
              </a:buClr>
              <a:buSzPct val="92000"/>
            </a:pPr>
            <a:r>
              <a:rPr lang="it-IT" sz="2400" b="0" i="0" dirty="0">
                <a:solidFill>
                  <a:srgbClr val="FFFFFF"/>
                </a:solidFill>
                <a:effectLst/>
              </a:rPr>
              <a:t>Features eliminate:</a:t>
            </a:r>
          </a:p>
          <a:p>
            <a:pPr algn="just">
              <a:spcBef>
                <a:spcPct val="20000"/>
              </a:spcBef>
              <a:spcAft>
                <a:spcPts val="600"/>
              </a:spcAft>
              <a:buClr>
                <a:schemeClr val="accent2"/>
              </a:buClr>
              <a:buSzPct val="92000"/>
            </a:pPr>
            <a:endParaRPr lang="it-IT" sz="2400" b="0" i="0" dirty="0">
              <a:solidFill>
                <a:srgbClr val="FFFFFF"/>
              </a:solidFill>
              <a:effectLst/>
            </a:endParaRPr>
          </a:p>
        </p:txBody>
      </p:sp>
      <p:sp>
        <p:nvSpPr>
          <p:cNvPr id="3" name="CasellaDiTesto 2">
            <a:extLst>
              <a:ext uri="{FF2B5EF4-FFF2-40B4-BE49-F238E27FC236}">
                <a16:creationId xmlns:a16="http://schemas.microsoft.com/office/drawing/2014/main" id="{29B724CE-8E2B-4AF9-4E5F-4F8E17628A08}"/>
              </a:ext>
            </a:extLst>
          </p:cNvPr>
          <p:cNvSpPr txBox="1"/>
          <p:nvPr/>
        </p:nvSpPr>
        <p:spPr>
          <a:xfrm>
            <a:off x="4257746" y="648490"/>
            <a:ext cx="7445666" cy="93871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it-IT" sz="2200" dirty="0">
                <a:solidFill>
                  <a:schemeClr val="bg1"/>
                </a:solidFill>
              </a:rPr>
              <a:t>Rimozione dei duplicati (6 campioni)</a:t>
            </a:r>
          </a:p>
          <a:p>
            <a:pPr algn="just"/>
            <a:endParaRPr lang="it-IT" sz="2200" dirty="0">
              <a:solidFill>
                <a:schemeClr val="bg1"/>
              </a:solidFill>
            </a:endParaRPr>
          </a:p>
        </p:txBody>
      </p:sp>
      <p:sp>
        <p:nvSpPr>
          <p:cNvPr id="7" name="CasellaDiTesto 6">
            <a:extLst>
              <a:ext uri="{FF2B5EF4-FFF2-40B4-BE49-F238E27FC236}">
                <a16:creationId xmlns:a16="http://schemas.microsoft.com/office/drawing/2014/main" id="{B14E4EFA-C1B3-AA13-657F-43DDDF26B6F0}"/>
              </a:ext>
            </a:extLst>
          </p:cNvPr>
          <p:cNvSpPr txBox="1"/>
          <p:nvPr/>
        </p:nvSpPr>
        <p:spPr>
          <a:xfrm>
            <a:off x="4257746" y="1404387"/>
            <a:ext cx="6190407" cy="430887"/>
          </a:xfrm>
          <a:prstGeom prst="rect">
            <a:avLst/>
          </a:prstGeom>
          <a:noFill/>
        </p:spPr>
        <p:txBody>
          <a:bodyPr wrap="square" rtlCol="0">
            <a:spAutoFit/>
          </a:bodyPr>
          <a:lstStyle/>
          <a:p>
            <a:pPr marL="285750" indent="-285750">
              <a:buFont typeface="Arial" panose="020B0604020202020204" pitchFamily="34" charset="0"/>
              <a:buChar char="•"/>
            </a:pPr>
            <a:r>
              <a:rPr lang="it-IT" sz="2200" dirty="0">
                <a:solidFill>
                  <a:schemeClr val="bg1"/>
                </a:solidFill>
              </a:rPr>
              <a:t>Rimozione delle features ad alta correlazione:</a:t>
            </a:r>
          </a:p>
        </p:txBody>
      </p:sp>
      <p:pic>
        <p:nvPicPr>
          <p:cNvPr id="8" name="Immagine 7">
            <a:extLst>
              <a:ext uri="{FF2B5EF4-FFF2-40B4-BE49-F238E27FC236}">
                <a16:creationId xmlns:a16="http://schemas.microsoft.com/office/drawing/2014/main" id="{339F3F68-E1DA-48C6-8AE0-3CCF8C44224E}"/>
              </a:ext>
            </a:extLst>
          </p:cNvPr>
          <p:cNvPicPr>
            <a:picLocks noChangeAspect="1"/>
          </p:cNvPicPr>
          <p:nvPr/>
        </p:nvPicPr>
        <p:blipFill>
          <a:blip r:embed="rId2"/>
          <a:stretch>
            <a:fillRect/>
          </a:stretch>
        </p:blipFill>
        <p:spPr>
          <a:xfrm>
            <a:off x="4592231" y="1835274"/>
            <a:ext cx="5560221" cy="4929350"/>
          </a:xfrm>
          <a:prstGeom prst="rect">
            <a:avLst/>
          </a:prstGeom>
        </p:spPr>
      </p:pic>
      <p:sp>
        <p:nvSpPr>
          <p:cNvPr id="9" name="CasellaDiTesto 8">
            <a:extLst>
              <a:ext uri="{FF2B5EF4-FFF2-40B4-BE49-F238E27FC236}">
                <a16:creationId xmlns:a16="http://schemas.microsoft.com/office/drawing/2014/main" id="{D2E960C7-9489-F28D-C7B8-2FCF435192DE}"/>
              </a:ext>
            </a:extLst>
          </p:cNvPr>
          <p:cNvSpPr txBox="1"/>
          <p:nvPr/>
        </p:nvSpPr>
        <p:spPr>
          <a:xfrm>
            <a:off x="859184" y="2995180"/>
            <a:ext cx="1990638" cy="3293209"/>
          </a:xfrm>
          <a:prstGeom prst="rect">
            <a:avLst/>
          </a:prstGeom>
          <a:noFill/>
          <a:ln>
            <a:noFill/>
          </a:ln>
        </p:spPr>
        <p:txBody>
          <a:bodyPr wrap="square" rtlCol="0">
            <a:spAutoFit/>
          </a:bodyPr>
          <a:lstStyle/>
          <a:p>
            <a:pPr marL="285750" indent="-285750">
              <a:buFont typeface="Arial" panose="020B0604020202020204" pitchFamily="34" charset="0"/>
              <a:buChar char="•"/>
            </a:pPr>
            <a:r>
              <a:rPr lang="it-IT" sz="1600" dirty="0" err="1"/>
              <a:t>Destination</a:t>
            </a:r>
            <a:r>
              <a:rPr lang="it-IT" sz="1600" dirty="0"/>
              <a:t> Port'            </a:t>
            </a:r>
          </a:p>
          <a:p>
            <a:pPr marL="285750" indent="-285750">
              <a:buFont typeface="Arial" panose="020B0604020202020204" pitchFamily="34" charset="0"/>
              <a:buChar char="•"/>
            </a:pPr>
            <a:r>
              <a:rPr lang="it-IT" sz="1600" dirty="0"/>
              <a:t>'Flow Bytes/s'                </a:t>
            </a:r>
          </a:p>
          <a:p>
            <a:pPr marL="285750" indent="-285750">
              <a:buFont typeface="Arial" panose="020B0604020202020204" pitchFamily="34" charset="0"/>
              <a:buChar char="•"/>
            </a:pPr>
            <a:r>
              <a:rPr lang="it-IT" sz="1600" dirty="0"/>
              <a:t>'Flow IAT </a:t>
            </a:r>
            <a:r>
              <a:rPr lang="it-IT" sz="1600" dirty="0" err="1"/>
              <a:t>Std</a:t>
            </a:r>
            <a:r>
              <a:rPr lang="it-IT" sz="1600" dirty="0"/>
              <a:t>'                  </a:t>
            </a:r>
          </a:p>
          <a:p>
            <a:pPr marL="285750" indent="-285750">
              <a:buFont typeface="Arial" panose="020B0604020202020204" pitchFamily="34" charset="0"/>
              <a:buChar char="•"/>
            </a:pPr>
            <a:r>
              <a:rPr lang="it-IT" sz="1600" dirty="0"/>
              <a:t>'</a:t>
            </a:r>
            <a:r>
              <a:rPr lang="it-IT" sz="1600" dirty="0" err="1"/>
              <a:t>Fwd</a:t>
            </a:r>
            <a:r>
              <a:rPr lang="it-IT" sz="1600" dirty="0"/>
              <a:t> IAT Mean'           </a:t>
            </a:r>
          </a:p>
          <a:p>
            <a:pPr marL="285750" indent="-285750">
              <a:buFont typeface="Arial" panose="020B0604020202020204" pitchFamily="34" charset="0"/>
              <a:buChar char="•"/>
            </a:pPr>
            <a:r>
              <a:rPr lang="it-IT" sz="1600" dirty="0"/>
              <a:t>'</a:t>
            </a:r>
            <a:r>
              <a:rPr lang="it-IT" sz="1600" dirty="0" err="1"/>
              <a:t>Fwd</a:t>
            </a:r>
            <a:r>
              <a:rPr lang="it-IT" sz="1600" dirty="0"/>
              <a:t> IAT Max'             </a:t>
            </a:r>
          </a:p>
          <a:p>
            <a:pPr marL="285750" indent="-285750">
              <a:buFont typeface="Arial" panose="020B0604020202020204" pitchFamily="34" charset="0"/>
              <a:buChar char="•"/>
            </a:pPr>
            <a:r>
              <a:rPr lang="it-IT" sz="1600" dirty="0"/>
              <a:t>'</a:t>
            </a:r>
            <a:r>
              <a:rPr lang="it-IT" sz="1600" dirty="0" err="1"/>
              <a:t>Bwd</a:t>
            </a:r>
            <a:r>
              <a:rPr lang="it-IT" sz="1600" dirty="0"/>
              <a:t> IAT Max</a:t>
            </a:r>
          </a:p>
          <a:p>
            <a:pPr marL="285750" indent="-285750">
              <a:buFont typeface="Arial" panose="020B0604020202020204" pitchFamily="34" charset="0"/>
              <a:buChar char="•"/>
            </a:pPr>
            <a:r>
              <a:rPr lang="it-IT" sz="1600" dirty="0"/>
              <a:t>'Active Max'          </a:t>
            </a:r>
          </a:p>
          <a:p>
            <a:pPr marL="285750" indent="-285750">
              <a:buFont typeface="Arial" panose="020B0604020202020204" pitchFamily="34" charset="0"/>
              <a:buChar char="•"/>
            </a:pPr>
            <a:r>
              <a:rPr lang="it-IT" sz="1600" dirty="0"/>
              <a:t>'Active Min'                  </a:t>
            </a:r>
          </a:p>
          <a:p>
            <a:pPr marL="285750" indent="-285750">
              <a:buFont typeface="Arial" panose="020B0604020202020204" pitchFamily="34" charset="0"/>
              <a:buChar char="•"/>
            </a:pPr>
            <a:r>
              <a:rPr lang="it-IT" sz="1600" dirty="0"/>
              <a:t>'Idle Max'      </a:t>
            </a:r>
          </a:p>
          <a:p>
            <a:pPr marL="285750" indent="-285750">
              <a:buFont typeface="Arial" panose="020B0604020202020204" pitchFamily="34" charset="0"/>
              <a:buChar char="•"/>
            </a:pPr>
            <a:r>
              <a:rPr lang="it-IT" sz="1600" dirty="0"/>
              <a:t>'Idle Min’</a:t>
            </a:r>
          </a:p>
          <a:p>
            <a:pPr marL="285750" indent="-285750">
              <a:buFont typeface="Arial" panose="020B0604020202020204" pitchFamily="34" charset="0"/>
              <a:buChar char="•"/>
            </a:pPr>
            <a:r>
              <a:rPr lang="it-IT" sz="1600" dirty="0" err="1"/>
              <a:t>Protocol</a:t>
            </a:r>
            <a:endParaRPr lang="it-IT" sz="1600" dirty="0"/>
          </a:p>
          <a:p>
            <a:pPr marL="285750" indent="-285750">
              <a:buFont typeface="Arial" panose="020B0604020202020204" pitchFamily="34" charset="0"/>
              <a:buChar char="•"/>
            </a:pPr>
            <a:r>
              <a:rPr lang="it-IT" sz="1600" dirty="0"/>
              <a:t>Active </a:t>
            </a:r>
            <a:r>
              <a:rPr lang="it-IT" sz="1600" dirty="0" err="1"/>
              <a:t>Std</a:t>
            </a:r>
            <a:endParaRPr lang="it-IT" sz="1600" dirty="0"/>
          </a:p>
          <a:p>
            <a:pPr marL="285750" indent="-285750">
              <a:buFont typeface="Arial" panose="020B0604020202020204" pitchFamily="34" charset="0"/>
              <a:buChar char="•"/>
            </a:pPr>
            <a:r>
              <a:rPr lang="it-IT" sz="1600" dirty="0"/>
              <a:t>Idle </a:t>
            </a:r>
            <a:r>
              <a:rPr lang="it-IT" sz="1600" dirty="0" err="1"/>
              <a:t>std</a:t>
            </a:r>
            <a:endParaRPr lang="it-IT" sz="1600" dirty="0"/>
          </a:p>
        </p:txBody>
      </p:sp>
    </p:spTree>
    <p:extLst>
      <p:ext uri="{BB962C8B-B14F-4D97-AF65-F5344CB8AC3E}">
        <p14:creationId xmlns:p14="http://schemas.microsoft.com/office/powerpoint/2010/main" val="144010884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4BFD3134-E0DC-EE9E-3858-5F723264EA7C}"/>
              </a:ext>
            </a:extLst>
          </p:cNvPr>
          <p:cNvSpPr>
            <a:spLocks noGrp="1"/>
          </p:cNvSpPr>
          <p:nvPr>
            <p:ph type="title"/>
          </p:nvPr>
        </p:nvSpPr>
        <p:spPr>
          <a:xfrm>
            <a:off x="653137" y="772183"/>
            <a:ext cx="3171905" cy="474428"/>
          </a:xfrm>
        </p:spPr>
        <p:txBody>
          <a:bodyPr vert="horz" lIns="91440" tIns="45720" rIns="91440" bIns="45720" rtlCol="0" anchor="b">
            <a:normAutofit/>
          </a:bodyPr>
          <a:lstStyle/>
          <a:p>
            <a:pPr algn="ctr"/>
            <a:r>
              <a:rPr lang="en-US" sz="2400" dirty="0">
                <a:solidFill>
                  <a:srgbClr val="FFFFFF"/>
                </a:solidFill>
              </a:rPr>
              <a:t>preprocessing:</a:t>
            </a:r>
          </a:p>
        </p:txBody>
      </p:sp>
      <p:grpSp>
        <p:nvGrpSpPr>
          <p:cNvPr id="2061" name="Group 2060">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062" name="Rectangle 2061">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3" name="Rectangle 2062">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4" name="Rectangle 2063">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4" name="CasellaDiTesto 3">
            <a:extLst>
              <a:ext uri="{FF2B5EF4-FFF2-40B4-BE49-F238E27FC236}">
                <a16:creationId xmlns:a16="http://schemas.microsoft.com/office/drawing/2014/main" id="{604C1E02-797C-03AF-29DC-8B986CD1536E}"/>
              </a:ext>
            </a:extLst>
          </p:cNvPr>
          <p:cNvSpPr txBox="1"/>
          <p:nvPr/>
        </p:nvSpPr>
        <p:spPr>
          <a:xfrm>
            <a:off x="542164" y="1404387"/>
            <a:ext cx="3607690" cy="4454247"/>
          </a:xfrm>
          <a:prstGeom prst="rect">
            <a:avLst/>
          </a:prstGeom>
        </p:spPr>
        <p:txBody>
          <a:bodyPr vert="horz" lIns="91440" tIns="45720" rIns="91440" bIns="45720" rtlCol="0" anchor="t">
            <a:normAutofit/>
          </a:bodyPr>
          <a:lstStyle/>
          <a:p>
            <a:pPr>
              <a:spcBef>
                <a:spcPct val="20000"/>
              </a:spcBef>
              <a:spcAft>
                <a:spcPts val="600"/>
              </a:spcAft>
              <a:buClr>
                <a:schemeClr val="accent2"/>
              </a:buClr>
              <a:buSzPct val="92000"/>
            </a:pPr>
            <a:r>
              <a:rPr lang="it-IT" sz="2400" dirty="0">
                <a:solidFill>
                  <a:srgbClr val="FFFFFF"/>
                </a:solidFill>
              </a:rPr>
              <a:t>Vengono visualizzate le distribuzioni delle features.</a:t>
            </a:r>
            <a:endParaRPr lang="it-IT" sz="2400" b="0" i="0" dirty="0">
              <a:solidFill>
                <a:srgbClr val="FFFFFF"/>
              </a:solidFill>
              <a:effectLst/>
            </a:endParaRPr>
          </a:p>
          <a:p>
            <a:pPr algn="just">
              <a:spcBef>
                <a:spcPct val="20000"/>
              </a:spcBef>
              <a:spcAft>
                <a:spcPts val="600"/>
              </a:spcAft>
              <a:buClr>
                <a:schemeClr val="accent2"/>
              </a:buClr>
              <a:buSzPct val="92000"/>
            </a:pPr>
            <a:endParaRPr lang="it-IT" sz="2400" b="0" i="0" dirty="0">
              <a:solidFill>
                <a:srgbClr val="FFFFFF"/>
              </a:solidFill>
              <a:effectLst/>
            </a:endParaRPr>
          </a:p>
        </p:txBody>
      </p:sp>
      <p:sp>
        <p:nvSpPr>
          <p:cNvPr id="3" name="CasellaDiTesto 2">
            <a:extLst>
              <a:ext uri="{FF2B5EF4-FFF2-40B4-BE49-F238E27FC236}">
                <a16:creationId xmlns:a16="http://schemas.microsoft.com/office/drawing/2014/main" id="{29B724CE-8E2B-4AF9-4E5F-4F8E17628A08}"/>
              </a:ext>
            </a:extLst>
          </p:cNvPr>
          <p:cNvSpPr txBox="1"/>
          <p:nvPr/>
        </p:nvSpPr>
        <p:spPr>
          <a:xfrm>
            <a:off x="4257746" y="648490"/>
            <a:ext cx="7445666" cy="93871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it-IT" sz="2200" dirty="0">
                <a:solidFill>
                  <a:schemeClr val="bg1"/>
                </a:solidFill>
              </a:rPr>
              <a:t>Nessuna distribuzione gaussiana:</a:t>
            </a:r>
          </a:p>
          <a:p>
            <a:pPr algn="just"/>
            <a:endParaRPr lang="it-IT" sz="2200" dirty="0">
              <a:solidFill>
                <a:schemeClr val="bg1"/>
              </a:solidFill>
            </a:endParaRPr>
          </a:p>
        </p:txBody>
      </p:sp>
      <p:sp>
        <p:nvSpPr>
          <p:cNvPr id="7" name="CasellaDiTesto 6">
            <a:extLst>
              <a:ext uri="{FF2B5EF4-FFF2-40B4-BE49-F238E27FC236}">
                <a16:creationId xmlns:a16="http://schemas.microsoft.com/office/drawing/2014/main" id="{B14E4EFA-C1B3-AA13-657F-43DDDF26B6F0}"/>
              </a:ext>
            </a:extLst>
          </p:cNvPr>
          <p:cNvSpPr txBox="1"/>
          <p:nvPr/>
        </p:nvSpPr>
        <p:spPr>
          <a:xfrm>
            <a:off x="4499171" y="5121459"/>
            <a:ext cx="6190407" cy="769441"/>
          </a:xfrm>
          <a:prstGeom prst="rect">
            <a:avLst/>
          </a:prstGeom>
          <a:noFill/>
        </p:spPr>
        <p:txBody>
          <a:bodyPr wrap="square" rtlCol="0">
            <a:spAutoFit/>
          </a:bodyPr>
          <a:lstStyle/>
          <a:p>
            <a:pPr marL="285750" indent="-285750">
              <a:buFont typeface="Arial" panose="020B0604020202020204" pitchFamily="34" charset="0"/>
              <a:buChar char="•"/>
            </a:pPr>
            <a:r>
              <a:rPr lang="it-IT" sz="2200" dirty="0">
                <a:solidFill>
                  <a:schemeClr val="bg1"/>
                </a:solidFill>
              </a:rPr>
              <a:t>Non sono stati rimossi </a:t>
            </a:r>
            <a:r>
              <a:rPr lang="it-IT" sz="2200" dirty="0" err="1">
                <a:solidFill>
                  <a:schemeClr val="bg1"/>
                </a:solidFill>
              </a:rPr>
              <a:t>outliers</a:t>
            </a:r>
            <a:r>
              <a:rPr lang="it-IT" sz="2200" dirty="0">
                <a:solidFill>
                  <a:schemeClr val="bg1"/>
                </a:solidFill>
              </a:rPr>
              <a:t> poiché sarebbero stati rimossi troppi campioni</a:t>
            </a:r>
          </a:p>
        </p:txBody>
      </p:sp>
      <p:pic>
        <p:nvPicPr>
          <p:cNvPr id="8" name="Immagine 7">
            <a:extLst>
              <a:ext uri="{FF2B5EF4-FFF2-40B4-BE49-F238E27FC236}">
                <a16:creationId xmlns:a16="http://schemas.microsoft.com/office/drawing/2014/main" id="{C917AFD6-AD5C-5870-FB41-19CA447C4938}"/>
              </a:ext>
            </a:extLst>
          </p:cNvPr>
          <p:cNvPicPr>
            <a:picLocks noChangeAspect="1"/>
          </p:cNvPicPr>
          <p:nvPr/>
        </p:nvPicPr>
        <p:blipFill>
          <a:blip r:embed="rId2"/>
          <a:stretch>
            <a:fillRect/>
          </a:stretch>
        </p:blipFill>
        <p:spPr>
          <a:xfrm>
            <a:off x="4257746" y="1305832"/>
            <a:ext cx="7839847" cy="3622207"/>
          </a:xfrm>
          <a:prstGeom prst="rect">
            <a:avLst/>
          </a:prstGeom>
        </p:spPr>
      </p:pic>
    </p:spTree>
    <p:extLst>
      <p:ext uri="{BB962C8B-B14F-4D97-AF65-F5344CB8AC3E}">
        <p14:creationId xmlns:p14="http://schemas.microsoft.com/office/powerpoint/2010/main" val="164760374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4BFD3134-E0DC-EE9E-3858-5F723264EA7C}"/>
              </a:ext>
            </a:extLst>
          </p:cNvPr>
          <p:cNvSpPr>
            <a:spLocks noGrp="1"/>
          </p:cNvSpPr>
          <p:nvPr>
            <p:ph type="title"/>
          </p:nvPr>
        </p:nvSpPr>
        <p:spPr>
          <a:xfrm>
            <a:off x="653137" y="772183"/>
            <a:ext cx="3171905" cy="474428"/>
          </a:xfrm>
        </p:spPr>
        <p:txBody>
          <a:bodyPr vert="horz" lIns="91440" tIns="45720" rIns="91440" bIns="45720" rtlCol="0" anchor="b">
            <a:normAutofit/>
          </a:bodyPr>
          <a:lstStyle/>
          <a:p>
            <a:pPr algn="ctr"/>
            <a:r>
              <a:rPr lang="en-US" sz="2400" dirty="0">
                <a:solidFill>
                  <a:srgbClr val="FFFFFF"/>
                </a:solidFill>
              </a:rPr>
              <a:t>preprocessing:</a:t>
            </a:r>
          </a:p>
        </p:txBody>
      </p:sp>
      <p:grpSp>
        <p:nvGrpSpPr>
          <p:cNvPr id="2061" name="Group 2060">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062" name="Rectangle 2061">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3" name="Rectangle 2062">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4" name="Rectangle 2063">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4" name="CasellaDiTesto 3">
            <a:extLst>
              <a:ext uri="{FF2B5EF4-FFF2-40B4-BE49-F238E27FC236}">
                <a16:creationId xmlns:a16="http://schemas.microsoft.com/office/drawing/2014/main" id="{604C1E02-797C-03AF-29DC-8B986CD1536E}"/>
              </a:ext>
            </a:extLst>
          </p:cNvPr>
          <p:cNvSpPr txBox="1"/>
          <p:nvPr/>
        </p:nvSpPr>
        <p:spPr>
          <a:xfrm>
            <a:off x="542164" y="1404387"/>
            <a:ext cx="3607690" cy="4454247"/>
          </a:xfrm>
          <a:prstGeom prst="rect">
            <a:avLst/>
          </a:prstGeom>
        </p:spPr>
        <p:txBody>
          <a:bodyPr vert="horz" lIns="91440" tIns="45720" rIns="91440" bIns="45720" rtlCol="0" anchor="t">
            <a:normAutofit/>
          </a:bodyPr>
          <a:lstStyle/>
          <a:p>
            <a:pPr>
              <a:spcBef>
                <a:spcPct val="20000"/>
              </a:spcBef>
              <a:spcAft>
                <a:spcPts val="600"/>
              </a:spcAft>
              <a:buClr>
                <a:schemeClr val="accent2"/>
              </a:buClr>
              <a:buSzPct val="92000"/>
            </a:pPr>
            <a:r>
              <a:rPr lang="it-IT" sz="2400" dirty="0">
                <a:solidFill>
                  <a:srgbClr val="FFFFFF"/>
                </a:solidFill>
              </a:rPr>
              <a:t>Feature Engineering su:</a:t>
            </a:r>
          </a:p>
          <a:p>
            <a:pPr marL="342900" indent="-342900">
              <a:spcBef>
                <a:spcPct val="20000"/>
              </a:spcBef>
              <a:spcAft>
                <a:spcPts val="600"/>
              </a:spcAft>
              <a:buClr>
                <a:schemeClr val="accent2"/>
              </a:buClr>
              <a:buSzPct val="92000"/>
              <a:buFont typeface="Arial" panose="020B0604020202020204" pitchFamily="34" charset="0"/>
              <a:buChar char="•"/>
            </a:pPr>
            <a:r>
              <a:rPr lang="it-IT" sz="2400" b="0" i="0" dirty="0">
                <a:solidFill>
                  <a:srgbClr val="FFFFFF"/>
                </a:solidFill>
                <a:effectLst/>
              </a:rPr>
              <a:t>Source port</a:t>
            </a:r>
          </a:p>
          <a:p>
            <a:pPr marL="342900" indent="-342900">
              <a:spcBef>
                <a:spcPct val="20000"/>
              </a:spcBef>
              <a:spcAft>
                <a:spcPts val="600"/>
              </a:spcAft>
              <a:buClr>
                <a:schemeClr val="accent2"/>
              </a:buClr>
              <a:buSzPct val="92000"/>
              <a:buFont typeface="Arial" panose="020B0604020202020204" pitchFamily="34" charset="0"/>
              <a:buChar char="•"/>
            </a:pPr>
            <a:r>
              <a:rPr lang="it-IT" sz="2400" dirty="0">
                <a:solidFill>
                  <a:srgbClr val="FFFFFF"/>
                </a:solidFill>
              </a:rPr>
              <a:t>Source IP</a:t>
            </a:r>
          </a:p>
          <a:p>
            <a:pPr marL="342900" indent="-342900">
              <a:spcBef>
                <a:spcPct val="20000"/>
              </a:spcBef>
              <a:spcAft>
                <a:spcPts val="600"/>
              </a:spcAft>
              <a:buClr>
                <a:schemeClr val="accent2"/>
              </a:buClr>
              <a:buSzPct val="92000"/>
              <a:buFont typeface="Arial" panose="020B0604020202020204" pitchFamily="34" charset="0"/>
              <a:buChar char="•"/>
            </a:pPr>
            <a:r>
              <a:rPr lang="it-IT" sz="2400" b="0" i="0" dirty="0" err="1">
                <a:solidFill>
                  <a:srgbClr val="FFFFFF"/>
                </a:solidFill>
                <a:effectLst/>
              </a:rPr>
              <a:t>Destination</a:t>
            </a:r>
            <a:r>
              <a:rPr lang="it-IT" sz="2400" b="0" i="0" dirty="0">
                <a:solidFill>
                  <a:srgbClr val="FFFFFF"/>
                </a:solidFill>
                <a:effectLst/>
              </a:rPr>
              <a:t> IP</a:t>
            </a:r>
          </a:p>
          <a:p>
            <a:pPr algn="just">
              <a:spcBef>
                <a:spcPct val="20000"/>
              </a:spcBef>
              <a:spcAft>
                <a:spcPts val="600"/>
              </a:spcAft>
              <a:buClr>
                <a:schemeClr val="accent2"/>
              </a:buClr>
              <a:buSzPct val="92000"/>
            </a:pPr>
            <a:endParaRPr lang="it-IT" sz="2400" b="0" i="0" dirty="0">
              <a:solidFill>
                <a:srgbClr val="FFFFFF"/>
              </a:solidFill>
              <a:effectLst/>
            </a:endParaRPr>
          </a:p>
        </p:txBody>
      </p:sp>
      <p:sp>
        <p:nvSpPr>
          <p:cNvPr id="3" name="CasellaDiTesto 2">
            <a:extLst>
              <a:ext uri="{FF2B5EF4-FFF2-40B4-BE49-F238E27FC236}">
                <a16:creationId xmlns:a16="http://schemas.microsoft.com/office/drawing/2014/main" id="{29B724CE-8E2B-4AF9-4E5F-4F8E17628A08}"/>
              </a:ext>
            </a:extLst>
          </p:cNvPr>
          <p:cNvSpPr txBox="1"/>
          <p:nvPr/>
        </p:nvSpPr>
        <p:spPr>
          <a:xfrm>
            <a:off x="4204170" y="772183"/>
            <a:ext cx="7445666" cy="380104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it-IT" sz="2200" u="sng" dirty="0">
                <a:solidFill>
                  <a:schemeClr val="bg1"/>
                </a:solidFill>
              </a:rPr>
              <a:t>Source port</a:t>
            </a:r>
            <a:r>
              <a:rPr lang="it-IT" sz="2200" dirty="0">
                <a:solidFill>
                  <a:schemeClr val="bg1"/>
                </a:solidFill>
              </a:rPr>
              <a:t>: I campioni vengono suddivisi in bin in base al loro valore e successivamente gli viene attribuita un etichetta:</a:t>
            </a:r>
          </a:p>
          <a:p>
            <a:pPr marL="742950" lvl="1" indent="-285750" algn="just">
              <a:lnSpc>
                <a:spcPct val="150000"/>
              </a:lnSpc>
              <a:buFont typeface="Arial" panose="020B0604020202020204" pitchFamily="34" charset="0"/>
              <a:buChar char="•"/>
            </a:pPr>
            <a:r>
              <a:rPr lang="en-US" sz="2000" dirty="0">
                <a:solidFill>
                  <a:schemeClr val="bg1"/>
                </a:solidFill>
              </a:rPr>
              <a:t>Well Known Ports [0 - 023]</a:t>
            </a:r>
          </a:p>
          <a:p>
            <a:pPr marL="742950" lvl="1" indent="-285750" algn="just">
              <a:lnSpc>
                <a:spcPct val="150000"/>
              </a:lnSpc>
              <a:buFont typeface="Arial" panose="020B0604020202020204" pitchFamily="34" charset="0"/>
              <a:buChar char="•"/>
            </a:pPr>
            <a:r>
              <a:rPr lang="en-US" sz="2000" dirty="0">
                <a:solidFill>
                  <a:schemeClr val="bg1"/>
                </a:solidFill>
              </a:rPr>
              <a:t>Registered Ports [1024 - 49151]</a:t>
            </a:r>
          </a:p>
          <a:p>
            <a:pPr marL="742950" lvl="1" indent="-285750" algn="just">
              <a:lnSpc>
                <a:spcPct val="150000"/>
              </a:lnSpc>
              <a:buFont typeface="Arial" panose="020B0604020202020204" pitchFamily="34" charset="0"/>
              <a:buChar char="•"/>
            </a:pPr>
            <a:r>
              <a:rPr lang="en-US" sz="2000" dirty="0">
                <a:solidFill>
                  <a:schemeClr val="bg1"/>
                </a:solidFill>
              </a:rPr>
              <a:t>Dynamic or Private Ports [49152 - 65535]</a:t>
            </a:r>
          </a:p>
          <a:p>
            <a:pPr marL="742950" lvl="1" indent="-285750" algn="just">
              <a:lnSpc>
                <a:spcPct val="150000"/>
              </a:lnSpc>
              <a:buFont typeface="Arial" panose="020B0604020202020204" pitchFamily="34" charset="0"/>
              <a:buChar char="•"/>
            </a:pPr>
            <a:endParaRPr lang="it-IT" sz="2000" dirty="0">
              <a:solidFill>
                <a:schemeClr val="bg1"/>
              </a:solidFill>
            </a:endParaRPr>
          </a:p>
          <a:p>
            <a:pPr algn="just"/>
            <a:endParaRPr lang="it-IT" sz="2200" dirty="0">
              <a:solidFill>
                <a:schemeClr val="bg1"/>
              </a:solidFill>
            </a:endParaRPr>
          </a:p>
        </p:txBody>
      </p:sp>
      <p:sp>
        <p:nvSpPr>
          <p:cNvPr id="7" name="CasellaDiTesto 6">
            <a:extLst>
              <a:ext uri="{FF2B5EF4-FFF2-40B4-BE49-F238E27FC236}">
                <a16:creationId xmlns:a16="http://schemas.microsoft.com/office/drawing/2014/main" id="{B14E4EFA-C1B3-AA13-657F-43DDDF26B6F0}"/>
              </a:ext>
            </a:extLst>
          </p:cNvPr>
          <p:cNvSpPr txBox="1"/>
          <p:nvPr/>
        </p:nvSpPr>
        <p:spPr>
          <a:xfrm>
            <a:off x="4249641" y="4188503"/>
            <a:ext cx="6190407" cy="769441"/>
          </a:xfrm>
          <a:prstGeom prst="rect">
            <a:avLst/>
          </a:prstGeom>
          <a:noFill/>
        </p:spPr>
        <p:txBody>
          <a:bodyPr wrap="square" rtlCol="0">
            <a:spAutoFit/>
          </a:bodyPr>
          <a:lstStyle/>
          <a:p>
            <a:pPr marL="285750" indent="-285750">
              <a:buFont typeface="Arial" panose="020B0604020202020204" pitchFamily="34" charset="0"/>
              <a:buChar char="•"/>
            </a:pPr>
            <a:r>
              <a:rPr lang="it-IT" sz="2200" u="sng" dirty="0">
                <a:solidFill>
                  <a:schemeClr val="bg1"/>
                </a:solidFill>
              </a:rPr>
              <a:t>Source IP / </a:t>
            </a:r>
            <a:r>
              <a:rPr lang="it-IT" sz="2200" u="sng" dirty="0" err="1">
                <a:solidFill>
                  <a:schemeClr val="bg1"/>
                </a:solidFill>
              </a:rPr>
              <a:t>Destination</a:t>
            </a:r>
            <a:r>
              <a:rPr lang="it-IT" sz="2200" u="sng" dirty="0">
                <a:solidFill>
                  <a:schemeClr val="bg1"/>
                </a:solidFill>
              </a:rPr>
              <a:t> IP</a:t>
            </a:r>
            <a:r>
              <a:rPr lang="it-IT" sz="2200" dirty="0">
                <a:solidFill>
                  <a:schemeClr val="bg1"/>
                </a:solidFill>
              </a:rPr>
              <a:t>:  Vengono mantenuti solo quei valori che occorrono più di 10 volte.</a:t>
            </a:r>
          </a:p>
        </p:txBody>
      </p:sp>
    </p:spTree>
    <p:extLst>
      <p:ext uri="{BB962C8B-B14F-4D97-AF65-F5344CB8AC3E}">
        <p14:creationId xmlns:p14="http://schemas.microsoft.com/office/powerpoint/2010/main" val="233126290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4BFD3134-E0DC-EE9E-3858-5F723264EA7C}"/>
              </a:ext>
            </a:extLst>
          </p:cNvPr>
          <p:cNvSpPr>
            <a:spLocks noGrp="1"/>
          </p:cNvSpPr>
          <p:nvPr>
            <p:ph type="title"/>
          </p:nvPr>
        </p:nvSpPr>
        <p:spPr>
          <a:xfrm>
            <a:off x="653137" y="772183"/>
            <a:ext cx="3400973" cy="474428"/>
          </a:xfrm>
        </p:spPr>
        <p:txBody>
          <a:bodyPr vert="horz" lIns="91440" tIns="45720" rIns="91440" bIns="45720" rtlCol="0" anchor="b">
            <a:normAutofit fontScale="90000"/>
          </a:bodyPr>
          <a:lstStyle/>
          <a:p>
            <a:pPr algn="ctr"/>
            <a:r>
              <a:rPr lang="en-US" sz="2400" dirty="0" err="1">
                <a:solidFill>
                  <a:srgbClr val="FFFFFF"/>
                </a:solidFill>
              </a:rPr>
              <a:t>Preparazione</a:t>
            </a:r>
            <a:r>
              <a:rPr lang="en-US" sz="2400" dirty="0">
                <a:solidFill>
                  <a:srgbClr val="FFFFFF"/>
                </a:solidFill>
              </a:rPr>
              <a:t> dataset:</a:t>
            </a:r>
          </a:p>
        </p:txBody>
      </p:sp>
      <p:grpSp>
        <p:nvGrpSpPr>
          <p:cNvPr id="2061" name="Group 2060">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062" name="Rectangle 2061">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3" name="Rectangle 2062">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4" name="Rectangle 2063">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4" name="CasellaDiTesto 3">
            <a:extLst>
              <a:ext uri="{FF2B5EF4-FFF2-40B4-BE49-F238E27FC236}">
                <a16:creationId xmlns:a16="http://schemas.microsoft.com/office/drawing/2014/main" id="{604C1E02-797C-03AF-29DC-8B986CD1536E}"/>
              </a:ext>
            </a:extLst>
          </p:cNvPr>
          <p:cNvSpPr txBox="1"/>
          <p:nvPr/>
        </p:nvSpPr>
        <p:spPr>
          <a:xfrm>
            <a:off x="439968" y="1400760"/>
            <a:ext cx="4156307" cy="4454247"/>
          </a:xfrm>
          <a:prstGeom prst="rect">
            <a:avLst/>
          </a:prstGeom>
        </p:spPr>
        <p:txBody>
          <a:bodyPr vert="horz" lIns="91440" tIns="45720" rIns="91440" bIns="45720" rtlCol="0" anchor="t">
            <a:normAutofit/>
          </a:bodyPr>
          <a:lstStyle/>
          <a:p>
            <a:pPr marL="342900" indent="-342900">
              <a:spcBef>
                <a:spcPct val="20000"/>
              </a:spcBef>
              <a:spcAft>
                <a:spcPts val="600"/>
              </a:spcAft>
              <a:buClr>
                <a:schemeClr val="accent2"/>
              </a:buClr>
              <a:buSzPct val="92000"/>
              <a:buFont typeface="Arial" panose="020B0604020202020204" pitchFamily="34" charset="0"/>
              <a:buChar char="•"/>
            </a:pPr>
            <a:r>
              <a:rPr lang="it-IT" sz="2400" dirty="0">
                <a:solidFill>
                  <a:srgbClr val="FFFFFF"/>
                </a:solidFill>
              </a:rPr>
              <a:t>Suddivisione del dataset in Training, </a:t>
            </a:r>
            <a:r>
              <a:rPr lang="it-IT" sz="2400" dirty="0" err="1">
                <a:solidFill>
                  <a:srgbClr val="FFFFFF"/>
                </a:solidFill>
              </a:rPr>
              <a:t>Validation</a:t>
            </a:r>
            <a:r>
              <a:rPr lang="it-IT" sz="2400" dirty="0">
                <a:solidFill>
                  <a:srgbClr val="FFFFFF"/>
                </a:solidFill>
              </a:rPr>
              <a:t> e Test.</a:t>
            </a:r>
          </a:p>
          <a:p>
            <a:pPr marL="342900" indent="-342900">
              <a:spcBef>
                <a:spcPct val="20000"/>
              </a:spcBef>
              <a:spcAft>
                <a:spcPts val="600"/>
              </a:spcAft>
              <a:buClr>
                <a:schemeClr val="accent2"/>
              </a:buClr>
              <a:buSzPct val="92000"/>
              <a:buFont typeface="Arial" panose="020B0604020202020204" pitchFamily="34" charset="0"/>
              <a:buChar char="•"/>
            </a:pPr>
            <a:r>
              <a:rPr lang="it-IT" sz="2400" b="0" i="0" dirty="0">
                <a:solidFill>
                  <a:srgbClr val="FFFFFF"/>
                </a:solidFill>
                <a:effectLst/>
              </a:rPr>
              <a:t>Utilizzo di vari </a:t>
            </a:r>
            <a:r>
              <a:rPr lang="it-IT" sz="2400" b="0" i="0" dirty="0" err="1">
                <a:solidFill>
                  <a:srgbClr val="FFFFFF"/>
                </a:solidFill>
                <a:effectLst/>
              </a:rPr>
              <a:t>S</a:t>
            </a:r>
            <a:r>
              <a:rPr lang="it-IT" sz="2400" dirty="0" err="1">
                <a:solidFill>
                  <a:srgbClr val="FFFFFF"/>
                </a:solidFill>
              </a:rPr>
              <a:t>caler</a:t>
            </a:r>
            <a:endParaRPr lang="it-IT" sz="2400" b="0" i="0" dirty="0">
              <a:solidFill>
                <a:srgbClr val="FFFFFF"/>
              </a:solidFill>
              <a:effectLst/>
            </a:endParaRPr>
          </a:p>
          <a:p>
            <a:pPr algn="just">
              <a:spcBef>
                <a:spcPct val="20000"/>
              </a:spcBef>
              <a:spcAft>
                <a:spcPts val="600"/>
              </a:spcAft>
              <a:buClr>
                <a:schemeClr val="accent2"/>
              </a:buClr>
              <a:buSzPct val="92000"/>
            </a:pPr>
            <a:endParaRPr lang="it-IT" sz="2400" b="0" i="0" dirty="0">
              <a:solidFill>
                <a:srgbClr val="FFFFFF"/>
              </a:solidFill>
              <a:effectLst/>
            </a:endParaRPr>
          </a:p>
        </p:txBody>
      </p:sp>
      <p:sp>
        <p:nvSpPr>
          <p:cNvPr id="3" name="CasellaDiTesto 2">
            <a:extLst>
              <a:ext uri="{FF2B5EF4-FFF2-40B4-BE49-F238E27FC236}">
                <a16:creationId xmlns:a16="http://schemas.microsoft.com/office/drawing/2014/main" id="{29B724CE-8E2B-4AF9-4E5F-4F8E17628A08}"/>
              </a:ext>
            </a:extLst>
          </p:cNvPr>
          <p:cNvSpPr txBox="1"/>
          <p:nvPr/>
        </p:nvSpPr>
        <p:spPr>
          <a:xfrm>
            <a:off x="4241830" y="1328957"/>
            <a:ext cx="7445666" cy="93871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it-IT" sz="2200" dirty="0">
                <a:solidFill>
                  <a:schemeClr val="bg1"/>
                </a:solidFill>
              </a:rPr>
              <a:t>Suddivisione:</a:t>
            </a:r>
          </a:p>
          <a:p>
            <a:pPr algn="just"/>
            <a:endParaRPr lang="it-IT" sz="2200" dirty="0">
              <a:solidFill>
                <a:schemeClr val="bg1"/>
              </a:solidFill>
            </a:endParaRPr>
          </a:p>
        </p:txBody>
      </p:sp>
      <p:sp>
        <p:nvSpPr>
          <p:cNvPr id="7" name="CasellaDiTesto 6">
            <a:extLst>
              <a:ext uri="{FF2B5EF4-FFF2-40B4-BE49-F238E27FC236}">
                <a16:creationId xmlns:a16="http://schemas.microsoft.com/office/drawing/2014/main" id="{B14E4EFA-C1B3-AA13-657F-43DDDF26B6F0}"/>
              </a:ext>
            </a:extLst>
          </p:cNvPr>
          <p:cNvSpPr txBox="1"/>
          <p:nvPr/>
        </p:nvSpPr>
        <p:spPr>
          <a:xfrm>
            <a:off x="4288352" y="2669308"/>
            <a:ext cx="6190407" cy="1446550"/>
          </a:xfrm>
          <a:prstGeom prst="rect">
            <a:avLst/>
          </a:prstGeom>
          <a:noFill/>
        </p:spPr>
        <p:txBody>
          <a:bodyPr wrap="square" rtlCol="0">
            <a:spAutoFit/>
          </a:bodyPr>
          <a:lstStyle/>
          <a:p>
            <a:pPr marL="285750" indent="-285750">
              <a:buFont typeface="Arial" panose="020B0604020202020204" pitchFamily="34" charset="0"/>
              <a:buChar char="•"/>
            </a:pPr>
            <a:r>
              <a:rPr lang="it-IT" sz="2200" dirty="0">
                <a:solidFill>
                  <a:schemeClr val="bg1"/>
                </a:solidFill>
              </a:rPr>
              <a:t>Sono stati testati:</a:t>
            </a:r>
          </a:p>
          <a:p>
            <a:pPr marL="742950" lvl="1" indent="-285750">
              <a:buFont typeface="Arial" panose="020B0604020202020204" pitchFamily="34" charset="0"/>
              <a:buChar char="•"/>
            </a:pPr>
            <a:r>
              <a:rPr lang="it-IT" sz="2200" dirty="0" err="1">
                <a:solidFill>
                  <a:schemeClr val="bg1"/>
                </a:solidFill>
              </a:rPr>
              <a:t>StandardScaler</a:t>
            </a:r>
            <a:r>
              <a:rPr lang="it-IT" sz="2200" dirty="0">
                <a:solidFill>
                  <a:schemeClr val="bg1"/>
                </a:solidFill>
              </a:rPr>
              <a:t>()</a:t>
            </a:r>
          </a:p>
          <a:p>
            <a:pPr marL="742950" lvl="1" indent="-285750">
              <a:buFont typeface="Arial" panose="020B0604020202020204" pitchFamily="34" charset="0"/>
              <a:buChar char="•"/>
            </a:pPr>
            <a:r>
              <a:rPr lang="it-IT" sz="2200" dirty="0" err="1">
                <a:solidFill>
                  <a:schemeClr val="bg1"/>
                </a:solidFill>
              </a:rPr>
              <a:t>MinMaxScaler</a:t>
            </a:r>
            <a:r>
              <a:rPr lang="it-IT" sz="2200" dirty="0">
                <a:solidFill>
                  <a:schemeClr val="bg1"/>
                </a:solidFill>
              </a:rPr>
              <a:t>()</a:t>
            </a:r>
          </a:p>
          <a:p>
            <a:pPr marL="742950" lvl="1" indent="-285750">
              <a:buFont typeface="Arial" panose="020B0604020202020204" pitchFamily="34" charset="0"/>
              <a:buChar char="•"/>
            </a:pPr>
            <a:r>
              <a:rPr lang="it-IT" sz="2200" dirty="0" err="1">
                <a:solidFill>
                  <a:schemeClr val="bg1"/>
                </a:solidFill>
              </a:rPr>
              <a:t>RobustScaler</a:t>
            </a:r>
            <a:r>
              <a:rPr lang="it-IT" sz="2200" dirty="0">
                <a:solidFill>
                  <a:schemeClr val="bg1"/>
                </a:solidFill>
              </a:rPr>
              <a:t>()</a:t>
            </a:r>
          </a:p>
        </p:txBody>
      </p:sp>
      <p:pic>
        <p:nvPicPr>
          <p:cNvPr id="6" name="Immagine 5">
            <a:extLst>
              <a:ext uri="{FF2B5EF4-FFF2-40B4-BE49-F238E27FC236}">
                <a16:creationId xmlns:a16="http://schemas.microsoft.com/office/drawing/2014/main" id="{2BE2F9C3-C1BB-26A6-F8C5-F816C0C4EE78}"/>
              </a:ext>
            </a:extLst>
          </p:cNvPr>
          <p:cNvPicPr>
            <a:picLocks noChangeAspect="1"/>
          </p:cNvPicPr>
          <p:nvPr/>
        </p:nvPicPr>
        <p:blipFill>
          <a:blip r:embed="rId2"/>
          <a:stretch>
            <a:fillRect/>
          </a:stretch>
        </p:blipFill>
        <p:spPr>
          <a:xfrm>
            <a:off x="4207128" y="1875391"/>
            <a:ext cx="7927597" cy="417243"/>
          </a:xfrm>
          <a:prstGeom prst="rect">
            <a:avLst/>
          </a:prstGeom>
        </p:spPr>
      </p:pic>
      <p:sp>
        <p:nvSpPr>
          <p:cNvPr id="9" name="CasellaDiTesto 8">
            <a:extLst>
              <a:ext uri="{FF2B5EF4-FFF2-40B4-BE49-F238E27FC236}">
                <a16:creationId xmlns:a16="http://schemas.microsoft.com/office/drawing/2014/main" id="{422A4BAA-AE65-D013-3FCD-F851B5DB89D4}"/>
              </a:ext>
            </a:extLst>
          </p:cNvPr>
          <p:cNvSpPr txBox="1"/>
          <p:nvPr/>
        </p:nvSpPr>
        <p:spPr>
          <a:xfrm>
            <a:off x="4361607" y="4515356"/>
            <a:ext cx="7687434" cy="769441"/>
          </a:xfrm>
          <a:prstGeom prst="rect">
            <a:avLst/>
          </a:prstGeom>
          <a:noFill/>
        </p:spPr>
        <p:txBody>
          <a:bodyPr wrap="square" rtlCol="0">
            <a:spAutoFit/>
          </a:bodyPr>
          <a:lstStyle/>
          <a:p>
            <a:pPr marL="285750" indent="-285750" algn="just">
              <a:buFont typeface="Arial" panose="020B0604020202020204" pitchFamily="34" charset="0"/>
              <a:buChar char="•"/>
            </a:pPr>
            <a:r>
              <a:rPr lang="it-IT" sz="2200" dirty="0">
                <a:solidFill>
                  <a:schemeClr val="bg1"/>
                </a:solidFill>
              </a:rPr>
              <a:t>Anche se le features non sono gaussiane, standard </a:t>
            </a:r>
            <a:r>
              <a:rPr lang="it-IT" sz="2200" dirty="0" err="1">
                <a:solidFill>
                  <a:schemeClr val="bg1"/>
                </a:solidFill>
              </a:rPr>
              <a:t>scaler</a:t>
            </a:r>
            <a:r>
              <a:rPr lang="it-IT" sz="2200" dirty="0">
                <a:solidFill>
                  <a:schemeClr val="bg1"/>
                </a:solidFill>
              </a:rPr>
              <a:t> performa molto bene sui dati.</a:t>
            </a:r>
          </a:p>
        </p:txBody>
      </p:sp>
    </p:spTree>
    <p:extLst>
      <p:ext uri="{BB962C8B-B14F-4D97-AF65-F5344CB8AC3E}">
        <p14:creationId xmlns:p14="http://schemas.microsoft.com/office/powerpoint/2010/main" val="297727255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4BFD3134-E0DC-EE9E-3858-5F723264EA7C}"/>
              </a:ext>
            </a:extLst>
          </p:cNvPr>
          <p:cNvSpPr>
            <a:spLocks noGrp="1"/>
          </p:cNvSpPr>
          <p:nvPr>
            <p:ph type="title"/>
          </p:nvPr>
        </p:nvSpPr>
        <p:spPr>
          <a:xfrm>
            <a:off x="653137" y="772183"/>
            <a:ext cx="3171905" cy="474428"/>
          </a:xfrm>
        </p:spPr>
        <p:txBody>
          <a:bodyPr vert="horz" lIns="91440" tIns="45720" rIns="91440" bIns="45720" rtlCol="0" anchor="b">
            <a:normAutofit/>
          </a:bodyPr>
          <a:lstStyle/>
          <a:p>
            <a:pPr algn="ctr"/>
            <a:r>
              <a:rPr lang="en-US" sz="2400" dirty="0">
                <a:solidFill>
                  <a:srgbClr val="FFFFFF"/>
                </a:solidFill>
              </a:rPr>
              <a:t>SVM:</a:t>
            </a:r>
          </a:p>
        </p:txBody>
      </p:sp>
      <p:grpSp>
        <p:nvGrpSpPr>
          <p:cNvPr id="2061" name="Group 2060">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062" name="Rectangle 2061">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3" name="Rectangle 2062">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64" name="Rectangle 2063">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4" name="CasellaDiTesto 3">
            <a:extLst>
              <a:ext uri="{FF2B5EF4-FFF2-40B4-BE49-F238E27FC236}">
                <a16:creationId xmlns:a16="http://schemas.microsoft.com/office/drawing/2014/main" id="{604C1E02-797C-03AF-29DC-8B986CD1536E}"/>
              </a:ext>
            </a:extLst>
          </p:cNvPr>
          <p:cNvSpPr txBox="1"/>
          <p:nvPr/>
        </p:nvSpPr>
        <p:spPr>
          <a:xfrm>
            <a:off x="488588" y="1313286"/>
            <a:ext cx="3589798" cy="4454247"/>
          </a:xfrm>
          <a:prstGeom prst="rect">
            <a:avLst/>
          </a:prstGeom>
        </p:spPr>
        <p:txBody>
          <a:bodyPr vert="horz" lIns="91440" tIns="45720" rIns="91440" bIns="45720" rtlCol="0" anchor="t">
            <a:normAutofit/>
          </a:bodyPr>
          <a:lstStyle/>
          <a:p>
            <a:pPr algn="just">
              <a:spcBef>
                <a:spcPct val="20000"/>
              </a:spcBef>
              <a:spcAft>
                <a:spcPts val="600"/>
              </a:spcAft>
              <a:buClr>
                <a:schemeClr val="accent2"/>
              </a:buClr>
              <a:buSzPct val="92000"/>
            </a:pPr>
            <a:r>
              <a:rPr lang="it-IT" sz="2400" dirty="0">
                <a:solidFill>
                  <a:srgbClr val="FFFFFF"/>
                </a:solidFill>
              </a:rPr>
              <a:t>Support </a:t>
            </a:r>
            <a:r>
              <a:rPr lang="it-IT" sz="2400" dirty="0" err="1">
                <a:solidFill>
                  <a:srgbClr val="FFFFFF"/>
                </a:solidFill>
              </a:rPr>
              <a:t>Vector</a:t>
            </a:r>
            <a:r>
              <a:rPr lang="it-IT" sz="2400" dirty="0">
                <a:solidFill>
                  <a:srgbClr val="FFFFFF"/>
                </a:solidFill>
              </a:rPr>
              <a:t> Machines con kernel di tipo </a:t>
            </a:r>
            <a:r>
              <a:rPr lang="it-IT" sz="2400" dirty="0" err="1">
                <a:solidFill>
                  <a:srgbClr val="FFFFFF"/>
                </a:solidFill>
              </a:rPr>
              <a:t>rbf</a:t>
            </a:r>
            <a:r>
              <a:rPr lang="it-IT" sz="2400" dirty="0">
                <a:solidFill>
                  <a:srgbClr val="FFFFFF"/>
                </a:solidFill>
              </a:rPr>
              <a:t>.</a:t>
            </a:r>
          </a:p>
          <a:p>
            <a:pPr algn="just">
              <a:spcBef>
                <a:spcPct val="20000"/>
              </a:spcBef>
              <a:spcAft>
                <a:spcPts val="600"/>
              </a:spcAft>
              <a:buClr>
                <a:schemeClr val="accent2"/>
              </a:buClr>
              <a:buSzPct val="92000"/>
            </a:pPr>
            <a:endParaRPr lang="it-IT" sz="2400" b="0" i="0" dirty="0">
              <a:solidFill>
                <a:srgbClr val="FFFFFF"/>
              </a:solidFill>
              <a:effectLst/>
            </a:endParaRPr>
          </a:p>
        </p:txBody>
      </p:sp>
      <p:sp>
        <p:nvSpPr>
          <p:cNvPr id="3" name="CasellaDiTesto 2">
            <a:extLst>
              <a:ext uri="{FF2B5EF4-FFF2-40B4-BE49-F238E27FC236}">
                <a16:creationId xmlns:a16="http://schemas.microsoft.com/office/drawing/2014/main" id="{29B724CE-8E2B-4AF9-4E5F-4F8E17628A08}"/>
              </a:ext>
            </a:extLst>
          </p:cNvPr>
          <p:cNvSpPr txBox="1"/>
          <p:nvPr/>
        </p:nvSpPr>
        <p:spPr>
          <a:xfrm>
            <a:off x="4257746" y="648490"/>
            <a:ext cx="7445666" cy="93871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it-IT" sz="2200" dirty="0" err="1">
                <a:solidFill>
                  <a:schemeClr val="bg1"/>
                </a:solidFill>
              </a:rPr>
              <a:t>Confusion</a:t>
            </a:r>
            <a:r>
              <a:rPr lang="it-IT" sz="2200" dirty="0">
                <a:solidFill>
                  <a:schemeClr val="bg1"/>
                </a:solidFill>
              </a:rPr>
              <a:t> Matrix:</a:t>
            </a:r>
          </a:p>
          <a:p>
            <a:pPr algn="just"/>
            <a:endParaRPr lang="it-IT" sz="2200" dirty="0">
              <a:solidFill>
                <a:schemeClr val="bg1"/>
              </a:solidFill>
            </a:endParaRPr>
          </a:p>
        </p:txBody>
      </p:sp>
      <p:pic>
        <p:nvPicPr>
          <p:cNvPr id="6" name="Immagine 5">
            <a:extLst>
              <a:ext uri="{FF2B5EF4-FFF2-40B4-BE49-F238E27FC236}">
                <a16:creationId xmlns:a16="http://schemas.microsoft.com/office/drawing/2014/main" id="{B3E1EEAB-B0F7-EF5F-1F6E-BF33F9A2AD7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57746" y="1263902"/>
            <a:ext cx="3619328" cy="2997826"/>
          </a:xfrm>
          <a:prstGeom prst="rect">
            <a:avLst/>
          </a:prstGeom>
        </p:spPr>
      </p:pic>
      <p:sp>
        <p:nvSpPr>
          <p:cNvPr id="10" name="CasellaDiTesto 9">
            <a:extLst>
              <a:ext uri="{FF2B5EF4-FFF2-40B4-BE49-F238E27FC236}">
                <a16:creationId xmlns:a16="http://schemas.microsoft.com/office/drawing/2014/main" id="{45B48DC0-34E6-A8EE-26D0-6508E5EB8054}"/>
              </a:ext>
            </a:extLst>
          </p:cNvPr>
          <p:cNvSpPr txBox="1"/>
          <p:nvPr/>
        </p:nvSpPr>
        <p:spPr>
          <a:xfrm>
            <a:off x="8026630" y="772183"/>
            <a:ext cx="5138443" cy="430887"/>
          </a:xfrm>
          <a:prstGeom prst="rect">
            <a:avLst/>
          </a:prstGeom>
          <a:noFill/>
        </p:spPr>
        <p:txBody>
          <a:bodyPr wrap="square" rtlCol="0">
            <a:spAutoFit/>
          </a:bodyPr>
          <a:lstStyle/>
          <a:p>
            <a:pPr marL="342900" indent="-342900">
              <a:buFont typeface="Arial" panose="020B0604020202020204" pitchFamily="34" charset="0"/>
              <a:buChar char="•"/>
            </a:pPr>
            <a:r>
              <a:rPr lang="it-IT" sz="2200" dirty="0" err="1">
                <a:solidFill>
                  <a:schemeClr val="bg1"/>
                </a:solidFill>
              </a:rPr>
              <a:t>Classification</a:t>
            </a:r>
            <a:r>
              <a:rPr lang="it-IT" sz="2200" dirty="0">
                <a:solidFill>
                  <a:schemeClr val="bg1"/>
                </a:solidFill>
              </a:rPr>
              <a:t> Report:</a:t>
            </a:r>
          </a:p>
        </p:txBody>
      </p:sp>
      <p:pic>
        <p:nvPicPr>
          <p:cNvPr id="12" name="Immagine 11">
            <a:extLst>
              <a:ext uri="{FF2B5EF4-FFF2-40B4-BE49-F238E27FC236}">
                <a16:creationId xmlns:a16="http://schemas.microsoft.com/office/drawing/2014/main" id="{7A8547FA-3E80-1ABC-7313-B197E5D73B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09362" y="1324380"/>
            <a:ext cx="3669751" cy="2146459"/>
          </a:xfrm>
          <a:prstGeom prst="rect">
            <a:avLst/>
          </a:prstGeom>
        </p:spPr>
      </p:pic>
      <p:sp>
        <p:nvSpPr>
          <p:cNvPr id="13" name="CasellaDiTesto 12">
            <a:extLst>
              <a:ext uri="{FF2B5EF4-FFF2-40B4-BE49-F238E27FC236}">
                <a16:creationId xmlns:a16="http://schemas.microsoft.com/office/drawing/2014/main" id="{F0A7A405-8317-BB7F-0E69-A528EA9D8893}"/>
              </a:ext>
            </a:extLst>
          </p:cNvPr>
          <p:cNvSpPr txBox="1"/>
          <p:nvPr/>
        </p:nvSpPr>
        <p:spPr>
          <a:xfrm>
            <a:off x="4257746" y="4441075"/>
            <a:ext cx="7582237" cy="1785104"/>
          </a:xfrm>
          <a:prstGeom prst="rect">
            <a:avLst/>
          </a:prstGeom>
          <a:noFill/>
        </p:spPr>
        <p:txBody>
          <a:bodyPr wrap="square" rtlCol="0">
            <a:spAutoFit/>
          </a:bodyPr>
          <a:lstStyle/>
          <a:p>
            <a:pPr marL="285750" indent="-285750" algn="just">
              <a:buFont typeface="Arial" panose="020B0604020202020204" pitchFamily="34" charset="0"/>
              <a:buChar char="•"/>
            </a:pPr>
            <a:r>
              <a:rPr lang="it-IT" sz="2200" dirty="0">
                <a:solidFill>
                  <a:schemeClr val="bg1"/>
                </a:solidFill>
              </a:rPr>
              <a:t>A causa del forte sbilanciamento, il modello performa molto bene su alcune classi e su altre di meno, in questo caso, ‘</a:t>
            </a:r>
            <a:r>
              <a:rPr lang="it-IT" sz="2200" u="sng" dirty="0">
                <a:solidFill>
                  <a:schemeClr val="bg1"/>
                </a:solidFill>
              </a:rPr>
              <a:t>VIDEO</a:t>
            </a:r>
            <a:r>
              <a:rPr lang="it-IT" sz="2200" dirty="0">
                <a:solidFill>
                  <a:schemeClr val="bg1"/>
                </a:solidFill>
              </a:rPr>
              <a:t>’ risulta essere la più ostica ai fini della predizione.</a:t>
            </a:r>
          </a:p>
          <a:p>
            <a:pPr algn="just"/>
            <a:endParaRPr lang="it-IT" sz="2200" dirty="0">
              <a:solidFill>
                <a:schemeClr val="bg1"/>
              </a:solidFill>
            </a:endParaRPr>
          </a:p>
          <a:p>
            <a:pPr marL="285750" indent="-285750" algn="just">
              <a:buFont typeface="Arial" panose="020B0604020202020204" pitchFamily="34" charset="0"/>
              <a:buChar char="•"/>
            </a:pPr>
            <a:r>
              <a:rPr lang="it-IT" sz="2200" dirty="0">
                <a:solidFill>
                  <a:schemeClr val="bg1"/>
                </a:solidFill>
              </a:rPr>
              <a:t>Training time: 1.67 s        </a:t>
            </a:r>
            <a:r>
              <a:rPr lang="it-IT" sz="2200" dirty="0" err="1">
                <a:solidFill>
                  <a:schemeClr val="bg1"/>
                </a:solidFill>
              </a:rPr>
              <a:t>Prediction</a:t>
            </a:r>
            <a:r>
              <a:rPr lang="it-IT" sz="2200" dirty="0">
                <a:solidFill>
                  <a:schemeClr val="bg1"/>
                </a:solidFill>
              </a:rPr>
              <a:t> time: 0.68s</a:t>
            </a:r>
          </a:p>
        </p:txBody>
      </p:sp>
    </p:spTree>
    <p:extLst>
      <p:ext uri="{BB962C8B-B14F-4D97-AF65-F5344CB8AC3E}">
        <p14:creationId xmlns:p14="http://schemas.microsoft.com/office/powerpoint/2010/main" val="329641638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i">
  <a:themeElements>
    <a:clrScheme name="Dividendi">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i">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i">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TM03457464[[fn=Dividendi]]</Template>
  <TotalTime>299</TotalTime>
  <Words>1329</Words>
  <Application>Microsoft Office PowerPoint</Application>
  <PresentationFormat>Widescreen</PresentationFormat>
  <Paragraphs>156</Paragraphs>
  <Slides>20</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20</vt:i4>
      </vt:variant>
    </vt:vector>
  </HeadingPairs>
  <TitlesOfParts>
    <vt:vector size="26" baseType="lpstr">
      <vt:lpstr>Aptos</vt:lpstr>
      <vt:lpstr>Arial</vt:lpstr>
      <vt:lpstr>Gill Sans MT</vt:lpstr>
      <vt:lpstr>Söhne</vt:lpstr>
      <vt:lpstr>Wingdings 2</vt:lpstr>
      <vt:lpstr>Dividendi</vt:lpstr>
      <vt:lpstr>Confronto di algoritmi di classificazione supervisionata sul dataset ISCXTor2016</vt:lpstr>
      <vt:lpstr>Il problema:</vt:lpstr>
      <vt:lpstr>Lo scopo:</vt:lpstr>
      <vt:lpstr>EDA:</vt:lpstr>
      <vt:lpstr>PREPROCESSING:</vt:lpstr>
      <vt:lpstr>preprocessing:</vt:lpstr>
      <vt:lpstr>preprocessing:</vt:lpstr>
      <vt:lpstr>Preparazione dataset:</vt:lpstr>
      <vt:lpstr>SVM:</vt:lpstr>
      <vt:lpstr>ANN:</vt:lpstr>
      <vt:lpstr>KNN:</vt:lpstr>
      <vt:lpstr>DT:</vt:lpstr>
      <vt:lpstr>DT pre-potatura:</vt:lpstr>
      <vt:lpstr>DT post-potatura:</vt:lpstr>
      <vt:lpstr>               Original DT:                                              post-pruning DT:</vt:lpstr>
      <vt:lpstr>Xgbclassifier:</vt:lpstr>
      <vt:lpstr>Random forest (rF)</vt:lpstr>
      <vt:lpstr>Xgbrfclassifier</vt:lpstr>
      <vt:lpstr>Conclusioni finali</vt:lpstr>
      <vt:lpstr>referenze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Confronto di algoritmi di classificazione supervisionata sul dataset ISCXTor2016</dc:title>
  <dc:creator>Riccardo Rossi</dc:creator>
  <cp:lastModifiedBy>Riccardo Rossi</cp:lastModifiedBy>
  <cp:revision>16</cp:revision>
  <dcterms:created xsi:type="dcterms:W3CDTF">2024-01-05T16:19:23Z</dcterms:created>
  <dcterms:modified xsi:type="dcterms:W3CDTF">2024-01-07T15:36:22Z</dcterms:modified>
</cp:coreProperties>
</file>