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16"/>
  </p:notesMasterIdLst>
  <p:handoutMasterIdLst>
    <p:handoutMasterId r:id="rId17"/>
  </p:handoutMasterIdLst>
  <p:sldIdLst>
    <p:sldId id="257" r:id="rId2"/>
    <p:sldId id="258" r:id="rId3"/>
    <p:sldId id="260" r:id="rId4"/>
    <p:sldId id="259" r:id="rId5"/>
    <p:sldId id="261" r:id="rId6"/>
    <p:sldId id="262" r:id="rId7"/>
    <p:sldId id="269" r:id="rId8"/>
    <p:sldId id="263" r:id="rId9"/>
    <p:sldId id="270"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6" autoAdjust="0"/>
    <p:restoredTop sz="84370" autoAdjust="0"/>
  </p:normalViewPr>
  <p:slideViewPr>
    <p:cSldViewPr snapToObjects="1">
      <p:cViewPr>
        <p:scale>
          <a:sx n="121" d="100"/>
          <a:sy n="121" d="100"/>
        </p:scale>
        <p:origin x="-1256" y="1296"/>
      </p:cViewPr>
      <p:guideLst>
        <p:guide orient="horz" pos="181"/>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layout/>
      <c:overlay val="0"/>
    </c:title>
    <c:autoTitleDeleted val="0"/>
    <c:plotArea>
      <c:layout/>
      <c:doughnutChart>
        <c:varyColors val="1"/>
        <c:ser>
          <c:idx val="0"/>
          <c:order val="0"/>
          <c:tx>
            <c:strRef>
              <c:f>Sheet1!$B$1</c:f>
              <c:strCache>
                <c:ptCount val="1"/>
                <c:pt idx="0">
                  <c:v>Recall</c:v>
                </c:pt>
              </c:strCache>
            </c:strRef>
          </c:tx>
          <c:cat>
            <c:strRef>
              <c:f>Sheet1!$A$2:$A$3</c:f>
              <c:strCache>
                <c:ptCount val="2"/>
                <c:pt idx="0">
                  <c:v>Retrieved</c:v>
                </c:pt>
                <c:pt idx="1">
                  <c:v>Not retieved</c:v>
                </c:pt>
              </c:strCache>
            </c:strRef>
          </c:cat>
          <c:val>
            <c:numRef>
              <c:f>Sheet1!$B$2:$B$3</c:f>
              <c:numCache>
                <c:formatCode>General</c:formatCode>
                <c:ptCount val="2"/>
                <c:pt idx="0">
                  <c:v>0.27</c:v>
                </c:pt>
                <c:pt idx="1">
                  <c:v>0.73</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7"/>
    </mc:Choice>
    <mc:Fallback>
      <c:style val="37"/>
    </mc:Fallback>
  </mc:AlternateContent>
  <c:chart>
    <c:title>
      <c:layout/>
      <c:overlay val="0"/>
    </c:title>
    <c:autoTitleDeleted val="0"/>
    <c:plotArea>
      <c:layout/>
      <c:doughnutChart>
        <c:varyColors val="1"/>
        <c:ser>
          <c:idx val="0"/>
          <c:order val="0"/>
          <c:tx>
            <c:strRef>
              <c:f>Sheet1!$B$1</c:f>
              <c:strCache>
                <c:ptCount val="1"/>
                <c:pt idx="0">
                  <c:v>Precision</c:v>
                </c:pt>
              </c:strCache>
            </c:strRef>
          </c:tx>
          <c:cat>
            <c:strRef>
              <c:f>Sheet1!$A$2:$A$3</c:f>
              <c:strCache>
                <c:ptCount val="2"/>
                <c:pt idx="0">
                  <c:v>Relevant</c:v>
                </c:pt>
                <c:pt idx="1">
                  <c:v>Non relevant</c:v>
                </c:pt>
              </c:strCache>
            </c:strRef>
          </c:cat>
          <c:val>
            <c:numRef>
              <c:f>Sheet1!$B$2:$B$3</c:f>
              <c:numCache>
                <c:formatCode>General</c:formatCode>
                <c:ptCount val="2"/>
                <c:pt idx="0">
                  <c:v>0.264317181</c:v>
                </c:pt>
                <c:pt idx="1">
                  <c:v>0.735682819</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layout/>
      <c:overlay val="0"/>
    </c:title>
    <c:autoTitleDeleted val="0"/>
    <c:plotArea>
      <c:layout/>
      <c:pieChart>
        <c:varyColors val="1"/>
        <c:ser>
          <c:idx val="0"/>
          <c:order val="0"/>
          <c:tx>
            <c:strRef>
              <c:f>Sheet1!$B$1</c:f>
              <c:strCache>
                <c:ptCount val="1"/>
                <c:pt idx="0">
                  <c:v>Error assessment</c:v>
                </c:pt>
              </c:strCache>
            </c:strRef>
          </c:tx>
          <c:explosion val="26"/>
          <c:dLbls>
            <c:showLegendKey val="0"/>
            <c:showVal val="0"/>
            <c:showCatName val="1"/>
            <c:showSerName val="0"/>
            <c:showPercent val="1"/>
            <c:showBubbleSize val="0"/>
            <c:showLeaderLines val="1"/>
          </c:dLbls>
          <c:cat>
            <c:strRef>
              <c:f>Sheet1!$A$2:$A$5</c:f>
              <c:strCache>
                <c:ptCount val="4"/>
                <c:pt idx="0">
                  <c:v>Ill-Defined Semantics</c:v>
                </c:pt>
                <c:pt idx="1">
                  <c:v>Incompatible Localised Range</c:v>
                </c:pt>
                <c:pt idx="2">
                  <c:v>Metonymic Error</c:v>
                </c:pt>
                <c:pt idx="3">
                  <c:v>Truth Error</c:v>
                </c:pt>
              </c:strCache>
            </c:strRef>
          </c:cat>
          <c:val>
            <c:numRef>
              <c:f>Sheet1!$B$2:$B$5</c:f>
              <c:numCache>
                <c:formatCode>General</c:formatCode>
                <c:ptCount val="4"/>
                <c:pt idx="0">
                  <c:v>0.604790419</c:v>
                </c:pt>
                <c:pt idx="1">
                  <c:v>0.155688623</c:v>
                </c:pt>
                <c:pt idx="2">
                  <c:v>0.179640719</c:v>
                </c:pt>
                <c:pt idx="3">
                  <c:v>0.05988024</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6A9355-0A5D-B24F-BCFF-6352726F37DB}" type="datetime1">
              <a:rPr lang="en-GB" smtClean="0"/>
              <a:t>18/09/2013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C40A60-05C6-3E49-B212-2757F60F2D71}" type="slidenum">
              <a:rPr lang="en-US" smtClean="0"/>
              <a:t>‹#›</a:t>
            </a:fld>
            <a:endParaRPr lang="en-US"/>
          </a:p>
        </p:txBody>
      </p:sp>
    </p:spTree>
    <p:extLst>
      <p:ext uri="{BB962C8B-B14F-4D97-AF65-F5344CB8AC3E}">
        <p14:creationId xmlns:p14="http://schemas.microsoft.com/office/powerpoint/2010/main" val="14986087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71CCC-1943-C443-8D76-FB443C48DDB5}" type="datetime1">
              <a:rPr lang="en-GB" smtClean="0"/>
              <a:t>18/09/2013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8832D-0B0D-7442-9D0D-74B3B1DB1375}" type="slidenum">
              <a:rPr lang="en-US" smtClean="0"/>
              <a:t>‹#›</a:t>
            </a:fld>
            <a:endParaRPr lang="en-US"/>
          </a:p>
        </p:txBody>
      </p:sp>
    </p:spTree>
    <p:extLst>
      <p:ext uri="{BB962C8B-B14F-4D97-AF65-F5344CB8AC3E}">
        <p14:creationId xmlns:p14="http://schemas.microsoft.com/office/powerpoint/2010/main" val="208158450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258832D-0B0D-7442-9D0D-74B3B1DB1375}" type="slidenum">
              <a:rPr lang="en-US" smtClean="0"/>
              <a:t>1</a:t>
            </a:fld>
            <a:endParaRPr lang="en-US"/>
          </a:p>
        </p:txBody>
      </p:sp>
    </p:spTree>
    <p:extLst>
      <p:ext uri="{BB962C8B-B14F-4D97-AF65-F5344CB8AC3E}">
        <p14:creationId xmlns:p14="http://schemas.microsoft.com/office/powerpoint/2010/main" val="980597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Valutando l’errore si rileva che il 16% è da imputarsi ad oggetti incompatibili con predicati localizzati, ad esempio rettore invece di cancelliere, entrambi usati per la massima carica di un’università, ma in diverse parti del mondo; il 18% è dovuto ad errori metonimici, cioè a oggetti che indicano una parte o una composizione di ciò che è richiesto dal predicato; il 6% è invece dovuto a triple non conformi alla realtà. Il restante 60%, dovuto a pattern troppo generici, sono triple con semantica mal definita o impossibile.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12</a:t>
            </a:fld>
            <a:endParaRPr lang="en-US"/>
          </a:p>
        </p:txBody>
      </p:sp>
    </p:spTree>
    <p:extLst>
      <p:ext uri="{BB962C8B-B14F-4D97-AF65-F5344CB8AC3E}">
        <p14:creationId xmlns:p14="http://schemas.microsoft.com/office/powerpoint/2010/main" val="35547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Una volta che l’errore sarà reso trascurabile, potremo pensare all’uso di tecniche come DIPRE, sfruttando le occorrenze delle triple ottenute per trovare nuovi pattern, e all’impiego del sistema in contesti come </a:t>
            </a:r>
            <a:r>
              <a:rPr lang="it-IT" sz="1200" kern="1200" dirty="0" err="1" smtClean="0">
                <a:solidFill>
                  <a:schemeClr val="tx1"/>
                </a:solidFill>
                <a:effectLst/>
                <a:latin typeface="+mn-lt"/>
                <a:ea typeface="+mn-ea"/>
                <a:cs typeface="+mn-cs"/>
              </a:rPr>
              <a:t>automatic</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question</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answering</a:t>
            </a:r>
            <a:r>
              <a:rPr lang="it-IT" sz="1200" kern="1200" dirty="0" smtClean="0">
                <a:solidFill>
                  <a:schemeClr val="tx1"/>
                </a:solidFill>
                <a:effectLst/>
                <a:latin typeface="+mn-lt"/>
                <a:ea typeface="+mn-ea"/>
                <a:cs typeface="+mn-cs"/>
              </a:rPr>
              <a:t>, machine </a:t>
            </a:r>
            <a:r>
              <a:rPr lang="it-IT" sz="1200" kern="1200" dirty="0" err="1" smtClean="0">
                <a:solidFill>
                  <a:schemeClr val="tx1"/>
                </a:solidFill>
                <a:effectLst/>
                <a:latin typeface="+mn-lt"/>
                <a:ea typeface="+mn-ea"/>
                <a:cs typeface="+mn-cs"/>
              </a:rPr>
              <a:t>translation</a:t>
            </a:r>
            <a:r>
              <a:rPr lang="it-IT" sz="1200" kern="1200" dirty="0" smtClean="0">
                <a:solidFill>
                  <a:schemeClr val="tx1"/>
                </a:solidFill>
                <a:effectLst/>
                <a:latin typeface="+mn-lt"/>
                <a:ea typeface="+mn-ea"/>
                <a:cs typeface="+mn-cs"/>
              </a:rPr>
              <a:t> o la fornitura di informazioni strutturate in tempo reale a sistemi decisionali, ad esempio collegando il sistema al </a:t>
            </a:r>
            <a:r>
              <a:rPr lang="it-IT" sz="1200" kern="1200" dirty="0" err="1" smtClean="0">
                <a:solidFill>
                  <a:schemeClr val="tx1"/>
                </a:solidFill>
                <a:effectLst/>
                <a:latin typeface="+mn-lt"/>
                <a:ea typeface="+mn-ea"/>
                <a:cs typeface="+mn-cs"/>
              </a:rPr>
              <a:t>Twitter</a:t>
            </a:r>
            <a:r>
              <a:rPr lang="it-IT" sz="1200" kern="1200" dirty="0" smtClean="0">
                <a:solidFill>
                  <a:schemeClr val="tx1"/>
                </a:solidFill>
                <a:effectLst/>
                <a:latin typeface="+mn-lt"/>
                <a:ea typeface="+mn-ea"/>
                <a:cs typeface="+mn-cs"/>
              </a:rPr>
              <a:t> della CNN.</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Una parte del lavoro dovrà inoltre dedicarsi alla risoluzione delle coreferenze, per poter aumentare il numero di pattern raccolti e di triple estratte.</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I risultati ottenuti, combinati con tutte queste possibilità, sembrano dunque giustificare ulteriore ricerca in merito, anche riguardo all’applicabilità del sistema a corpora appartenenti a domini testuali diversi.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Grazie per l’attenzione.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58832D-0B0D-7442-9D0D-74B3B1DB1375}" type="slidenum">
              <a:rPr lang="en-US" smtClean="0"/>
              <a:t>13</a:t>
            </a:fld>
            <a:endParaRPr lang="en-US"/>
          </a:p>
        </p:txBody>
      </p:sp>
    </p:spTree>
    <p:extLst>
      <p:ext uri="{BB962C8B-B14F-4D97-AF65-F5344CB8AC3E}">
        <p14:creationId xmlns:p14="http://schemas.microsoft.com/office/powerpoint/2010/main" val="69895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58832D-0B0D-7442-9D0D-74B3B1DB1375}" type="slidenum">
              <a:rPr lang="en-US" smtClean="0"/>
              <a:t>14</a:t>
            </a:fld>
            <a:endParaRPr lang="en-US"/>
          </a:p>
        </p:txBody>
      </p:sp>
    </p:spTree>
    <p:extLst>
      <p:ext uri="{BB962C8B-B14F-4D97-AF65-F5344CB8AC3E}">
        <p14:creationId xmlns:p14="http://schemas.microsoft.com/office/powerpoint/2010/main" val="100535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Buongiorno a tutti,</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oggi vorrei parlarvi degli algoritmi, diretti a estrarre fatti dal linguaggio naturale in maniera strutturata, che ho sviluppato sotto la supervisione del prof. </a:t>
            </a:r>
            <a:r>
              <a:rPr lang="it-IT" sz="1200" kern="1200" dirty="0" err="1" smtClean="0">
                <a:solidFill>
                  <a:schemeClr val="tx1"/>
                </a:solidFill>
                <a:effectLst/>
                <a:latin typeface="+mn-lt"/>
                <a:ea typeface="+mn-ea"/>
                <a:cs typeface="+mn-cs"/>
              </a:rPr>
              <a:t>Atzori</a:t>
            </a:r>
            <a:r>
              <a:rPr lang="it-IT" sz="1200" kern="1200" dirty="0" smtClean="0">
                <a:solidFill>
                  <a:schemeClr val="tx1"/>
                </a:solidFill>
                <a:effectLst/>
                <a:latin typeface="+mn-lt"/>
                <a:ea typeface="+mn-ea"/>
                <a:cs typeface="+mn-cs"/>
              </a:rPr>
              <a:t>. Il complesso ideato passa prima attraverso una fase di apprendimento supervisionato ed è poi pronto ad estrarre fatti.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2</a:t>
            </a:fld>
            <a:endParaRPr lang="en-US"/>
          </a:p>
        </p:txBody>
      </p:sp>
    </p:spTree>
    <p:extLst>
      <p:ext uri="{BB962C8B-B14F-4D97-AF65-F5344CB8AC3E}">
        <p14:creationId xmlns:p14="http://schemas.microsoft.com/office/powerpoint/2010/main" val="400011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Usiamo tre strumenti fondamentali: Wikipedia, </a:t>
            </a:r>
            <a:r>
              <a:rPr lang="it-IT" sz="1200" kern="1200" dirty="0" err="1" smtClean="0">
                <a:solidFill>
                  <a:schemeClr val="tx1"/>
                </a:solidFill>
                <a:effectLst/>
                <a:latin typeface="+mn-lt"/>
                <a:ea typeface="+mn-ea"/>
                <a:cs typeface="+mn-cs"/>
              </a:rPr>
              <a:t>DBPedia</a:t>
            </a:r>
            <a:r>
              <a:rPr lang="it-IT" sz="1200" kern="1200" dirty="0" smtClean="0">
                <a:solidFill>
                  <a:schemeClr val="tx1"/>
                </a:solidFill>
                <a:effectLst/>
                <a:latin typeface="+mn-lt"/>
                <a:ea typeface="+mn-ea"/>
                <a:cs typeface="+mn-cs"/>
              </a:rPr>
              <a:t> e le Stanford </a:t>
            </a:r>
            <a:r>
              <a:rPr lang="it-IT" sz="1200" kern="1200" dirty="0" err="1" smtClean="0">
                <a:solidFill>
                  <a:schemeClr val="tx1"/>
                </a:solidFill>
                <a:effectLst/>
                <a:latin typeface="+mn-lt"/>
                <a:ea typeface="+mn-ea"/>
                <a:cs typeface="+mn-cs"/>
              </a:rPr>
              <a:t>Typed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Dependencies</a:t>
            </a:r>
            <a:r>
              <a:rPr lang="it-IT"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Wikipedia, che conosciamo tutti, è la più grande enciclopedia del mondo, e la sua vastità la rende un corpus impareggiabile.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3</a:t>
            </a:fld>
            <a:endParaRPr lang="en-US"/>
          </a:p>
        </p:txBody>
      </p:sp>
    </p:spTree>
    <p:extLst>
      <p:ext uri="{BB962C8B-B14F-4D97-AF65-F5344CB8AC3E}">
        <p14:creationId xmlns:p14="http://schemas.microsoft.com/office/powerpoint/2010/main" val="58590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err="1" smtClean="0">
                <a:solidFill>
                  <a:schemeClr val="tx1"/>
                </a:solidFill>
                <a:effectLst/>
                <a:latin typeface="+mn-lt"/>
                <a:ea typeface="+mn-ea"/>
                <a:cs typeface="+mn-cs"/>
              </a:rPr>
              <a:t>DBPedia</a:t>
            </a:r>
            <a:r>
              <a:rPr lang="it-IT" sz="1200" kern="1200" dirty="0" smtClean="0">
                <a:solidFill>
                  <a:schemeClr val="tx1"/>
                </a:solidFill>
                <a:effectLst/>
                <a:latin typeface="+mn-lt"/>
                <a:ea typeface="+mn-ea"/>
                <a:cs typeface="+mn-cs"/>
              </a:rPr>
              <a:t> invece rende disponibili in forma strutturata le informazioni presenti negli </a:t>
            </a:r>
            <a:r>
              <a:rPr lang="it-IT" sz="1200" kern="1200" dirty="0" err="1" smtClean="0">
                <a:solidFill>
                  <a:schemeClr val="tx1"/>
                </a:solidFill>
                <a:effectLst/>
                <a:latin typeface="+mn-lt"/>
                <a:ea typeface="+mn-ea"/>
                <a:cs typeface="+mn-cs"/>
              </a:rPr>
              <a:t>Infobox</a:t>
            </a:r>
            <a:r>
              <a:rPr lang="it-IT" sz="1200" kern="1200" dirty="0" smtClean="0">
                <a:solidFill>
                  <a:schemeClr val="tx1"/>
                </a:solidFill>
                <a:effectLst/>
                <a:latin typeface="+mn-lt"/>
                <a:ea typeface="+mn-ea"/>
                <a:cs typeface="+mn-cs"/>
              </a:rPr>
              <a:t> degli articoli di Wikipedia. La forma usata, detta asserzioni RDF, è stata introdotta dal W3 </a:t>
            </a:r>
            <a:r>
              <a:rPr lang="it-IT" sz="1200" kern="1200" dirty="0" err="1" smtClean="0">
                <a:solidFill>
                  <a:schemeClr val="tx1"/>
                </a:solidFill>
                <a:effectLst/>
                <a:latin typeface="+mn-lt"/>
                <a:ea typeface="+mn-ea"/>
                <a:cs typeface="+mn-cs"/>
              </a:rPr>
              <a:t>Consortium</a:t>
            </a:r>
            <a:r>
              <a:rPr lang="it-IT" sz="1200" kern="1200" dirty="0" smtClean="0">
                <a:solidFill>
                  <a:schemeClr val="tx1"/>
                </a:solidFill>
                <a:effectLst/>
                <a:latin typeface="+mn-lt"/>
                <a:ea typeface="+mn-ea"/>
                <a:cs typeface="+mn-cs"/>
              </a:rPr>
              <a:t> all’interno di un quadro sviluppato per supportare il Web semantico, e permette di codificare e connettere tra di loro fatti e concetti di qualsiasi genere, fino a costituire una rappresentazione della conoscenza idonea al consumo da parte dell’elaboratore. Ogni asserzione consiste di una tripla formata da un soggetto, un predicato e un oggetto. Se, ad esempio, volessimo codificare il fatto che l’Università di Cagliari è un’istituzione accademica con 36000 studenti, il cui rettore è Giovanni Melis, scriveremmo:</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dbpedia:University_of_Cagliari</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rdf:type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dbpedia-owl:EducationalInstitution</a:t>
            </a:r>
            <a:r>
              <a:rPr lang="it-IT"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dbpedia:University_of_Cagliari</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dbpedia-owl:numberOfStudents</a:t>
            </a:r>
            <a:r>
              <a:rPr lang="it-IT" sz="1200" kern="1200" dirty="0" smtClean="0">
                <a:solidFill>
                  <a:schemeClr val="tx1"/>
                </a:solidFill>
                <a:effectLst/>
                <a:latin typeface="+mn-lt"/>
                <a:ea typeface="+mn-ea"/>
                <a:cs typeface="+mn-cs"/>
              </a:rPr>
              <a:t>, 36000).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dbpedia:University_of_Cagliari</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dbpedia-owl:rector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dbpedia:Giovanni_Melis</a:t>
            </a:r>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Il predicato stabilisce la semantica dell’asserzione, cioè in quale senso l’oggetto è considerato un attributo del soggetto, e le triple raffinate di </a:t>
            </a:r>
            <a:r>
              <a:rPr lang="it-IT" sz="1200" kern="1200" dirty="0" err="1" smtClean="0">
                <a:solidFill>
                  <a:schemeClr val="tx1"/>
                </a:solidFill>
                <a:effectLst/>
                <a:latin typeface="+mn-lt"/>
                <a:ea typeface="+mn-ea"/>
                <a:cs typeface="+mn-cs"/>
              </a:rPr>
              <a:t>DBPedia</a:t>
            </a:r>
            <a:r>
              <a:rPr lang="it-IT" sz="1200" kern="1200" dirty="0" smtClean="0">
                <a:solidFill>
                  <a:schemeClr val="tx1"/>
                </a:solidFill>
                <a:effectLst/>
                <a:latin typeface="+mn-lt"/>
                <a:ea typeface="+mn-ea"/>
                <a:cs typeface="+mn-cs"/>
              </a:rPr>
              <a:t> usano un insieme di predicati con semantiche non mutualmente completamente sovrapponibili. Nell’esempio possiamo vedere inoltre che il soggetto può denotare solo un’entità, mentre l’oggetto può anche essere costituito da letterali eventualmente </a:t>
            </a:r>
            <a:r>
              <a:rPr lang="it-IT" sz="1200" kern="1200" dirty="0" err="1" smtClean="0">
                <a:solidFill>
                  <a:schemeClr val="tx1"/>
                </a:solidFill>
                <a:effectLst/>
                <a:latin typeface="+mn-lt"/>
                <a:ea typeface="+mn-ea"/>
                <a:cs typeface="+mn-cs"/>
              </a:rPr>
              <a:t>tipati</a:t>
            </a:r>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4</a:t>
            </a:fld>
            <a:endParaRPr lang="en-US"/>
          </a:p>
        </p:txBody>
      </p:sp>
    </p:spTree>
    <p:extLst>
      <p:ext uri="{BB962C8B-B14F-4D97-AF65-F5344CB8AC3E}">
        <p14:creationId xmlns:p14="http://schemas.microsoft.com/office/powerpoint/2010/main" val="54865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kern="1200" dirty="0" smtClean="0">
                <a:solidFill>
                  <a:schemeClr val="tx1"/>
                </a:solidFill>
                <a:effectLst/>
                <a:latin typeface="+mn-lt"/>
                <a:ea typeface="+mn-ea"/>
                <a:cs typeface="+mn-cs"/>
              </a:rPr>
              <a:t>Le Stanford </a:t>
            </a:r>
            <a:r>
              <a:rPr lang="it-IT" sz="1200" kern="1200" dirty="0" err="1" smtClean="0">
                <a:solidFill>
                  <a:schemeClr val="tx1"/>
                </a:solidFill>
                <a:effectLst/>
                <a:latin typeface="+mn-lt"/>
                <a:ea typeface="+mn-ea"/>
                <a:cs typeface="+mn-cs"/>
              </a:rPr>
              <a:t>Typed</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Dependencies</a:t>
            </a:r>
            <a:r>
              <a:rPr lang="it-IT" sz="1200" kern="1200" dirty="0" smtClean="0">
                <a:solidFill>
                  <a:schemeClr val="tx1"/>
                </a:solidFill>
                <a:effectLst/>
                <a:latin typeface="+mn-lt"/>
                <a:ea typeface="+mn-ea"/>
                <a:cs typeface="+mn-cs"/>
              </a:rPr>
              <a:t> sono un modello per scomporre le frasi. Per ognuna mappano un grafo orientato in cui il verbo principale o, nel caso di copula, il suo complemento, viene designato come radice. Tutte le parole rimanenti sono aggiunte come teste di archi etichettati, la cui coda è la parola di cui aumentano o modificano il significato, generando un grafo delle dipendenze.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5</a:t>
            </a:fld>
            <a:endParaRPr lang="en-US"/>
          </a:p>
        </p:txBody>
      </p:sp>
    </p:spTree>
    <p:extLst>
      <p:ext uri="{BB962C8B-B14F-4D97-AF65-F5344CB8AC3E}">
        <p14:creationId xmlns:p14="http://schemas.microsoft.com/office/powerpoint/2010/main" val="50634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58832D-0B0D-7442-9D0D-74B3B1DB1375}" type="slidenum">
              <a:rPr lang="en-US" smtClean="0"/>
              <a:t>6</a:t>
            </a:fld>
            <a:endParaRPr lang="en-US"/>
          </a:p>
        </p:txBody>
      </p:sp>
    </p:spTree>
    <p:extLst>
      <p:ext uri="{BB962C8B-B14F-4D97-AF65-F5344CB8AC3E}">
        <p14:creationId xmlns:p14="http://schemas.microsoft.com/office/powerpoint/2010/main" val="24726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Il modulo Pattern </a:t>
            </a:r>
            <a:r>
              <a:rPr lang="it-IT" sz="1200" kern="1200" dirty="0" err="1" smtClean="0">
                <a:solidFill>
                  <a:schemeClr val="tx1"/>
                </a:solidFill>
                <a:effectLst/>
                <a:latin typeface="+mn-lt"/>
                <a:ea typeface="+mn-ea"/>
                <a:cs typeface="+mn-cs"/>
              </a:rPr>
              <a:t>Harvester</a:t>
            </a:r>
            <a:r>
              <a:rPr lang="it-IT" sz="1200" kern="1200" dirty="0" smtClean="0">
                <a:solidFill>
                  <a:schemeClr val="tx1"/>
                </a:solidFill>
                <a:effectLst/>
                <a:latin typeface="+mn-lt"/>
                <a:ea typeface="+mn-ea"/>
                <a:cs typeface="+mn-cs"/>
              </a:rPr>
              <a:t> si occupa della fase di apprendimento supervisionato, per cui gli viene data una lista di articoli di Wikipedia. Per ogni articolo richiede quindi a </a:t>
            </a:r>
            <a:r>
              <a:rPr lang="it-IT" sz="1200" kern="1200" dirty="0" err="1" smtClean="0">
                <a:solidFill>
                  <a:schemeClr val="tx1"/>
                </a:solidFill>
                <a:effectLst/>
                <a:latin typeface="+mn-lt"/>
                <a:ea typeface="+mn-ea"/>
                <a:cs typeface="+mn-cs"/>
              </a:rPr>
              <a:t>DBPedia</a:t>
            </a:r>
            <a:r>
              <a:rPr lang="it-IT" sz="1200" kern="1200" dirty="0" smtClean="0">
                <a:solidFill>
                  <a:schemeClr val="tx1"/>
                </a:solidFill>
                <a:effectLst/>
                <a:latin typeface="+mn-lt"/>
                <a:ea typeface="+mn-ea"/>
                <a:cs typeface="+mn-cs"/>
              </a:rPr>
              <a:t> tutte le triple che hanno come soggetto l’entità che descrive.</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Le triple vengono analizzate ed elaborate una ad una, per poter sfruttare la dualità tra i dati negli </a:t>
            </a:r>
            <a:r>
              <a:rPr lang="it-IT" sz="1200" kern="1200" dirty="0" err="1" smtClean="0">
                <a:solidFill>
                  <a:schemeClr val="tx1"/>
                </a:solidFill>
                <a:effectLst/>
                <a:latin typeface="+mn-lt"/>
                <a:ea typeface="+mn-ea"/>
                <a:cs typeface="+mn-cs"/>
              </a:rPr>
              <a:t>Infobox</a:t>
            </a:r>
            <a:r>
              <a:rPr lang="it-IT" sz="1200" kern="1200" dirty="0" smtClean="0">
                <a:solidFill>
                  <a:schemeClr val="tx1"/>
                </a:solidFill>
                <a:effectLst/>
                <a:latin typeface="+mn-lt"/>
                <a:ea typeface="+mn-ea"/>
                <a:cs typeface="+mn-cs"/>
              </a:rPr>
              <a:t> e le informazioni nel testo, ottenendo stringhe denotanti in linguaggio naturale il soggetto dell’articolo e gli oggetti delle varie triple, accoppiando questi ultimi con i predicati di origine.</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In ogni grafo ottenuto dalle frasi dell’articolo si procede dunque a verificare l’esistenza di due nodi: uno con lo stesso valore di un nodo radice per una stringa qualsiasi denotante il soggetto, e uno analogo per una stringa denotante un oggetto.</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In caso positivo, si ottiene il grafo coprente i percorsi minimi dalla radice a questi due e lo si generalizza, sostituendo con variabili i nodi radice di soggetto e oggetto e altri nodi particolari, ad esempio associati ad altre entità. Questo grafo è quindi salvato come pattern associato al predicato della tripla di origine dell’oggetto.</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Supponiamo di voler analizzare l’articolo per </a:t>
            </a:r>
            <a:r>
              <a:rPr lang="it-IT" sz="1200" kern="1200" dirty="0" err="1" smtClean="0">
                <a:solidFill>
                  <a:schemeClr val="tx1"/>
                </a:solidFill>
                <a:effectLst/>
                <a:latin typeface="+mn-lt"/>
                <a:ea typeface="+mn-ea"/>
                <a:cs typeface="+mn-cs"/>
              </a:rPr>
              <a:t>Swift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Current</a:t>
            </a:r>
            <a:r>
              <a:rPr lang="it-IT" sz="1200" kern="1200" dirty="0" smtClean="0">
                <a:solidFill>
                  <a:schemeClr val="tx1"/>
                </a:solidFill>
                <a:effectLst/>
                <a:latin typeface="+mn-lt"/>
                <a:ea typeface="+mn-ea"/>
                <a:cs typeface="+mn-cs"/>
              </a:rPr>
              <a:t>, una cittadina del Canada, e che </a:t>
            </a:r>
            <a:r>
              <a:rPr lang="it-IT" sz="1200" kern="1200" dirty="0" err="1" smtClean="0">
                <a:solidFill>
                  <a:schemeClr val="tx1"/>
                </a:solidFill>
                <a:effectLst/>
                <a:latin typeface="+mn-lt"/>
                <a:ea typeface="+mn-ea"/>
                <a:cs typeface="+mn-cs"/>
              </a:rPr>
              <a:t>DBPedia</a:t>
            </a:r>
            <a:r>
              <a:rPr lang="it-IT" sz="1200" kern="1200" dirty="0" smtClean="0">
                <a:solidFill>
                  <a:schemeClr val="tx1"/>
                </a:solidFill>
                <a:effectLst/>
                <a:latin typeface="+mn-lt"/>
                <a:ea typeface="+mn-ea"/>
                <a:cs typeface="+mn-cs"/>
              </a:rPr>
              <a:t> ci fornisca queste due triple: la prima ci dice che il nome principale dell’entità è “</a:t>
            </a:r>
            <a:r>
              <a:rPr lang="it-IT" sz="1200" kern="1200" dirty="0" err="1" smtClean="0">
                <a:solidFill>
                  <a:schemeClr val="tx1"/>
                </a:solidFill>
                <a:effectLst/>
                <a:latin typeface="+mn-lt"/>
                <a:ea typeface="+mn-ea"/>
                <a:cs typeface="+mn-cs"/>
              </a:rPr>
              <a:t>Swift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Current</a:t>
            </a:r>
            <a:r>
              <a:rPr lang="it-IT" sz="1200" kern="1200" dirty="0" smtClean="0">
                <a:solidFill>
                  <a:schemeClr val="tx1"/>
                </a:solidFill>
                <a:effectLst/>
                <a:latin typeface="+mn-lt"/>
                <a:ea typeface="+mn-ea"/>
                <a:cs typeface="+mn-cs"/>
              </a:rPr>
              <a:t>”, mentre la seconda che ha un soprannome individuato dalla stringa “Speedy Creek”. I nodi radice di queste due stringhe sono </a:t>
            </a:r>
            <a:r>
              <a:rPr lang="it-IT" sz="1200" kern="1200" dirty="0" err="1" smtClean="0">
                <a:solidFill>
                  <a:schemeClr val="tx1"/>
                </a:solidFill>
                <a:effectLst/>
                <a:latin typeface="+mn-lt"/>
                <a:ea typeface="+mn-ea"/>
                <a:cs typeface="+mn-cs"/>
              </a:rPr>
              <a:t>Current</a:t>
            </a:r>
            <a:r>
              <a:rPr lang="it-IT" sz="1200" kern="1200" dirty="0" smtClean="0">
                <a:solidFill>
                  <a:schemeClr val="tx1"/>
                </a:solidFill>
                <a:effectLst/>
                <a:latin typeface="+mn-lt"/>
                <a:ea typeface="+mn-ea"/>
                <a:cs typeface="+mn-cs"/>
              </a:rPr>
              <a:t> e Creek, rispettivamente.</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 un certo punto, nell’articolo incontriamo la frase “</a:t>
            </a:r>
            <a:r>
              <a:rPr lang="it-IT" sz="1200" kern="1200" dirty="0" err="1" smtClean="0">
                <a:solidFill>
                  <a:schemeClr val="tx1"/>
                </a:solidFill>
                <a:effectLst/>
                <a:latin typeface="+mn-lt"/>
                <a:ea typeface="+mn-ea"/>
                <a:cs typeface="+mn-cs"/>
              </a:rPr>
              <a:t>Swift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Current</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sometimes</a:t>
            </a:r>
            <a:r>
              <a:rPr lang="it-IT" sz="1200" kern="1200" dirty="0" smtClean="0">
                <a:solidFill>
                  <a:schemeClr val="tx1"/>
                </a:solidFill>
                <a:effectLst/>
                <a:latin typeface="+mn-lt"/>
                <a:ea typeface="+mn-ea"/>
                <a:cs typeface="+mn-cs"/>
              </a:rPr>
              <a:t>...”: nel suo grafo delle dipendenze esistono sia il nodo </a:t>
            </a:r>
            <a:r>
              <a:rPr lang="it-IT" sz="1200" kern="1200" dirty="0" err="1" smtClean="0">
                <a:solidFill>
                  <a:schemeClr val="tx1"/>
                </a:solidFill>
                <a:effectLst/>
                <a:latin typeface="+mn-lt"/>
                <a:ea typeface="+mn-ea"/>
                <a:cs typeface="+mn-cs"/>
              </a:rPr>
              <a:t>Current</a:t>
            </a:r>
            <a:r>
              <a:rPr lang="it-IT" sz="1200" kern="1200" dirty="0" smtClean="0">
                <a:solidFill>
                  <a:schemeClr val="tx1"/>
                </a:solidFill>
                <a:effectLst/>
                <a:latin typeface="+mn-lt"/>
                <a:ea typeface="+mn-ea"/>
                <a:cs typeface="+mn-cs"/>
              </a:rPr>
              <a:t> che il nodo Creek. Un controllo verifica che effettivamente le loro stringhe associate coincidono con una denotante il soggetto e una denotante un oggetto di una tripla. Prendiamo dunque i percorsi minimi verso questi due nodi e generalizziamo, salvando un pattern per il predicato </a:t>
            </a:r>
            <a:r>
              <a:rPr lang="it-IT" sz="1200" i="1" kern="1200" dirty="0" err="1" smtClean="0">
                <a:solidFill>
                  <a:schemeClr val="tx1"/>
                </a:solidFill>
                <a:effectLst/>
                <a:latin typeface="+mn-lt"/>
                <a:ea typeface="+mn-ea"/>
                <a:cs typeface="+mn-cs"/>
              </a:rPr>
              <a:t>foaf:nick</a:t>
            </a:r>
            <a:r>
              <a:rPr lang="it-IT" sz="1200" kern="1200" dirty="0" smtClean="0">
                <a:solidFill>
                  <a:schemeClr val="tx1"/>
                </a:solidFill>
                <a:effectLst/>
                <a:latin typeface="+mn-lt"/>
                <a:ea typeface="+mn-ea"/>
                <a:cs typeface="+mn-cs"/>
              </a:rPr>
              <a:t> che classifica i soprannomi.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8</a:t>
            </a:fld>
            <a:endParaRPr lang="en-US"/>
          </a:p>
        </p:txBody>
      </p:sp>
    </p:spTree>
    <p:extLst>
      <p:ext uri="{BB962C8B-B14F-4D97-AF65-F5344CB8AC3E}">
        <p14:creationId xmlns:p14="http://schemas.microsoft.com/office/powerpoint/2010/main" val="214864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Terminata la fase di apprendimento supervisionato, possiamo avviare l’estrazione di triple dal linguaggio naturale tramite il modulo Pattern </a:t>
            </a:r>
            <a:r>
              <a:rPr lang="it-IT" sz="1200" kern="1200" dirty="0" err="1" smtClean="0">
                <a:solidFill>
                  <a:schemeClr val="tx1"/>
                </a:solidFill>
                <a:effectLst/>
                <a:latin typeface="+mn-lt"/>
                <a:ea typeface="+mn-ea"/>
                <a:cs typeface="+mn-cs"/>
              </a:rPr>
              <a:t>Matcher</a:t>
            </a:r>
            <a:r>
              <a:rPr lang="it-IT" sz="1200" kern="1200" dirty="0" smtClean="0">
                <a:solidFill>
                  <a:schemeClr val="tx1"/>
                </a:solidFill>
                <a:effectLst/>
                <a:latin typeface="+mn-lt"/>
                <a:ea typeface="+mn-ea"/>
                <a:cs typeface="+mn-cs"/>
              </a:rPr>
              <a:t>. Per ogni frase in input, il sistema verifica se nel suo grafo delle dipendenze si trovano due percorsi compatibili, secondo quanto stabilito dal nostro modello, con quelli di un pattern. In caso positivo, viene salvata una nuova tripla contenente le stringhe associate ai nodi alla fine di questi percorsi e il predicato del pattern.</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Supponiamo di avere nel database il pattern di prima e che al Pattern </a:t>
            </a:r>
            <a:r>
              <a:rPr lang="it-IT" sz="1200" kern="1200" dirty="0" err="1" smtClean="0">
                <a:solidFill>
                  <a:schemeClr val="tx1"/>
                </a:solidFill>
                <a:effectLst/>
                <a:latin typeface="+mn-lt"/>
                <a:ea typeface="+mn-ea"/>
                <a:cs typeface="+mn-cs"/>
              </a:rPr>
              <a:t>Matcher</a:t>
            </a:r>
            <a:r>
              <a:rPr lang="it-IT" sz="1200" kern="1200" dirty="0" smtClean="0">
                <a:solidFill>
                  <a:schemeClr val="tx1"/>
                </a:solidFill>
                <a:effectLst/>
                <a:latin typeface="+mn-lt"/>
                <a:ea typeface="+mn-ea"/>
                <a:cs typeface="+mn-cs"/>
              </a:rPr>
              <a:t> venga fornita in input la frase: “In the 19th…”. Il suo grafo delle dipendenze è questo. Si verifica che in questo grafo esistono due percorsi compatibili con quelli del pattern. Prese le stringhe associate ai nodi alla fine di questi percorsi, possiamo salvare la nuova tripla.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10</a:t>
            </a:fld>
            <a:endParaRPr lang="en-US"/>
          </a:p>
        </p:txBody>
      </p:sp>
    </p:spTree>
    <p:extLst>
      <p:ext uri="{BB962C8B-B14F-4D97-AF65-F5344CB8AC3E}">
        <p14:creationId xmlns:p14="http://schemas.microsoft.com/office/powerpoint/2010/main" val="138292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smtClean="0">
                <a:solidFill>
                  <a:schemeClr val="tx1"/>
                </a:solidFill>
                <a:effectLst/>
                <a:latin typeface="+mn-lt"/>
                <a:ea typeface="+mn-ea"/>
                <a:cs typeface="+mn-cs"/>
              </a:rPr>
              <a:t>Il sistema è stato addestrato con un training set di circa 50’000 articoli su insediamenti umani, ottenendo 0.51 pattern unici per articolo.</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Per quanto riguarda il test dell’estrazione di triple, abbiamo usato 200 frasi campionate casualmente dallo stesso corpus, ignorando i match banali. Il </a:t>
            </a:r>
            <a:r>
              <a:rPr lang="it-IT" sz="1200" kern="1200" dirty="0" err="1" smtClean="0">
                <a:solidFill>
                  <a:schemeClr val="tx1"/>
                </a:solidFill>
                <a:effectLst/>
                <a:latin typeface="+mn-lt"/>
                <a:ea typeface="+mn-ea"/>
                <a:cs typeface="+mn-cs"/>
              </a:rPr>
              <a:t>recall</a:t>
            </a:r>
            <a:r>
              <a:rPr lang="it-IT" sz="1200" kern="1200" dirty="0" smtClean="0">
                <a:solidFill>
                  <a:schemeClr val="tx1"/>
                </a:solidFill>
                <a:effectLst/>
                <a:latin typeface="+mn-lt"/>
                <a:ea typeface="+mn-ea"/>
                <a:cs typeface="+mn-cs"/>
              </a:rPr>
              <a:t>, cioè il rapporto tra triple estratte dal sistema e triple estratte da un essere umano dallo stesso campione, è circa del 26%. La precisione ottenuta, cioè il rapporto tra le triple con semantica valida e conforme alla realtà e le triple estratte dal sistema, è solo del 26%: ulteriore lavoro dovrà quindi concentrarsi sul raggiungimento di livelli più alti.</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258832D-0B0D-7442-9D0D-74B3B1DB1375}" type="slidenum">
              <a:rPr lang="en-US" smtClean="0"/>
              <a:t>11</a:t>
            </a:fld>
            <a:endParaRPr lang="en-US"/>
          </a:p>
        </p:txBody>
      </p:sp>
    </p:spTree>
    <p:extLst>
      <p:ext uri="{BB962C8B-B14F-4D97-AF65-F5344CB8AC3E}">
        <p14:creationId xmlns:p14="http://schemas.microsoft.com/office/powerpoint/2010/main" val="371074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it-IT"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dirty="0"/>
          </a:p>
        </p:txBody>
      </p:sp>
      <p:sp>
        <p:nvSpPr>
          <p:cNvPr id="4" name="Date Placeholder 3"/>
          <p:cNvSpPr>
            <a:spLocks noGrp="1"/>
          </p:cNvSpPr>
          <p:nvPr>
            <p:ph type="dt" sz="half" idx="10"/>
          </p:nvPr>
        </p:nvSpPr>
        <p:spPr/>
        <p:txBody>
          <a:bodyPr/>
          <a:lstStyle/>
          <a:p>
            <a:fld id="{F1196429-003A-1E4A-9326-AA3C4E449AE8}" type="datetime1">
              <a:rPr lang="en-GB" smtClean="0"/>
              <a:t>18/09/2013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E31B359B-E030-4748-992E-5B1E22CB9677}" type="datetime1">
              <a:rPr lang="en-GB" smtClean="0"/>
              <a:t>18/09/2013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it-IT"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4" name="Date Placeholder 3"/>
          <p:cNvSpPr>
            <a:spLocks noGrp="1"/>
          </p:cNvSpPr>
          <p:nvPr>
            <p:ph type="dt" sz="half" idx="10"/>
          </p:nvPr>
        </p:nvSpPr>
        <p:spPr/>
        <p:txBody>
          <a:bodyPr/>
          <a:lstStyle/>
          <a:p>
            <a:fld id="{5DBE8472-179B-E342-ADC9-2101E072E167}" type="datetime1">
              <a:rPr lang="en-GB" smtClean="0"/>
              <a:t>18/09/2013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Date Placeholder 3"/>
          <p:cNvSpPr>
            <a:spLocks noGrp="1"/>
          </p:cNvSpPr>
          <p:nvPr>
            <p:ph type="dt" sz="half" idx="10"/>
          </p:nvPr>
        </p:nvSpPr>
        <p:spPr/>
        <p:txBody>
          <a:bodyPr/>
          <a:lstStyle/>
          <a:p>
            <a:fld id="{A262A0CE-5C5B-5C41-9A4B-9577E38518B5}" type="datetime1">
              <a:rPr lang="en-GB" smtClean="0"/>
              <a:t>18/09/2013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it-IT"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4" name="Date Placeholder 3"/>
          <p:cNvSpPr>
            <a:spLocks noGrp="1"/>
          </p:cNvSpPr>
          <p:nvPr>
            <p:ph type="dt" sz="half" idx="10"/>
          </p:nvPr>
        </p:nvSpPr>
        <p:spPr/>
        <p:txBody>
          <a:bodyPr/>
          <a:lstStyle/>
          <a:p>
            <a:fld id="{43F11A58-77A7-B542-83BF-1EF648C5B337}" type="datetime1">
              <a:rPr lang="en-GB" smtClean="0"/>
              <a:t>18/09/2013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5" name="Date Placeholder 4"/>
          <p:cNvSpPr>
            <a:spLocks noGrp="1"/>
          </p:cNvSpPr>
          <p:nvPr>
            <p:ph type="dt" sz="half" idx="10"/>
          </p:nvPr>
        </p:nvSpPr>
        <p:spPr/>
        <p:txBody>
          <a:bodyPr/>
          <a:lstStyle/>
          <a:p>
            <a:fld id="{24F1F221-BFD9-9E47-8837-71B4B5F99A97}" type="datetime1">
              <a:rPr lang="en-GB" smtClean="0"/>
              <a:t>18/09/2013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7" name="Date Placeholder 6"/>
          <p:cNvSpPr>
            <a:spLocks noGrp="1"/>
          </p:cNvSpPr>
          <p:nvPr>
            <p:ph type="dt" sz="half" idx="10"/>
          </p:nvPr>
        </p:nvSpPr>
        <p:spPr/>
        <p:txBody>
          <a:bodyPr/>
          <a:lstStyle/>
          <a:p>
            <a:fld id="{2D760E16-B3D3-494C-ABE1-2ACC408893FD}" type="datetime1">
              <a:rPr lang="en-GB" smtClean="0"/>
              <a:t>18/09/2013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Date Placeholder 2"/>
          <p:cNvSpPr>
            <a:spLocks noGrp="1"/>
          </p:cNvSpPr>
          <p:nvPr>
            <p:ph type="dt" sz="half" idx="10"/>
          </p:nvPr>
        </p:nvSpPr>
        <p:spPr/>
        <p:txBody>
          <a:bodyPr/>
          <a:lstStyle/>
          <a:p>
            <a:fld id="{FCD0F4BD-0627-2340-A08D-C0BC1C22F154}" type="datetime1">
              <a:rPr lang="en-GB" smtClean="0"/>
              <a:t>18/09/2013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A4248-CA4B-0B43-AD8E-7F15FE9EFC7E}" type="datetime1">
              <a:rPr lang="en-GB" smtClean="0"/>
              <a:t>18/09/2013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it-IT"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F2D0D0C2-8C6D-CE43-B9A9-3D40AFD867F2}" type="datetime1">
              <a:rPr lang="en-GB" smtClean="0"/>
              <a:t>18/09/2013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it-IT"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smtClean="0"/>
              <a:t>Drag </a:t>
            </a:r>
            <a:r>
              <a:rPr lang="it-IT" dirty="0" err="1" smtClean="0"/>
              <a:t>picture</a:t>
            </a:r>
            <a:r>
              <a:rPr lang="it-IT" dirty="0" smtClean="0"/>
              <a:t> to </a:t>
            </a:r>
            <a:r>
              <a:rPr lang="it-IT" dirty="0" err="1" smtClean="0"/>
              <a:t>placeholder</a:t>
            </a:r>
            <a:r>
              <a:rPr lang="it-IT" dirty="0" smtClean="0"/>
              <a:t> or click </a:t>
            </a:r>
            <a:r>
              <a:rPr lang="it-IT" dirty="0" err="1" smtClean="0"/>
              <a:t>icon</a:t>
            </a:r>
            <a:r>
              <a:rPr lang="it-IT" dirty="0" smtClean="0"/>
              <a:t> to </a:t>
            </a:r>
            <a:r>
              <a:rPr lang="it-IT" dirty="0" err="1" smtClean="0"/>
              <a:t>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Date Placeholder 4"/>
          <p:cNvSpPr>
            <a:spLocks noGrp="1"/>
          </p:cNvSpPr>
          <p:nvPr>
            <p:ph type="dt" sz="half" idx="10"/>
          </p:nvPr>
        </p:nvSpPr>
        <p:spPr/>
        <p:txBody>
          <a:bodyPr/>
          <a:lstStyle/>
          <a:p>
            <a:fld id="{414CBA10-5828-9748-8976-39C9311E1C67}" type="datetime1">
              <a:rPr lang="en-GB" smtClean="0"/>
              <a:t>18/09/2013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EDA078B-5550-1F4F-83FF-EC8B270E5E87}" type="datetime1">
              <a:rPr lang="en-GB" smtClean="0"/>
              <a:t>18/09/2013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41E561E-7835-8941-B033-6B610C5E7073}" type="slidenum">
              <a:rPr lang="en-US" smtClean="0"/>
              <a:t>‹#›</a:t>
            </a:fld>
            <a:r>
              <a:rPr lang="en-US" dirty="0" smtClean="0"/>
              <a:t> of 12</a:t>
            </a:r>
            <a:endParaRPr lang="en-US" dirty="0"/>
          </a:p>
        </p:txBody>
      </p:sp>
      <p:graphicFrame>
        <p:nvGraphicFramePr>
          <p:cNvPr id="8" name="Object 7"/>
          <p:cNvGraphicFramePr>
            <a:graphicFrameLocks noChangeAspect="1"/>
          </p:cNvGraphicFramePr>
          <p:nvPr userDrawn="1">
            <p:extLst>
              <p:ext uri="{D42A27DB-BD31-4B8C-83A1-F6EECF244321}">
                <p14:modId xmlns:p14="http://schemas.microsoft.com/office/powerpoint/2010/main" val="25828735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71" name="Equation" r:id="rId14" imgW="114300" imgH="165100" progId="Equation.3">
                  <p:embed/>
                </p:oleObj>
              </mc:Choice>
              <mc:Fallback>
                <p:oleObj name="Equation" r:id="rId14" imgW="114300" imgH="165100" progId="Equation.3">
                  <p:embed/>
                  <p:pic>
                    <p:nvPicPr>
                      <p:cNvPr id="0" name=""/>
                      <p:cNvPicPr/>
                      <p:nvPr/>
                    </p:nvPicPr>
                    <p:blipFill>
                      <a:blip r:embed="rId15"/>
                      <a:stretch>
                        <a:fillRect/>
                      </a:stretch>
                    </p:blipFill>
                    <p:spPr>
                      <a:xfrm>
                        <a:off x="4514850" y="3346450"/>
                        <a:ext cx="114300" cy="165100"/>
                      </a:xfrm>
                      <a:prstGeom prst="rect">
                        <a:avLst/>
                      </a:prstGeom>
                    </p:spPr>
                  </p:pic>
                </p:oleObj>
              </mc:Fallback>
            </mc:AlternateContent>
          </a:graphicData>
        </a:graphic>
      </p:graphicFrame>
      <p:sp>
        <p:nvSpPr>
          <p:cNvPr id="11" name="TextBox 10"/>
          <p:cNvSpPr txBox="1"/>
          <p:nvPr userDrawn="1"/>
        </p:nvSpPr>
        <p:spPr>
          <a:xfrm>
            <a:off x="7624295" y="24879"/>
            <a:ext cx="404089" cy="307777"/>
          </a:xfrm>
          <a:prstGeom prst="rect">
            <a:avLst/>
          </a:prstGeom>
        </p:spPr>
        <p:txBody>
          <a:bodyPr vert="horz" lIns="91440" tIns="45720" rIns="91440" bIns="45720" rtlCol="0" anchor="ctr"/>
          <a:lstStyle>
            <a:defPPr>
              <a:defRPr lang="en-US"/>
            </a:defPPr>
            <a:lvl1pPr>
              <a:defRPr sz="1400" b="1">
                <a:solidFill>
                  <a:srgbClr val="FFFFFF"/>
                </a:solidFill>
              </a:defRPr>
            </a:lvl1pPr>
          </a:lstStyle>
          <a:p>
            <a:pPr lvl="0"/>
            <a:fld id="{A2DA9222-922D-8440-8E5F-55AF5C37A6A1}" type="slidenum">
              <a:rPr lang="en-US" smtClean="0"/>
              <a:pPr lvl="0"/>
              <a:t>‹#›</a:t>
            </a:fld>
            <a:endParaRPr lang="en-US" dirty="0"/>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783638" y="3259984"/>
            <a:ext cx="1693402" cy="1313933"/>
          </a:xfrm>
          <a:prstGeom prst="ellipse">
            <a:avLst/>
          </a:prstGeom>
          <a:solidFill>
            <a:schemeClr val="accent3">
              <a:lumMod val="75000"/>
            </a:schemeClr>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Pattern</a:t>
            </a:r>
            <a:endParaRPr lang="en-US" sz="2600" dirty="0"/>
          </a:p>
        </p:txBody>
      </p:sp>
      <p:sp>
        <p:nvSpPr>
          <p:cNvPr id="3" name="Oval 2"/>
          <p:cNvSpPr/>
          <p:nvPr/>
        </p:nvSpPr>
        <p:spPr>
          <a:xfrm>
            <a:off x="223804" y="5312344"/>
            <a:ext cx="2402298" cy="1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t>Extraction</a:t>
            </a:r>
            <a:endParaRPr lang="en-US" sz="2600" dirty="0"/>
          </a:p>
        </p:txBody>
      </p:sp>
      <p:sp>
        <p:nvSpPr>
          <p:cNvPr id="4" name="Oval 3"/>
          <p:cNvSpPr/>
          <p:nvPr/>
        </p:nvSpPr>
        <p:spPr>
          <a:xfrm>
            <a:off x="2973485" y="5504764"/>
            <a:ext cx="2415134" cy="131393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600" dirty="0" smtClean="0"/>
              <a:t>Statement</a:t>
            </a:r>
            <a:endParaRPr lang="en-US" sz="2600" dirty="0"/>
          </a:p>
        </p:txBody>
      </p:sp>
      <p:sp>
        <p:nvSpPr>
          <p:cNvPr id="5" name="Oval 4"/>
          <p:cNvSpPr/>
          <p:nvPr/>
        </p:nvSpPr>
        <p:spPr>
          <a:xfrm>
            <a:off x="7630339" y="5312344"/>
            <a:ext cx="1352165" cy="131393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600" dirty="0"/>
              <a:t>A</a:t>
            </a:r>
          </a:p>
        </p:txBody>
      </p:sp>
      <p:sp>
        <p:nvSpPr>
          <p:cNvPr id="6" name="Oval 5"/>
          <p:cNvSpPr/>
          <p:nvPr/>
        </p:nvSpPr>
        <p:spPr>
          <a:xfrm>
            <a:off x="4762007" y="2775166"/>
            <a:ext cx="1893332" cy="131393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Induced</a:t>
            </a:r>
            <a:endParaRPr lang="en-US" sz="2400" dirty="0"/>
          </a:p>
        </p:txBody>
      </p:sp>
      <p:sp>
        <p:nvSpPr>
          <p:cNvPr id="7" name="Oval 6"/>
          <p:cNvSpPr/>
          <p:nvPr/>
        </p:nvSpPr>
        <p:spPr>
          <a:xfrm>
            <a:off x="3359457" y="3916950"/>
            <a:ext cx="1643190" cy="13139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System</a:t>
            </a:r>
            <a:endParaRPr lang="en-US" sz="2600" dirty="0"/>
          </a:p>
        </p:txBody>
      </p:sp>
      <p:sp>
        <p:nvSpPr>
          <p:cNvPr id="8" name="Oval 7"/>
          <p:cNvSpPr/>
          <p:nvPr/>
        </p:nvSpPr>
        <p:spPr>
          <a:xfrm>
            <a:off x="5834868" y="4847798"/>
            <a:ext cx="1643188" cy="13139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600" dirty="0" smtClean="0"/>
              <a:t>RDF</a:t>
            </a:r>
            <a:endParaRPr lang="en-US" sz="2600" dirty="0"/>
          </a:p>
        </p:txBody>
      </p:sp>
      <p:cxnSp>
        <p:nvCxnSpPr>
          <p:cNvPr id="12" name="Straight Arrow Connector 11"/>
          <p:cNvCxnSpPr>
            <a:stCxn id="6" idx="3"/>
            <a:endCxn id="7" idx="7"/>
          </p:cNvCxnSpPr>
          <p:nvPr/>
        </p:nvCxnSpPr>
        <p:spPr>
          <a:xfrm flipH="1">
            <a:off x="4762007" y="3896678"/>
            <a:ext cx="277272" cy="21269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p:cNvCxnSpPr>
            <a:stCxn id="6" idx="5"/>
            <a:endCxn id="2" idx="1"/>
          </p:cNvCxnSpPr>
          <p:nvPr/>
        </p:nvCxnSpPr>
        <p:spPr>
          <a:xfrm flipV="1">
            <a:off x="6378067" y="3452405"/>
            <a:ext cx="653564" cy="44427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p:cNvCxnSpPr>
            <a:stCxn id="7" idx="3"/>
            <a:endCxn id="3" idx="0"/>
          </p:cNvCxnSpPr>
          <p:nvPr/>
        </p:nvCxnSpPr>
        <p:spPr>
          <a:xfrm flipH="1">
            <a:off x="1424953" y="5038462"/>
            <a:ext cx="2175144" cy="2738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p:cNvCxnSpPr>
            <a:stCxn id="7" idx="4"/>
            <a:endCxn id="4" idx="0"/>
          </p:cNvCxnSpPr>
          <p:nvPr/>
        </p:nvCxnSpPr>
        <p:spPr>
          <a:xfrm>
            <a:off x="4181052" y="5230883"/>
            <a:ext cx="0" cy="273881"/>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p:cNvCxnSpPr>
            <a:stCxn id="7" idx="6"/>
            <a:endCxn id="8" idx="1"/>
          </p:cNvCxnSpPr>
          <p:nvPr/>
        </p:nvCxnSpPr>
        <p:spPr>
          <a:xfrm>
            <a:off x="5002647" y="4573917"/>
            <a:ext cx="1072860" cy="46630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3"/>
          <p:cNvCxnSpPr>
            <a:stCxn id="2" idx="5"/>
            <a:endCxn id="5" idx="0"/>
          </p:cNvCxnSpPr>
          <p:nvPr/>
        </p:nvCxnSpPr>
        <p:spPr>
          <a:xfrm>
            <a:off x="8229047" y="4381496"/>
            <a:ext cx="77375" cy="93084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7" name="TextBox 46"/>
          <p:cNvSpPr txBox="1"/>
          <p:nvPr/>
        </p:nvSpPr>
        <p:spPr>
          <a:xfrm>
            <a:off x="586739" y="1299334"/>
            <a:ext cx="4371509" cy="1569660"/>
          </a:xfrm>
          <a:prstGeom prst="rect">
            <a:avLst/>
          </a:prstGeom>
          <a:noFill/>
        </p:spPr>
        <p:txBody>
          <a:bodyPr wrap="none" rtlCol="0">
            <a:spAutoFit/>
          </a:bodyPr>
          <a:lstStyle/>
          <a:p>
            <a:r>
              <a:rPr lang="en-US" sz="9600" b="1" dirty="0" smtClean="0">
                <a:ln w="12700">
                  <a:noFill/>
                  <a:prstDash val="solid"/>
                </a:ln>
                <a:solidFill>
                  <a:schemeClr val="tx1">
                    <a:lumMod val="75000"/>
                    <a:lumOff val="25000"/>
                  </a:schemeClr>
                </a:solidFill>
              </a:rPr>
              <a:t>PAIRSES</a:t>
            </a:r>
          </a:p>
        </p:txBody>
      </p:sp>
      <p:sp>
        <p:nvSpPr>
          <p:cNvPr id="48" name="TextBox 47"/>
          <p:cNvSpPr txBox="1"/>
          <p:nvPr/>
        </p:nvSpPr>
        <p:spPr>
          <a:xfrm>
            <a:off x="160538" y="479360"/>
            <a:ext cx="4020514" cy="923330"/>
          </a:xfrm>
          <a:prstGeom prst="rect">
            <a:avLst/>
          </a:prstGeom>
          <a:noFill/>
        </p:spPr>
        <p:txBody>
          <a:bodyPr wrap="square" rtlCol="0">
            <a:spAutoFit/>
          </a:bodyPr>
          <a:lstStyle/>
          <a:p>
            <a:r>
              <a:rPr lang="en-US" b="1" dirty="0" err="1" smtClean="0"/>
              <a:t>Università</a:t>
            </a:r>
            <a:r>
              <a:rPr lang="en-US" b="1" dirty="0" smtClean="0"/>
              <a:t> </a:t>
            </a:r>
            <a:r>
              <a:rPr lang="en-US" b="1" dirty="0" err="1" smtClean="0"/>
              <a:t>degli</a:t>
            </a:r>
            <a:r>
              <a:rPr lang="en-US" b="1" dirty="0" smtClean="0"/>
              <a:t> </a:t>
            </a:r>
            <a:r>
              <a:rPr lang="en-US" b="1" dirty="0" err="1" smtClean="0"/>
              <a:t>Studi</a:t>
            </a:r>
            <a:r>
              <a:rPr lang="en-US" b="1" dirty="0" smtClean="0"/>
              <a:t> di Cagliari</a:t>
            </a:r>
          </a:p>
          <a:p>
            <a:r>
              <a:rPr lang="en-US" i="1" dirty="0" err="1" smtClean="0"/>
              <a:t>Corso</a:t>
            </a:r>
            <a:r>
              <a:rPr lang="en-US" i="1" dirty="0" smtClean="0"/>
              <a:t> di </a:t>
            </a:r>
            <a:r>
              <a:rPr lang="en-US" i="1" dirty="0" err="1" smtClean="0"/>
              <a:t>Laurea</a:t>
            </a:r>
            <a:r>
              <a:rPr lang="en-US" i="1" dirty="0" smtClean="0"/>
              <a:t> in </a:t>
            </a:r>
            <a:r>
              <a:rPr lang="en-US" i="1" dirty="0" err="1" smtClean="0"/>
              <a:t>Informatica</a:t>
            </a:r>
            <a:endParaRPr lang="en-US" i="1" dirty="0" smtClean="0"/>
          </a:p>
          <a:p>
            <a:r>
              <a:rPr lang="en-US" dirty="0" smtClean="0"/>
              <a:t>Anno </a:t>
            </a:r>
            <a:r>
              <a:rPr lang="en-US" dirty="0" err="1" smtClean="0"/>
              <a:t>Accademico</a:t>
            </a:r>
            <a:r>
              <a:rPr lang="en-US" dirty="0" smtClean="0"/>
              <a:t> 2012/2013</a:t>
            </a:r>
          </a:p>
        </p:txBody>
      </p:sp>
      <p:sp>
        <p:nvSpPr>
          <p:cNvPr id="49" name="TextBox 48"/>
          <p:cNvSpPr txBox="1"/>
          <p:nvPr/>
        </p:nvSpPr>
        <p:spPr>
          <a:xfrm>
            <a:off x="4845322" y="479360"/>
            <a:ext cx="3876632" cy="646331"/>
          </a:xfrm>
          <a:prstGeom prst="rect">
            <a:avLst/>
          </a:prstGeom>
          <a:noFill/>
        </p:spPr>
        <p:txBody>
          <a:bodyPr wrap="none" rtlCol="0">
            <a:spAutoFit/>
          </a:bodyPr>
          <a:lstStyle/>
          <a:p>
            <a:r>
              <a:rPr lang="en-US" dirty="0" err="1"/>
              <a:t>Docente</a:t>
            </a:r>
            <a:r>
              <a:rPr lang="en-US" dirty="0"/>
              <a:t> di </a:t>
            </a:r>
            <a:r>
              <a:rPr lang="en-US" dirty="0" err="1"/>
              <a:t>riferimento</a:t>
            </a:r>
            <a:r>
              <a:rPr lang="en-US" dirty="0"/>
              <a:t>: Maurizio </a:t>
            </a:r>
            <a:r>
              <a:rPr lang="en-US" dirty="0" err="1"/>
              <a:t>Atzori</a:t>
            </a:r>
            <a:endParaRPr lang="en-US" dirty="0"/>
          </a:p>
          <a:p>
            <a:r>
              <a:rPr lang="en-US" dirty="0" err="1"/>
              <a:t>Candidato</a:t>
            </a:r>
            <a:r>
              <a:rPr lang="en-US" dirty="0"/>
              <a:t>: Riccardo </a:t>
            </a:r>
            <a:r>
              <a:rPr lang="en-US" dirty="0" smtClean="0"/>
              <a:t>Angius</a:t>
            </a:r>
            <a:endParaRPr lang="en-US" dirty="0"/>
          </a:p>
        </p:txBody>
      </p:sp>
      <p:grpSp>
        <p:nvGrpSpPr>
          <p:cNvPr id="54" name="Group 53"/>
          <p:cNvGrpSpPr/>
          <p:nvPr/>
        </p:nvGrpSpPr>
        <p:grpSpPr>
          <a:xfrm>
            <a:off x="1163436" y="2557292"/>
            <a:ext cx="2800723" cy="1418203"/>
            <a:chOff x="1062180" y="2638240"/>
            <a:chExt cx="2477146" cy="1418203"/>
          </a:xfrm>
        </p:grpSpPr>
        <p:sp>
          <p:nvSpPr>
            <p:cNvPr id="50" name="TextBox 49"/>
            <p:cNvSpPr txBox="1"/>
            <p:nvPr/>
          </p:nvSpPr>
          <p:spPr>
            <a:xfrm>
              <a:off x="1323696" y="2856114"/>
              <a:ext cx="2165111" cy="1200329"/>
            </a:xfrm>
            <a:prstGeom prst="rect">
              <a:avLst/>
            </a:prstGeom>
            <a:noFill/>
          </p:spPr>
          <p:txBody>
            <a:bodyPr wrap="square" rtlCol="0">
              <a:spAutoFit/>
            </a:bodyPr>
            <a:lstStyle/>
            <a:p>
              <a:r>
                <a:rPr lang="en-US" b="1" dirty="0">
                  <a:ln w="12700">
                    <a:noFill/>
                    <a:prstDash val="solid"/>
                  </a:ln>
                  <a:solidFill>
                    <a:schemeClr val="tx1">
                      <a:lumMod val="75000"/>
                      <a:lumOff val="25000"/>
                    </a:schemeClr>
                  </a:solidFill>
                </a:rPr>
                <a:t>A Pattern-Induced </a:t>
              </a:r>
            </a:p>
            <a:p>
              <a:r>
                <a:rPr lang="en-US" b="1" dirty="0">
                  <a:ln w="12700">
                    <a:noFill/>
                    <a:prstDash val="solid"/>
                  </a:ln>
                  <a:solidFill>
                    <a:schemeClr val="tx1">
                      <a:lumMod val="75000"/>
                      <a:lumOff val="25000"/>
                    </a:schemeClr>
                  </a:solidFill>
                </a:rPr>
                <a:t>RDF Statement </a:t>
              </a:r>
            </a:p>
            <a:p>
              <a:r>
                <a:rPr lang="en-US" b="1" dirty="0">
                  <a:ln w="12700">
                    <a:noFill/>
                    <a:prstDash val="solid"/>
                  </a:ln>
                  <a:solidFill>
                    <a:schemeClr val="tx1">
                      <a:lumMod val="75000"/>
                      <a:lumOff val="25000"/>
                    </a:schemeClr>
                  </a:solidFill>
                </a:rPr>
                <a:t>Extraction System</a:t>
              </a:r>
            </a:p>
            <a:p>
              <a:endParaRPr lang="en-US" dirty="0"/>
            </a:p>
          </p:txBody>
        </p:sp>
        <p:sp>
          <p:nvSpPr>
            <p:cNvPr id="51" name="TextBox 50"/>
            <p:cNvSpPr txBox="1"/>
            <p:nvPr/>
          </p:nvSpPr>
          <p:spPr>
            <a:xfrm>
              <a:off x="1062180" y="2638240"/>
              <a:ext cx="464640" cy="1200329"/>
            </a:xfrm>
            <a:prstGeom prst="rect">
              <a:avLst/>
            </a:prstGeom>
            <a:noFill/>
          </p:spPr>
          <p:txBody>
            <a:bodyPr wrap="none" rtlCol="0">
              <a:spAutoFit/>
            </a:bodyPr>
            <a:lstStyle/>
            <a:p>
              <a:r>
                <a:rPr lang="en-US" sz="7200" dirty="0" smtClean="0"/>
                <a:t>(</a:t>
              </a:r>
              <a:endParaRPr lang="en-US" sz="7200" dirty="0"/>
            </a:p>
          </p:txBody>
        </p:sp>
        <p:sp>
          <p:nvSpPr>
            <p:cNvPr id="52" name="TextBox 51"/>
            <p:cNvSpPr txBox="1"/>
            <p:nvPr/>
          </p:nvSpPr>
          <p:spPr>
            <a:xfrm>
              <a:off x="3074686" y="2641531"/>
              <a:ext cx="464640" cy="1200329"/>
            </a:xfrm>
            <a:prstGeom prst="rect">
              <a:avLst/>
            </a:prstGeom>
            <a:noFill/>
          </p:spPr>
          <p:txBody>
            <a:bodyPr wrap="none" rtlCol="0">
              <a:spAutoFit/>
            </a:bodyPr>
            <a:lstStyle/>
            <a:p>
              <a:r>
                <a:rPr lang="en-US" sz="7200" dirty="0" smtClean="0"/>
                <a:t>)</a:t>
              </a:r>
              <a:endParaRPr lang="en-US" sz="7200" dirty="0"/>
            </a:p>
          </p:txBody>
        </p:sp>
      </p:grpSp>
      <p:sp>
        <p:nvSpPr>
          <p:cNvPr id="10" name="Rectangle 9"/>
          <p:cNvSpPr/>
          <p:nvPr/>
        </p:nvSpPr>
        <p:spPr>
          <a:xfrm>
            <a:off x="7630339" y="0"/>
            <a:ext cx="326037" cy="287338"/>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rgbClr val="000000"/>
              </a:solidFill>
            </a:endParaRPr>
          </a:p>
        </p:txBody>
      </p:sp>
    </p:spTree>
    <p:extLst>
      <p:ext uri="{BB962C8B-B14F-4D97-AF65-F5344CB8AC3E}">
        <p14:creationId xmlns:p14="http://schemas.microsoft.com/office/powerpoint/2010/main" val="3310348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9" name="Straight Arrow Connector 338"/>
          <p:cNvCxnSpPr/>
          <p:nvPr/>
        </p:nvCxnSpPr>
        <p:spPr>
          <a:xfrm>
            <a:off x="3301440" y="4049907"/>
            <a:ext cx="1479894" cy="551608"/>
          </a:xfrm>
          <a:prstGeom prst="straightConnector1">
            <a:avLst/>
          </a:prstGeom>
          <a:ln w="57150" cmpd="sng">
            <a:solidFill>
              <a:srgbClr val="883519"/>
            </a:solidFill>
            <a:tailEnd type="arrow"/>
          </a:ln>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a:stCxn id="28" idx="5"/>
            <a:endCxn id="30" idx="0"/>
          </p:cNvCxnSpPr>
          <p:nvPr/>
        </p:nvCxnSpPr>
        <p:spPr>
          <a:xfrm>
            <a:off x="3301439" y="4048312"/>
            <a:ext cx="1479894" cy="5516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6" name="Straight Arrow Connector 335"/>
          <p:cNvCxnSpPr>
            <a:stCxn id="28" idx="3"/>
            <a:endCxn id="29" idx="0"/>
          </p:cNvCxnSpPr>
          <p:nvPr/>
        </p:nvCxnSpPr>
        <p:spPr>
          <a:xfrm flipH="1">
            <a:off x="1481757" y="4048312"/>
            <a:ext cx="1214170" cy="550148"/>
          </a:xfrm>
          <a:prstGeom prst="straightConnector1">
            <a:avLst/>
          </a:prstGeom>
          <a:ln w="57150" cmpd="sng">
            <a:solidFill>
              <a:schemeClr val="accent5">
                <a:lumMod val="75000"/>
              </a:schemeClr>
            </a:solidFill>
            <a:tailEnd type="arrow"/>
          </a:ln>
        </p:spPr>
        <p:style>
          <a:lnRef idx="2">
            <a:schemeClr val="accent5"/>
          </a:lnRef>
          <a:fillRef idx="0">
            <a:schemeClr val="accent5"/>
          </a:fillRef>
          <a:effectRef idx="1">
            <a:schemeClr val="accent5"/>
          </a:effectRef>
          <a:fontRef idx="minor">
            <a:schemeClr val="tx1"/>
          </a:fontRef>
        </p:style>
      </p:cxnSp>
      <p:cxnSp>
        <p:nvCxnSpPr>
          <p:cNvPr id="31" name="Straight Arrow Connector 30"/>
          <p:cNvCxnSpPr>
            <a:stCxn id="28" idx="3"/>
            <a:endCxn id="29" idx="0"/>
          </p:cNvCxnSpPr>
          <p:nvPr/>
        </p:nvCxnSpPr>
        <p:spPr>
          <a:xfrm flipH="1">
            <a:off x="1481757" y="4048312"/>
            <a:ext cx="1214169" cy="5501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4" name="Straight Arrow Connector 333"/>
          <p:cNvCxnSpPr/>
          <p:nvPr/>
        </p:nvCxnSpPr>
        <p:spPr>
          <a:xfrm>
            <a:off x="2997430" y="3112432"/>
            <a:ext cx="0" cy="532592"/>
          </a:xfrm>
          <a:prstGeom prst="straightConnector1">
            <a:avLst/>
          </a:prstGeom>
          <a:ln w="57150" cmpd="sng">
            <a:solidFill>
              <a:schemeClr val="accent5">
                <a:lumMod val="75000"/>
              </a:schemeClr>
            </a:solidFill>
            <a:tailEnd type="arrow"/>
          </a:ln>
        </p:spPr>
        <p:style>
          <a:lnRef idx="2">
            <a:schemeClr val="accent5"/>
          </a:lnRef>
          <a:fillRef idx="0">
            <a:schemeClr val="accent5"/>
          </a:fillRef>
          <a:effectRef idx="1">
            <a:schemeClr val="accent5"/>
          </a:effectRef>
          <a:fontRef idx="minor">
            <a:schemeClr val="tx1"/>
          </a:fontRef>
        </p:style>
      </p:cxnSp>
      <p:cxnSp>
        <p:nvCxnSpPr>
          <p:cNvPr id="151" name="Straight Arrow Connector 150"/>
          <p:cNvCxnSpPr>
            <a:endCxn id="28" idx="0"/>
          </p:cNvCxnSpPr>
          <p:nvPr/>
        </p:nvCxnSpPr>
        <p:spPr>
          <a:xfrm>
            <a:off x="2998684" y="3114606"/>
            <a:ext cx="0" cy="5325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3" name="Curved Connector 142"/>
          <p:cNvCxnSpPr>
            <a:stCxn id="28" idx="7"/>
            <a:endCxn id="115" idx="1"/>
          </p:cNvCxnSpPr>
          <p:nvPr/>
        </p:nvCxnSpPr>
        <p:spPr>
          <a:xfrm rot="16200000" flipH="1">
            <a:off x="4761678" y="2255780"/>
            <a:ext cx="374949" cy="3295425"/>
          </a:xfrm>
          <a:prstGeom prst="curvedConnector3">
            <a:avLst>
              <a:gd name="adj1" fmla="val 19046"/>
            </a:avLst>
          </a:prstGeom>
          <a:ln>
            <a:tailEnd type="arrow"/>
          </a:ln>
        </p:spPr>
        <p:style>
          <a:lnRef idx="2">
            <a:schemeClr val="dk1"/>
          </a:lnRef>
          <a:fillRef idx="0">
            <a:schemeClr val="dk1"/>
          </a:fillRef>
          <a:effectRef idx="1">
            <a:schemeClr val="dk1"/>
          </a:effectRef>
          <a:fontRef idx="minor">
            <a:schemeClr val="tx1"/>
          </a:fontRef>
        </p:style>
      </p:cxnSp>
      <p:cxnSp>
        <p:nvCxnSpPr>
          <p:cNvPr id="136" name="Curved Connector 135"/>
          <p:cNvCxnSpPr>
            <a:stCxn id="28" idx="7"/>
            <a:endCxn id="99" idx="0"/>
          </p:cNvCxnSpPr>
          <p:nvPr/>
        </p:nvCxnSpPr>
        <p:spPr>
          <a:xfrm rot="16200000" flipH="1">
            <a:off x="4352031" y="2665427"/>
            <a:ext cx="482788" cy="2583971"/>
          </a:xfrm>
          <a:prstGeom prst="curvedConnector3">
            <a:avLst>
              <a:gd name="adj1" fmla="val 51873"/>
            </a:avLst>
          </a:prstGeom>
          <a:ln>
            <a:tailEnd type="arrow"/>
          </a:ln>
        </p:spPr>
        <p:style>
          <a:lnRef idx="2">
            <a:schemeClr val="dk1"/>
          </a:lnRef>
          <a:fillRef idx="0">
            <a:schemeClr val="dk1"/>
          </a:fillRef>
          <a:effectRef idx="1">
            <a:schemeClr val="dk1"/>
          </a:effectRef>
          <a:fontRef idx="minor">
            <a:schemeClr val="tx1"/>
          </a:fontRef>
        </p:style>
      </p:cxnSp>
      <p:sp>
        <p:nvSpPr>
          <p:cNvPr id="338" name="Oval 337"/>
          <p:cNvSpPr/>
          <p:nvPr/>
        </p:nvSpPr>
        <p:spPr>
          <a:xfrm>
            <a:off x="4222580" y="4598460"/>
            <a:ext cx="1111793" cy="4699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smtClean="0"/>
              <a:t>Hacienda</a:t>
            </a:r>
            <a:endParaRPr lang="en-US" sz="1100" dirty="0"/>
          </a:p>
        </p:txBody>
      </p:sp>
      <p:sp>
        <p:nvSpPr>
          <p:cNvPr id="337" name="Oval 336"/>
          <p:cNvSpPr/>
          <p:nvPr/>
        </p:nvSpPr>
        <p:spPr>
          <a:xfrm>
            <a:off x="1015266" y="4603830"/>
            <a:ext cx="932982" cy="46993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dirty="0" smtClean="0"/>
              <a:t>district</a:t>
            </a:r>
            <a:endParaRPr lang="en-US" sz="1100" dirty="0"/>
          </a:p>
        </p:txBody>
      </p:sp>
      <p:sp>
        <p:nvSpPr>
          <p:cNvPr id="335" name="Oval 334"/>
          <p:cNvSpPr/>
          <p:nvPr/>
        </p:nvSpPr>
        <p:spPr>
          <a:xfrm>
            <a:off x="2563548" y="3645024"/>
            <a:ext cx="856324" cy="4699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dirty="0" smtClean="0"/>
              <a:t>known</a:t>
            </a:r>
            <a:endParaRPr lang="en-US" sz="1100" dirty="0"/>
          </a:p>
        </p:txBody>
      </p:sp>
      <p:sp>
        <p:nvSpPr>
          <p:cNvPr id="28" name="Oval 27"/>
          <p:cNvSpPr/>
          <p:nvPr/>
        </p:nvSpPr>
        <p:spPr>
          <a:xfrm>
            <a:off x="2570521" y="3647198"/>
            <a:ext cx="856324"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known</a:t>
            </a:r>
            <a:endParaRPr lang="en-US" sz="1100" dirty="0"/>
          </a:p>
        </p:txBody>
      </p:sp>
      <p:sp>
        <p:nvSpPr>
          <p:cNvPr id="29" name="Oval 28"/>
          <p:cNvSpPr/>
          <p:nvPr/>
        </p:nvSpPr>
        <p:spPr>
          <a:xfrm>
            <a:off x="1015266" y="4598460"/>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district</a:t>
            </a:r>
            <a:endParaRPr lang="en-US" sz="1100" dirty="0"/>
          </a:p>
        </p:txBody>
      </p:sp>
      <p:sp>
        <p:nvSpPr>
          <p:cNvPr id="30" name="Oval 29"/>
          <p:cNvSpPr/>
          <p:nvPr/>
        </p:nvSpPr>
        <p:spPr>
          <a:xfrm>
            <a:off x="4225436" y="4599920"/>
            <a:ext cx="1111793"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Hacienda</a:t>
            </a:r>
            <a:endParaRPr lang="en-US" sz="1100" dirty="0"/>
          </a:p>
        </p:txBody>
      </p:sp>
      <p:sp>
        <p:nvSpPr>
          <p:cNvPr id="34" name="TextBox 33"/>
          <p:cNvSpPr txBox="1"/>
          <p:nvPr/>
        </p:nvSpPr>
        <p:spPr>
          <a:xfrm>
            <a:off x="4206329" y="4175502"/>
            <a:ext cx="725711" cy="261610"/>
          </a:xfrm>
          <a:prstGeom prst="rect">
            <a:avLst/>
          </a:prstGeom>
          <a:noFill/>
        </p:spPr>
        <p:txBody>
          <a:bodyPr wrap="none" rtlCol="0">
            <a:spAutoFit/>
          </a:bodyPr>
          <a:lstStyle/>
          <a:p>
            <a:r>
              <a:rPr lang="en-US" sz="1050" b="1" dirty="0" smtClean="0"/>
              <a:t>prep_as</a:t>
            </a:r>
            <a:endParaRPr lang="en-US" sz="1050" b="1" dirty="0"/>
          </a:p>
        </p:txBody>
      </p:sp>
      <p:sp>
        <p:nvSpPr>
          <p:cNvPr id="36" name="Oval 35"/>
          <p:cNvSpPr/>
          <p:nvPr/>
        </p:nvSpPr>
        <p:spPr>
          <a:xfrm>
            <a:off x="1015266" y="5386159"/>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the</a:t>
            </a:r>
            <a:endParaRPr lang="en-US" sz="1100" dirty="0"/>
          </a:p>
        </p:txBody>
      </p:sp>
      <p:sp>
        <p:nvSpPr>
          <p:cNvPr id="39" name="Oval 38"/>
          <p:cNvSpPr/>
          <p:nvPr/>
        </p:nvSpPr>
        <p:spPr>
          <a:xfrm>
            <a:off x="4291213" y="5365107"/>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Tala</a:t>
            </a:r>
            <a:endParaRPr lang="en-US" sz="1100" dirty="0"/>
          </a:p>
        </p:txBody>
      </p:sp>
      <p:cxnSp>
        <p:nvCxnSpPr>
          <p:cNvPr id="40" name="Straight Arrow Connector 39"/>
          <p:cNvCxnSpPr>
            <a:stCxn id="29" idx="4"/>
            <a:endCxn id="36" idx="0"/>
          </p:cNvCxnSpPr>
          <p:nvPr/>
        </p:nvCxnSpPr>
        <p:spPr>
          <a:xfrm>
            <a:off x="1481757" y="5068394"/>
            <a:ext cx="0" cy="3177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39" idx="0"/>
          </p:cNvCxnSpPr>
          <p:nvPr/>
        </p:nvCxnSpPr>
        <p:spPr>
          <a:xfrm>
            <a:off x="4757704" y="5069854"/>
            <a:ext cx="0" cy="2952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1467926" y="5094809"/>
            <a:ext cx="402674" cy="261610"/>
          </a:xfrm>
          <a:prstGeom prst="rect">
            <a:avLst/>
          </a:prstGeom>
          <a:noFill/>
        </p:spPr>
        <p:txBody>
          <a:bodyPr wrap="none" rtlCol="0">
            <a:spAutoFit/>
          </a:bodyPr>
          <a:lstStyle/>
          <a:p>
            <a:r>
              <a:rPr lang="en-US" sz="1050" b="1" dirty="0" smtClean="0"/>
              <a:t>det</a:t>
            </a:r>
            <a:endParaRPr lang="en-US" sz="1050" b="1" dirty="0"/>
          </a:p>
        </p:txBody>
      </p:sp>
      <p:sp>
        <p:nvSpPr>
          <p:cNvPr id="47" name="TextBox 46"/>
          <p:cNvSpPr txBox="1"/>
          <p:nvPr/>
        </p:nvSpPr>
        <p:spPr>
          <a:xfrm>
            <a:off x="4741174" y="5087612"/>
            <a:ext cx="357001" cy="261610"/>
          </a:xfrm>
          <a:prstGeom prst="rect">
            <a:avLst/>
          </a:prstGeom>
          <a:noFill/>
        </p:spPr>
        <p:txBody>
          <a:bodyPr wrap="none" rtlCol="0">
            <a:spAutoFit/>
          </a:bodyPr>
          <a:lstStyle/>
          <a:p>
            <a:r>
              <a:rPr lang="en-US" sz="1050" b="1" dirty="0" smtClean="0"/>
              <a:t>nn</a:t>
            </a:r>
            <a:endParaRPr lang="en-US" sz="1050" b="1" dirty="0"/>
          </a:p>
        </p:txBody>
      </p:sp>
      <p:sp>
        <p:nvSpPr>
          <p:cNvPr id="48" name="TextBox 47"/>
          <p:cNvSpPr txBox="1"/>
          <p:nvPr/>
        </p:nvSpPr>
        <p:spPr>
          <a:xfrm>
            <a:off x="2950629" y="3167390"/>
            <a:ext cx="466794" cy="261610"/>
          </a:xfrm>
          <a:prstGeom prst="rect">
            <a:avLst/>
          </a:prstGeom>
          <a:noFill/>
        </p:spPr>
        <p:txBody>
          <a:bodyPr wrap="none" rtlCol="0">
            <a:spAutoFit/>
          </a:bodyPr>
          <a:lstStyle/>
          <a:p>
            <a:r>
              <a:rPr lang="en-US" sz="1100" b="1" dirty="0" smtClean="0"/>
              <a:t>root</a:t>
            </a:r>
            <a:endParaRPr lang="en-US" sz="1100" b="1" dirty="0"/>
          </a:p>
        </p:txBody>
      </p:sp>
      <p:sp>
        <p:nvSpPr>
          <p:cNvPr id="53" name="Oval 52"/>
          <p:cNvSpPr/>
          <p:nvPr/>
        </p:nvSpPr>
        <p:spPr>
          <a:xfrm>
            <a:off x="2532192" y="4599920"/>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star</a:t>
            </a:r>
            <a:endParaRPr lang="en-US" sz="1100" dirty="0"/>
          </a:p>
        </p:txBody>
      </p:sp>
      <p:sp>
        <p:nvSpPr>
          <p:cNvPr id="54" name="Oval 53"/>
          <p:cNvSpPr/>
          <p:nvPr/>
        </p:nvSpPr>
        <p:spPr>
          <a:xfrm>
            <a:off x="2532192" y="6157364"/>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heaven</a:t>
            </a:r>
            <a:endParaRPr lang="en-US" sz="1100" dirty="0"/>
          </a:p>
        </p:txBody>
      </p:sp>
      <p:sp>
        <p:nvSpPr>
          <p:cNvPr id="55" name="Oval 54"/>
          <p:cNvSpPr/>
          <p:nvPr/>
        </p:nvSpPr>
        <p:spPr>
          <a:xfrm>
            <a:off x="2530939" y="5386159"/>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tala</a:t>
            </a:r>
            <a:endParaRPr lang="en-US" sz="1100" dirty="0"/>
          </a:p>
        </p:txBody>
      </p:sp>
      <p:sp>
        <p:nvSpPr>
          <p:cNvPr id="59" name="TextBox 58"/>
          <p:cNvSpPr txBox="1"/>
          <p:nvPr/>
        </p:nvSpPr>
        <p:spPr>
          <a:xfrm>
            <a:off x="1772738" y="4353136"/>
            <a:ext cx="882342" cy="261610"/>
          </a:xfrm>
          <a:prstGeom prst="rect">
            <a:avLst/>
          </a:prstGeom>
          <a:noFill/>
        </p:spPr>
        <p:txBody>
          <a:bodyPr wrap="none" rtlCol="0">
            <a:spAutoFit/>
          </a:bodyPr>
          <a:lstStyle/>
          <a:p>
            <a:r>
              <a:rPr lang="en-US" sz="1050" b="1" dirty="0" smtClean="0"/>
              <a:t>nsubjpass</a:t>
            </a:r>
            <a:endParaRPr lang="en-US" sz="1050" b="1" dirty="0"/>
          </a:p>
        </p:txBody>
      </p:sp>
      <p:sp>
        <p:nvSpPr>
          <p:cNvPr id="60" name="Oval 59"/>
          <p:cNvSpPr/>
          <p:nvPr/>
        </p:nvSpPr>
        <p:spPr>
          <a:xfrm>
            <a:off x="3601894" y="5317339"/>
            <a:ext cx="605828"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a</a:t>
            </a:r>
            <a:endParaRPr lang="en-US" sz="1100" dirty="0"/>
          </a:p>
        </p:txBody>
      </p:sp>
      <p:cxnSp>
        <p:nvCxnSpPr>
          <p:cNvPr id="68" name="Straight Arrow Connector 67"/>
          <p:cNvCxnSpPr>
            <a:stCxn id="28" idx="4"/>
            <a:endCxn id="53" idx="0"/>
          </p:cNvCxnSpPr>
          <p:nvPr/>
        </p:nvCxnSpPr>
        <p:spPr>
          <a:xfrm>
            <a:off x="2998684" y="4117132"/>
            <a:ext cx="0" cy="4827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53" idx="4"/>
            <a:endCxn id="55" idx="0"/>
          </p:cNvCxnSpPr>
          <p:nvPr/>
        </p:nvCxnSpPr>
        <p:spPr>
          <a:xfrm flipH="1">
            <a:off x="2997430" y="5069854"/>
            <a:ext cx="1253" cy="31630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55" idx="4"/>
            <a:endCxn id="54" idx="0"/>
          </p:cNvCxnSpPr>
          <p:nvPr/>
        </p:nvCxnSpPr>
        <p:spPr>
          <a:xfrm>
            <a:off x="2997430" y="5856093"/>
            <a:ext cx="1253" cy="3012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53" idx="5"/>
            <a:endCxn id="60" idx="1"/>
          </p:cNvCxnSpPr>
          <p:nvPr/>
        </p:nvCxnSpPr>
        <p:spPr>
          <a:xfrm>
            <a:off x="3328542" y="5001034"/>
            <a:ext cx="362074" cy="3851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0" name="Oval 79"/>
          <p:cNvSpPr/>
          <p:nvPr/>
        </p:nvSpPr>
        <p:spPr>
          <a:xfrm>
            <a:off x="356914" y="3836758"/>
            <a:ext cx="1276567"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considered</a:t>
            </a:r>
            <a:endParaRPr lang="en-US" sz="1100" dirty="0"/>
          </a:p>
        </p:txBody>
      </p:sp>
      <p:sp>
        <p:nvSpPr>
          <p:cNvPr id="81" name="Oval 80"/>
          <p:cNvSpPr/>
          <p:nvPr/>
        </p:nvSpPr>
        <p:spPr>
          <a:xfrm>
            <a:off x="147119" y="4616758"/>
            <a:ext cx="575856"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it</a:t>
            </a:r>
            <a:endParaRPr lang="en-US" sz="1100" dirty="0"/>
          </a:p>
        </p:txBody>
      </p:sp>
      <p:cxnSp>
        <p:nvCxnSpPr>
          <p:cNvPr id="83" name="Straight Arrow Connector 82"/>
          <p:cNvCxnSpPr>
            <a:stCxn id="80" idx="3"/>
            <a:endCxn id="81" idx="0"/>
          </p:cNvCxnSpPr>
          <p:nvPr/>
        </p:nvCxnSpPr>
        <p:spPr>
          <a:xfrm flipH="1">
            <a:off x="435047" y="4237872"/>
            <a:ext cx="108817" cy="3788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Straight Arrow Connector 84"/>
          <p:cNvCxnSpPr>
            <a:stCxn id="80" idx="4"/>
            <a:endCxn id="29" idx="1"/>
          </p:cNvCxnSpPr>
          <p:nvPr/>
        </p:nvCxnSpPr>
        <p:spPr>
          <a:xfrm>
            <a:off x="995198" y="4306692"/>
            <a:ext cx="156700" cy="360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Curved Connector 87"/>
          <p:cNvCxnSpPr>
            <a:stCxn id="28" idx="2"/>
            <a:endCxn id="80" idx="7"/>
          </p:cNvCxnSpPr>
          <p:nvPr/>
        </p:nvCxnSpPr>
        <p:spPr>
          <a:xfrm rot="10800000" flipV="1">
            <a:off x="1446533" y="3882164"/>
            <a:ext cx="1123989" cy="23413"/>
          </a:xfrm>
          <a:prstGeom prst="curvedConnector4">
            <a:avLst>
              <a:gd name="adj1" fmla="val 29738"/>
              <a:gd name="adj2" fmla="val -97531"/>
            </a:avLst>
          </a:prstGeom>
          <a:ln>
            <a:tailEnd type="arrow"/>
          </a:ln>
        </p:spPr>
        <p:style>
          <a:lnRef idx="2">
            <a:schemeClr val="dk1"/>
          </a:lnRef>
          <a:fillRef idx="0">
            <a:schemeClr val="dk1"/>
          </a:fillRef>
          <a:effectRef idx="1">
            <a:schemeClr val="dk1"/>
          </a:effectRef>
          <a:fontRef idx="minor">
            <a:schemeClr val="tx1"/>
          </a:fontRef>
        </p:style>
      </p:cxnSp>
      <p:sp>
        <p:nvSpPr>
          <p:cNvPr id="94" name="Oval 93"/>
          <p:cNvSpPr/>
          <p:nvPr/>
        </p:nvSpPr>
        <p:spPr>
          <a:xfrm>
            <a:off x="3558223" y="4481785"/>
            <a:ext cx="605828"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was</a:t>
            </a:r>
            <a:endParaRPr lang="en-US" sz="1100" dirty="0"/>
          </a:p>
        </p:txBody>
      </p:sp>
      <p:cxnSp>
        <p:nvCxnSpPr>
          <p:cNvPr id="96" name="Straight Arrow Connector 95"/>
          <p:cNvCxnSpPr>
            <a:endCxn id="94" idx="1"/>
          </p:cNvCxnSpPr>
          <p:nvPr/>
        </p:nvCxnSpPr>
        <p:spPr>
          <a:xfrm>
            <a:off x="3208142" y="4089418"/>
            <a:ext cx="438803" cy="461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Oval 98"/>
          <p:cNvSpPr/>
          <p:nvPr/>
        </p:nvSpPr>
        <p:spPr>
          <a:xfrm>
            <a:off x="5418920" y="4198806"/>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settlers</a:t>
            </a:r>
            <a:endParaRPr lang="en-US" sz="1100" dirty="0"/>
          </a:p>
        </p:txBody>
      </p:sp>
      <p:sp>
        <p:nvSpPr>
          <p:cNvPr id="100" name="Oval 99"/>
          <p:cNvSpPr/>
          <p:nvPr/>
        </p:nvSpPr>
        <p:spPr>
          <a:xfrm>
            <a:off x="5418920" y="6223013"/>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land</a:t>
            </a:r>
            <a:endParaRPr lang="en-US" sz="1100" dirty="0"/>
          </a:p>
        </p:txBody>
      </p:sp>
      <p:sp>
        <p:nvSpPr>
          <p:cNvPr id="101" name="Oval 100"/>
          <p:cNvSpPr/>
          <p:nvPr/>
        </p:nvSpPr>
        <p:spPr>
          <a:xfrm>
            <a:off x="5337230" y="5241106"/>
            <a:ext cx="109636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cultivated</a:t>
            </a:r>
            <a:endParaRPr lang="en-US" sz="1100" dirty="0"/>
          </a:p>
        </p:txBody>
      </p:sp>
      <p:cxnSp>
        <p:nvCxnSpPr>
          <p:cNvPr id="103" name="Straight Arrow Connector 102"/>
          <p:cNvCxnSpPr>
            <a:stCxn id="101" idx="4"/>
            <a:endCxn id="100" idx="0"/>
          </p:cNvCxnSpPr>
          <p:nvPr/>
        </p:nvCxnSpPr>
        <p:spPr>
          <a:xfrm>
            <a:off x="5885411" y="5711040"/>
            <a:ext cx="0" cy="51197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5" name="Oval 114"/>
          <p:cNvSpPr/>
          <p:nvPr/>
        </p:nvSpPr>
        <p:spPr>
          <a:xfrm>
            <a:off x="6460233" y="4022147"/>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century</a:t>
            </a:r>
            <a:endParaRPr lang="en-US" sz="1100" dirty="0"/>
          </a:p>
        </p:txBody>
      </p:sp>
      <p:sp>
        <p:nvSpPr>
          <p:cNvPr id="116" name="Oval 115"/>
          <p:cNvSpPr/>
          <p:nvPr/>
        </p:nvSpPr>
        <p:spPr>
          <a:xfrm>
            <a:off x="6460233" y="4826714"/>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19th</a:t>
            </a:r>
            <a:endParaRPr lang="en-US" sz="1100" dirty="0"/>
          </a:p>
        </p:txBody>
      </p:sp>
      <p:sp>
        <p:nvSpPr>
          <p:cNvPr id="117" name="Oval 116"/>
          <p:cNvSpPr/>
          <p:nvPr/>
        </p:nvSpPr>
        <p:spPr>
          <a:xfrm>
            <a:off x="6460233" y="3246083"/>
            <a:ext cx="932982" cy="4699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the</a:t>
            </a:r>
            <a:endParaRPr lang="en-US" sz="1100" dirty="0"/>
          </a:p>
        </p:txBody>
      </p:sp>
      <p:cxnSp>
        <p:nvCxnSpPr>
          <p:cNvPr id="147" name="Straight Arrow Connector 146"/>
          <p:cNvCxnSpPr>
            <a:stCxn id="115" idx="0"/>
            <a:endCxn id="117" idx="4"/>
          </p:cNvCxnSpPr>
          <p:nvPr/>
        </p:nvCxnSpPr>
        <p:spPr>
          <a:xfrm flipV="1">
            <a:off x="6926725" y="3716017"/>
            <a:ext cx="0" cy="306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9" name="Straight Arrow Connector 148"/>
          <p:cNvCxnSpPr>
            <a:stCxn id="115" idx="4"/>
            <a:endCxn id="116" idx="0"/>
          </p:cNvCxnSpPr>
          <p:nvPr/>
        </p:nvCxnSpPr>
        <p:spPr>
          <a:xfrm>
            <a:off x="6926725" y="4492081"/>
            <a:ext cx="0" cy="3346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 name="TextBox 152"/>
          <p:cNvSpPr txBox="1"/>
          <p:nvPr/>
        </p:nvSpPr>
        <p:spPr>
          <a:xfrm>
            <a:off x="1633482" y="3874301"/>
            <a:ext cx="803888" cy="261610"/>
          </a:xfrm>
          <a:prstGeom prst="rect">
            <a:avLst/>
          </a:prstGeom>
          <a:noFill/>
        </p:spPr>
        <p:txBody>
          <a:bodyPr wrap="none" rtlCol="0">
            <a:spAutoFit/>
          </a:bodyPr>
          <a:lstStyle/>
          <a:p>
            <a:r>
              <a:rPr lang="en-US" sz="1050" b="1" dirty="0"/>
              <a:t>c</a:t>
            </a:r>
            <a:r>
              <a:rPr lang="en-US" sz="1050" b="1" dirty="0" smtClean="0"/>
              <a:t>onj_and</a:t>
            </a:r>
            <a:endParaRPr lang="en-US" sz="1050" b="1" dirty="0"/>
          </a:p>
        </p:txBody>
      </p:sp>
      <p:sp>
        <p:nvSpPr>
          <p:cNvPr id="174" name="TextBox 173"/>
          <p:cNvSpPr txBox="1"/>
          <p:nvPr/>
        </p:nvSpPr>
        <p:spPr>
          <a:xfrm>
            <a:off x="970422" y="4250633"/>
            <a:ext cx="831040" cy="230832"/>
          </a:xfrm>
          <a:prstGeom prst="rect">
            <a:avLst/>
          </a:prstGeom>
          <a:noFill/>
        </p:spPr>
        <p:txBody>
          <a:bodyPr wrap="none" rtlCol="0">
            <a:spAutoFit/>
          </a:bodyPr>
          <a:lstStyle/>
          <a:p>
            <a:r>
              <a:rPr lang="en-US" sz="900" b="1" dirty="0" smtClean="0"/>
              <a:t>nsubjpass</a:t>
            </a:r>
            <a:endParaRPr lang="en-US" sz="900" b="1" dirty="0"/>
          </a:p>
        </p:txBody>
      </p:sp>
      <p:sp>
        <p:nvSpPr>
          <p:cNvPr id="175" name="TextBox 174"/>
          <p:cNvSpPr txBox="1"/>
          <p:nvPr/>
        </p:nvSpPr>
        <p:spPr>
          <a:xfrm>
            <a:off x="438308" y="4317999"/>
            <a:ext cx="482361" cy="261610"/>
          </a:xfrm>
          <a:prstGeom prst="rect">
            <a:avLst/>
          </a:prstGeom>
          <a:noFill/>
        </p:spPr>
        <p:txBody>
          <a:bodyPr wrap="none" rtlCol="0">
            <a:spAutoFit/>
          </a:bodyPr>
          <a:lstStyle/>
          <a:p>
            <a:r>
              <a:rPr lang="en-US" sz="1050" b="1" dirty="0" smtClean="0"/>
              <a:t>dobj</a:t>
            </a:r>
            <a:endParaRPr lang="en-US" sz="1050" b="1" dirty="0"/>
          </a:p>
        </p:txBody>
      </p:sp>
      <p:sp>
        <p:nvSpPr>
          <p:cNvPr id="176" name="TextBox 175"/>
          <p:cNvSpPr txBox="1"/>
          <p:nvPr/>
        </p:nvSpPr>
        <p:spPr>
          <a:xfrm>
            <a:off x="3473313" y="4255194"/>
            <a:ext cx="749267" cy="261610"/>
          </a:xfrm>
          <a:prstGeom prst="rect">
            <a:avLst/>
          </a:prstGeom>
          <a:noFill/>
        </p:spPr>
        <p:txBody>
          <a:bodyPr wrap="none" rtlCol="0">
            <a:spAutoFit/>
          </a:bodyPr>
          <a:lstStyle/>
          <a:p>
            <a:r>
              <a:rPr lang="en-US" sz="1050" b="1" dirty="0" smtClean="0"/>
              <a:t>auxpass</a:t>
            </a:r>
            <a:endParaRPr lang="en-US" sz="1050" b="1" dirty="0"/>
          </a:p>
        </p:txBody>
      </p:sp>
      <p:sp>
        <p:nvSpPr>
          <p:cNvPr id="178" name="TextBox 177"/>
          <p:cNvSpPr txBox="1"/>
          <p:nvPr/>
        </p:nvSpPr>
        <p:spPr>
          <a:xfrm>
            <a:off x="3488231" y="5081531"/>
            <a:ext cx="402674" cy="261610"/>
          </a:xfrm>
          <a:prstGeom prst="rect">
            <a:avLst/>
          </a:prstGeom>
          <a:noFill/>
        </p:spPr>
        <p:txBody>
          <a:bodyPr wrap="none" rtlCol="0">
            <a:spAutoFit/>
          </a:bodyPr>
          <a:lstStyle/>
          <a:p>
            <a:r>
              <a:rPr lang="en-US" sz="1050" b="1" dirty="0" smtClean="0"/>
              <a:t>det</a:t>
            </a:r>
            <a:endParaRPr lang="en-US" sz="1050" b="1" dirty="0"/>
          </a:p>
        </p:txBody>
      </p:sp>
      <p:sp>
        <p:nvSpPr>
          <p:cNvPr id="179" name="TextBox 178"/>
          <p:cNvSpPr txBox="1"/>
          <p:nvPr/>
        </p:nvSpPr>
        <p:spPr>
          <a:xfrm>
            <a:off x="2976399" y="5068394"/>
            <a:ext cx="435454" cy="261610"/>
          </a:xfrm>
          <a:prstGeom prst="rect">
            <a:avLst/>
          </a:prstGeom>
          <a:noFill/>
        </p:spPr>
        <p:txBody>
          <a:bodyPr wrap="none" rtlCol="0">
            <a:spAutoFit/>
          </a:bodyPr>
          <a:lstStyle/>
          <a:p>
            <a:r>
              <a:rPr lang="en-US" sz="1050" b="1" dirty="0" smtClean="0"/>
              <a:t>dep</a:t>
            </a:r>
            <a:endParaRPr lang="en-US" sz="1050" b="1" dirty="0"/>
          </a:p>
        </p:txBody>
      </p:sp>
      <p:sp>
        <p:nvSpPr>
          <p:cNvPr id="180" name="TextBox 179"/>
          <p:cNvSpPr txBox="1"/>
          <p:nvPr/>
        </p:nvSpPr>
        <p:spPr>
          <a:xfrm>
            <a:off x="2962547" y="5827926"/>
            <a:ext cx="889987" cy="261610"/>
          </a:xfrm>
          <a:prstGeom prst="rect">
            <a:avLst/>
          </a:prstGeom>
          <a:noFill/>
        </p:spPr>
        <p:txBody>
          <a:bodyPr wrap="none" rtlCol="0">
            <a:spAutoFit/>
          </a:bodyPr>
          <a:lstStyle/>
          <a:p>
            <a:r>
              <a:rPr lang="en-US" sz="1050" b="1" dirty="0" smtClean="0"/>
              <a:t>prep_from</a:t>
            </a:r>
            <a:endParaRPr lang="en-US" sz="1050" b="1" dirty="0"/>
          </a:p>
        </p:txBody>
      </p:sp>
      <p:sp>
        <p:nvSpPr>
          <p:cNvPr id="181" name="TextBox 180"/>
          <p:cNvSpPr txBox="1"/>
          <p:nvPr/>
        </p:nvSpPr>
        <p:spPr>
          <a:xfrm>
            <a:off x="2958860" y="4159710"/>
            <a:ext cx="482361" cy="261610"/>
          </a:xfrm>
          <a:prstGeom prst="rect">
            <a:avLst/>
          </a:prstGeom>
          <a:noFill/>
        </p:spPr>
        <p:txBody>
          <a:bodyPr wrap="none" rtlCol="0">
            <a:spAutoFit/>
          </a:bodyPr>
          <a:lstStyle/>
          <a:p>
            <a:r>
              <a:rPr lang="en-US" sz="1050" b="1" dirty="0" smtClean="0"/>
              <a:t>dobj</a:t>
            </a:r>
            <a:endParaRPr lang="en-US" sz="1050" b="1" dirty="0"/>
          </a:p>
        </p:txBody>
      </p:sp>
      <p:cxnSp>
        <p:nvCxnSpPr>
          <p:cNvPr id="183" name="Straight Arrow Connector 182"/>
          <p:cNvCxnSpPr>
            <a:stCxn id="101" idx="0"/>
            <a:endCxn id="99" idx="4"/>
          </p:cNvCxnSpPr>
          <p:nvPr/>
        </p:nvCxnSpPr>
        <p:spPr>
          <a:xfrm flipV="1">
            <a:off x="5885411" y="4668740"/>
            <a:ext cx="0" cy="5723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5" name="Straight Arrow Connector 184"/>
          <p:cNvCxnSpPr>
            <a:stCxn id="99" idx="2"/>
            <a:endCxn id="101" idx="1"/>
          </p:cNvCxnSpPr>
          <p:nvPr/>
        </p:nvCxnSpPr>
        <p:spPr>
          <a:xfrm rot="10800000" flipH="1" flipV="1">
            <a:off x="5418919" y="4433773"/>
            <a:ext cx="78869" cy="876153"/>
          </a:xfrm>
          <a:prstGeom prst="curvedConnector4">
            <a:avLst>
              <a:gd name="adj1" fmla="val -58638"/>
              <a:gd name="adj2" fmla="val 85366"/>
            </a:avLst>
          </a:prstGeom>
          <a:ln>
            <a:tailEnd type="arrow"/>
          </a:ln>
        </p:spPr>
        <p:style>
          <a:lnRef idx="2">
            <a:schemeClr val="dk1"/>
          </a:lnRef>
          <a:fillRef idx="0">
            <a:schemeClr val="dk1"/>
          </a:fillRef>
          <a:effectRef idx="1">
            <a:schemeClr val="dk1"/>
          </a:effectRef>
          <a:fontRef idx="minor">
            <a:schemeClr val="tx1"/>
          </a:fontRef>
        </p:style>
      </p:cxnSp>
      <p:sp>
        <p:nvSpPr>
          <p:cNvPr id="193" name="TextBox 192"/>
          <p:cNvSpPr txBox="1"/>
          <p:nvPr/>
        </p:nvSpPr>
        <p:spPr>
          <a:xfrm>
            <a:off x="5418920" y="3846979"/>
            <a:ext cx="701947" cy="261610"/>
          </a:xfrm>
          <a:prstGeom prst="rect">
            <a:avLst/>
          </a:prstGeom>
          <a:noFill/>
        </p:spPr>
        <p:txBody>
          <a:bodyPr wrap="none" rtlCol="0">
            <a:spAutoFit/>
          </a:bodyPr>
          <a:lstStyle/>
          <a:p>
            <a:r>
              <a:rPr lang="en-US" sz="1050" b="1" dirty="0"/>
              <a:t>p</a:t>
            </a:r>
            <a:r>
              <a:rPr lang="en-US" sz="1050" b="1" dirty="0" smtClean="0"/>
              <a:t>rep_to</a:t>
            </a:r>
            <a:endParaRPr lang="en-US" sz="1050" b="1" dirty="0"/>
          </a:p>
        </p:txBody>
      </p:sp>
      <p:sp>
        <p:nvSpPr>
          <p:cNvPr id="196" name="TextBox 195"/>
          <p:cNvSpPr txBox="1"/>
          <p:nvPr/>
        </p:nvSpPr>
        <p:spPr>
          <a:xfrm>
            <a:off x="6019667" y="3651490"/>
            <a:ext cx="701947" cy="261610"/>
          </a:xfrm>
          <a:prstGeom prst="rect">
            <a:avLst/>
          </a:prstGeom>
          <a:noFill/>
        </p:spPr>
        <p:txBody>
          <a:bodyPr wrap="none" rtlCol="0">
            <a:spAutoFit/>
          </a:bodyPr>
          <a:lstStyle/>
          <a:p>
            <a:r>
              <a:rPr lang="en-US" sz="1050" b="1" dirty="0"/>
              <a:t>p</a:t>
            </a:r>
            <a:r>
              <a:rPr lang="en-US" sz="1050" b="1" dirty="0" smtClean="0"/>
              <a:t>rep_to</a:t>
            </a:r>
            <a:endParaRPr lang="en-US" sz="1050" b="1" dirty="0"/>
          </a:p>
        </p:txBody>
      </p:sp>
      <p:sp>
        <p:nvSpPr>
          <p:cNvPr id="197" name="TextBox 196"/>
          <p:cNvSpPr txBox="1"/>
          <p:nvPr/>
        </p:nvSpPr>
        <p:spPr>
          <a:xfrm>
            <a:off x="6926725" y="4501635"/>
            <a:ext cx="560883" cy="261610"/>
          </a:xfrm>
          <a:prstGeom prst="rect">
            <a:avLst/>
          </a:prstGeom>
          <a:noFill/>
        </p:spPr>
        <p:txBody>
          <a:bodyPr wrap="none" rtlCol="0">
            <a:spAutoFit/>
          </a:bodyPr>
          <a:lstStyle/>
          <a:p>
            <a:r>
              <a:rPr lang="en-US" sz="1050" b="1" dirty="0" smtClean="0"/>
              <a:t>amod</a:t>
            </a:r>
            <a:endParaRPr lang="en-US" sz="1050" b="1" dirty="0"/>
          </a:p>
        </p:txBody>
      </p:sp>
      <p:sp>
        <p:nvSpPr>
          <p:cNvPr id="198" name="TextBox 197"/>
          <p:cNvSpPr txBox="1"/>
          <p:nvPr/>
        </p:nvSpPr>
        <p:spPr>
          <a:xfrm>
            <a:off x="6926725" y="3759048"/>
            <a:ext cx="402674" cy="261610"/>
          </a:xfrm>
          <a:prstGeom prst="rect">
            <a:avLst/>
          </a:prstGeom>
          <a:noFill/>
        </p:spPr>
        <p:txBody>
          <a:bodyPr wrap="none" rtlCol="0">
            <a:spAutoFit/>
          </a:bodyPr>
          <a:lstStyle/>
          <a:p>
            <a:r>
              <a:rPr lang="en-US" sz="1050" b="1" dirty="0" smtClean="0"/>
              <a:t>det</a:t>
            </a:r>
            <a:endParaRPr lang="en-US" sz="1050" b="1" dirty="0"/>
          </a:p>
        </p:txBody>
      </p:sp>
      <p:sp>
        <p:nvSpPr>
          <p:cNvPr id="199" name="TextBox 198"/>
          <p:cNvSpPr txBox="1"/>
          <p:nvPr/>
        </p:nvSpPr>
        <p:spPr>
          <a:xfrm>
            <a:off x="5885411" y="4853277"/>
            <a:ext cx="560814" cy="261610"/>
          </a:xfrm>
          <a:prstGeom prst="rect">
            <a:avLst/>
          </a:prstGeom>
          <a:noFill/>
        </p:spPr>
        <p:txBody>
          <a:bodyPr wrap="none" rtlCol="0">
            <a:spAutoFit/>
          </a:bodyPr>
          <a:lstStyle/>
          <a:p>
            <a:r>
              <a:rPr lang="en-US" sz="1050" b="1" dirty="0" smtClean="0"/>
              <a:t>nsubj</a:t>
            </a:r>
            <a:endParaRPr lang="en-US" sz="1050" b="1" dirty="0"/>
          </a:p>
        </p:txBody>
      </p:sp>
      <p:sp>
        <p:nvSpPr>
          <p:cNvPr id="200" name="TextBox 199"/>
          <p:cNvSpPr txBox="1"/>
          <p:nvPr/>
        </p:nvSpPr>
        <p:spPr>
          <a:xfrm>
            <a:off x="5337230" y="4937589"/>
            <a:ext cx="615780" cy="261610"/>
          </a:xfrm>
          <a:prstGeom prst="rect">
            <a:avLst/>
          </a:prstGeom>
          <a:noFill/>
        </p:spPr>
        <p:txBody>
          <a:bodyPr wrap="none" rtlCol="0">
            <a:spAutoFit/>
          </a:bodyPr>
          <a:lstStyle/>
          <a:p>
            <a:r>
              <a:rPr lang="en-US" sz="1050" b="1" dirty="0" smtClean="0"/>
              <a:t>rcmod</a:t>
            </a:r>
            <a:endParaRPr lang="en-US" sz="1050" b="1" dirty="0"/>
          </a:p>
        </p:txBody>
      </p:sp>
      <p:sp>
        <p:nvSpPr>
          <p:cNvPr id="203" name="TextBox 202"/>
          <p:cNvSpPr txBox="1"/>
          <p:nvPr/>
        </p:nvSpPr>
        <p:spPr>
          <a:xfrm>
            <a:off x="329879" y="1465620"/>
            <a:ext cx="5826297" cy="523220"/>
          </a:xfrm>
          <a:prstGeom prst="rect">
            <a:avLst/>
          </a:prstGeom>
          <a:noFill/>
        </p:spPr>
        <p:txBody>
          <a:bodyPr wrap="none" rtlCol="0">
            <a:spAutoFit/>
          </a:bodyPr>
          <a:lstStyle/>
          <a:p>
            <a:r>
              <a:rPr lang="en-US" sz="1400" dirty="0" smtClean="0"/>
              <a:t>“In </a:t>
            </a:r>
            <a:r>
              <a:rPr lang="en-US" sz="1400" dirty="0"/>
              <a:t>the 19th century, the district was known as Hacienda Tala to settlers </a:t>
            </a:r>
            <a:endParaRPr lang="en-US" sz="1400" dirty="0" smtClean="0"/>
          </a:p>
          <a:p>
            <a:r>
              <a:rPr lang="en-US" sz="1400" dirty="0"/>
              <a:t> </a:t>
            </a:r>
            <a:r>
              <a:rPr lang="en-US" sz="1400" dirty="0" smtClean="0"/>
              <a:t>who </a:t>
            </a:r>
            <a:r>
              <a:rPr lang="en-US" sz="1400" dirty="0"/>
              <a:t>cultivated the land and considered it a star </a:t>
            </a:r>
            <a:r>
              <a:rPr lang="en-US" sz="1400" dirty="0" smtClean="0"/>
              <a:t>(</a:t>
            </a:r>
            <a:r>
              <a:rPr lang="en-US" sz="1400" dirty="0"/>
              <a:t>"</a:t>
            </a:r>
            <a:r>
              <a:rPr lang="en-US" sz="1400" dirty="0" smtClean="0"/>
              <a:t>tala</a:t>
            </a:r>
            <a:r>
              <a:rPr lang="en-US" sz="1400" dirty="0"/>
              <a:t>") from heaven</a:t>
            </a:r>
            <a:r>
              <a:rPr lang="en-US" sz="1400" dirty="0" smtClean="0"/>
              <a:t>.”</a:t>
            </a:r>
            <a:endParaRPr lang="en-US" sz="1400" dirty="0"/>
          </a:p>
        </p:txBody>
      </p:sp>
      <p:sp>
        <p:nvSpPr>
          <p:cNvPr id="276" name="TextBox 275"/>
          <p:cNvSpPr txBox="1"/>
          <p:nvPr/>
        </p:nvSpPr>
        <p:spPr>
          <a:xfrm>
            <a:off x="72571" y="1877786"/>
            <a:ext cx="184666" cy="369332"/>
          </a:xfrm>
          <a:prstGeom prst="rect">
            <a:avLst/>
          </a:prstGeom>
          <a:noFill/>
        </p:spPr>
        <p:txBody>
          <a:bodyPr wrap="none" rtlCol="0">
            <a:spAutoFit/>
          </a:bodyPr>
          <a:lstStyle/>
          <a:p>
            <a:endParaRPr lang="en-US" dirty="0"/>
          </a:p>
        </p:txBody>
      </p:sp>
      <p:grpSp>
        <p:nvGrpSpPr>
          <p:cNvPr id="360" name="Group 359"/>
          <p:cNvGrpSpPr/>
          <p:nvPr/>
        </p:nvGrpSpPr>
        <p:grpSpPr>
          <a:xfrm>
            <a:off x="6458619" y="1196752"/>
            <a:ext cx="2505869" cy="1760681"/>
            <a:chOff x="3444441" y="3001865"/>
            <a:chExt cx="4666346" cy="2784543"/>
          </a:xfrm>
        </p:grpSpPr>
        <p:grpSp>
          <p:nvGrpSpPr>
            <p:cNvPr id="361" name="Group 360"/>
            <p:cNvGrpSpPr/>
            <p:nvPr/>
          </p:nvGrpSpPr>
          <p:grpSpPr>
            <a:xfrm>
              <a:off x="3717939" y="3149547"/>
              <a:ext cx="4124665" cy="2367685"/>
              <a:chOff x="4639374" y="929860"/>
              <a:chExt cx="3403630" cy="1953788"/>
            </a:xfrm>
          </p:grpSpPr>
          <p:sp>
            <p:nvSpPr>
              <p:cNvPr id="368" name="Oval 367"/>
              <p:cNvSpPr/>
              <p:nvPr/>
            </p:nvSpPr>
            <p:spPr>
              <a:xfrm>
                <a:off x="5829996" y="1462452"/>
                <a:ext cx="1158932" cy="469934"/>
              </a:xfrm>
              <a:prstGeom prst="ellipse">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sz="1200" dirty="0" smtClean="0"/>
                  <a:t>known</a:t>
                </a:r>
                <a:endParaRPr lang="en-US" sz="800" dirty="0"/>
              </a:p>
            </p:txBody>
          </p:sp>
          <p:sp>
            <p:nvSpPr>
              <p:cNvPr id="369" name="Oval 368"/>
              <p:cNvSpPr/>
              <p:nvPr/>
            </p:nvSpPr>
            <p:spPr>
              <a:xfrm>
                <a:off x="4639374" y="2413714"/>
                <a:ext cx="1411924" cy="469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100" b="1" dirty="0" smtClean="0"/>
                  <a:t>SUBJECT</a:t>
                </a:r>
                <a:endParaRPr lang="en-US" sz="1100" b="1" dirty="0"/>
              </a:p>
            </p:txBody>
          </p:sp>
          <p:sp>
            <p:nvSpPr>
              <p:cNvPr id="370" name="Oval 369"/>
              <p:cNvSpPr/>
              <p:nvPr/>
            </p:nvSpPr>
            <p:spPr>
              <a:xfrm>
                <a:off x="6725867" y="2405767"/>
                <a:ext cx="1317137" cy="469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sz="1100" b="1" dirty="0" smtClean="0"/>
                  <a:t>OBJECT</a:t>
                </a:r>
                <a:endParaRPr lang="en-US" sz="1100" b="1" dirty="0"/>
              </a:p>
            </p:txBody>
          </p:sp>
          <p:cxnSp>
            <p:nvCxnSpPr>
              <p:cNvPr id="371" name="Straight Arrow Connector 370"/>
              <p:cNvCxnSpPr>
                <a:stCxn id="368" idx="3"/>
                <a:endCxn id="369" idx="0"/>
              </p:cNvCxnSpPr>
              <p:nvPr/>
            </p:nvCxnSpPr>
            <p:spPr>
              <a:xfrm flipH="1">
                <a:off x="5345336" y="1863565"/>
                <a:ext cx="654382" cy="550150"/>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72" name="Straight Arrow Connector 371"/>
              <p:cNvCxnSpPr>
                <a:stCxn id="368" idx="5"/>
                <a:endCxn id="370" idx="0"/>
              </p:cNvCxnSpPr>
              <p:nvPr/>
            </p:nvCxnSpPr>
            <p:spPr>
              <a:xfrm>
                <a:off x="6819205" y="1863565"/>
                <a:ext cx="565230" cy="54220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73" name="Straight Arrow Connector 372"/>
              <p:cNvCxnSpPr>
                <a:endCxn id="368" idx="0"/>
              </p:cNvCxnSpPr>
              <p:nvPr/>
            </p:nvCxnSpPr>
            <p:spPr>
              <a:xfrm>
                <a:off x="6402015" y="929860"/>
                <a:ext cx="7448" cy="532592"/>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sp>
          <p:nvSpPr>
            <p:cNvPr id="362" name="TextBox 361"/>
            <p:cNvSpPr txBox="1"/>
            <p:nvPr/>
          </p:nvSpPr>
          <p:spPr>
            <a:xfrm>
              <a:off x="4680718" y="4568060"/>
              <a:ext cx="882341" cy="261609"/>
            </a:xfrm>
            <a:prstGeom prst="rect">
              <a:avLst/>
            </a:prstGeom>
            <a:noFill/>
          </p:spPr>
          <p:txBody>
            <a:bodyPr wrap="none" rtlCol="0">
              <a:spAutoFit/>
            </a:bodyPr>
            <a:lstStyle/>
            <a:p>
              <a:r>
                <a:rPr lang="en-US" sz="1100" b="1" dirty="0" smtClean="0"/>
                <a:t>nsubjpass</a:t>
              </a:r>
              <a:endParaRPr lang="en-US" sz="1100" b="1" dirty="0"/>
            </a:p>
          </p:txBody>
        </p:sp>
        <p:sp>
          <p:nvSpPr>
            <p:cNvPr id="363" name="TextBox 362"/>
            <p:cNvSpPr txBox="1"/>
            <p:nvPr/>
          </p:nvSpPr>
          <p:spPr>
            <a:xfrm>
              <a:off x="6635787" y="4340298"/>
              <a:ext cx="725711" cy="261609"/>
            </a:xfrm>
            <a:prstGeom prst="rect">
              <a:avLst/>
            </a:prstGeom>
            <a:noFill/>
          </p:spPr>
          <p:txBody>
            <a:bodyPr wrap="none" rtlCol="0">
              <a:spAutoFit/>
            </a:bodyPr>
            <a:lstStyle/>
            <a:p>
              <a:r>
                <a:rPr lang="en-US" sz="1100" b="1" dirty="0" smtClean="0"/>
                <a:t>prep_as</a:t>
              </a:r>
              <a:endParaRPr lang="en-US" sz="1100" b="1" dirty="0"/>
            </a:p>
          </p:txBody>
        </p:sp>
        <p:sp>
          <p:nvSpPr>
            <p:cNvPr id="364" name="TextBox 363"/>
            <p:cNvSpPr txBox="1"/>
            <p:nvPr/>
          </p:nvSpPr>
          <p:spPr>
            <a:xfrm>
              <a:off x="5853984" y="3358586"/>
              <a:ext cx="466793" cy="261609"/>
            </a:xfrm>
            <a:prstGeom prst="rect">
              <a:avLst/>
            </a:prstGeom>
            <a:noFill/>
          </p:spPr>
          <p:txBody>
            <a:bodyPr wrap="none" rtlCol="0">
              <a:spAutoFit/>
            </a:bodyPr>
            <a:lstStyle/>
            <a:p>
              <a:r>
                <a:rPr lang="en-US" sz="1100" b="1" dirty="0" smtClean="0"/>
                <a:t>root</a:t>
              </a:r>
              <a:endParaRPr lang="en-US" sz="1100" b="1" dirty="0"/>
            </a:p>
          </p:txBody>
        </p:sp>
        <p:grpSp>
          <p:nvGrpSpPr>
            <p:cNvPr id="365" name="Group 364"/>
            <p:cNvGrpSpPr/>
            <p:nvPr/>
          </p:nvGrpSpPr>
          <p:grpSpPr>
            <a:xfrm>
              <a:off x="3444441" y="3001865"/>
              <a:ext cx="4666346" cy="2784543"/>
              <a:chOff x="3444441" y="3001865"/>
              <a:chExt cx="4666346" cy="2784543"/>
            </a:xfrm>
            <a:noFill/>
          </p:grpSpPr>
          <p:sp>
            <p:nvSpPr>
              <p:cNvPr id="366" name="Rectangle 365"/>
              <p:cNvSpPr/>
              <p:nvPr/>
            </p:nvSpPr>
            <p:spPr>
              <a:xfrm>
                <a:off x="3449759" y="3001865"/>
                <a:ext cx="4661028" cy="2784543"/>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7" name="Rectangle 366"/>
              <p:cNvSpPr/>
              <p:nvPr/>
            </p:nvSpPr>
            <p:spPr>
              <a:xfrm>
                <a:off x="3444441" y="3015079"/>
                <a:ext cx="1179982" cy="360234"/>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900" dirty="0" err="1" smtClean="0"/>
                  <a:t>foaf:nick</a:t>
                </a:r>
                <a:endParaRPr lang="en-US" sz="900" dirty="0"/>
              </a:p>
            </p:txBody>
          </p:sp>
        </p:grpSp>
      </p:grpSp>
      <p:sp>
        <p:nvSpPr>
          <p:cNvPr id="391" name="TextBox 390"/>
          <p:cNvSpPr txBox="1"/>
          <p:nvPr/>
        </p:nvSpPr>
        <p:spPr>
          <a:xfrm>
            <a:off x="2251741" y="6165783"/>
            <a:ext cx="5944907" cy="954107"/>
          </a:xfrm>
          <a:prstGeom prst="rect">
            <a:avLst/>
          </a:prstGeom>
          <a:noFill/>
        </p:spPr>
        <p:txBody>
          <a:bodyPr wrap="none" rtlCol="0">
            <a:spAutoFit/>
          </a:bodyPr>
          <a:lstStyle/>
          <a:p>
            <a:r>
              <a:rPr lang="en-US" sz="2800" dirty="0" smtClean="0"/>
              <a:t>(</a:t>
            </a:r>
            <a:r>
              <a:rPr lang="en-US" sz="2800" dirty="0" smtClean="0">
                <a:solidFill>
                  <a:srgbClr val="000000"/>
                </a:solidFill>
              </a:rPr>
              <a:t>“district”</a:t>
            </a:r>
            <a:r>
              <a:rPr lang="en-US" sz="2800" dirty="0" smtClean="0"/>
              <a:t>, </a:t>
            </a:r>
            <a:r>
              <a:rPr lang="en-US" sz="2800" dirty="0" err="1" smtClean="0">
                <a:solidFill>
                  <a:schemeClr val="accent3">
                    <a:lumMod val="60000"/>
                    <a:lumOff val="40000"/>
                  </a:schemeClr>
                </a:solidFill>
              </a:rPr>
              <a:t>foaf:</a:t>
            </a:r>
            <a:r>
              <a:rPr lang="en-US" sz="2800" dirty="0" err="1" smtClean="0"/>
              <a:t>nick</a:t>
            </a:r>
            <a:r>
              <a:rPr lang="en-US" sz="2800" dirty="0"/>
              <a:t>, </a:t>
            </a:r>
            <a:r>
              <a:rPr lang="en-US" sz="2800" dirty="0" smtClean="0"/>
              <a:t>“Hacienda Tala”</a:t>
            </a:r>
            <a:r>
              <a:rPr lang="en-US" sz="2800" dirty="0"/>
              <a:t>)</a:t>
            </a:r>
          </a:p>
          <a:p>
            <a:endParaRPr lang="en-US" sz="2800" dirty="0"/>
          </a:p>
        </p:txBody>
      </p:sp>
      <p:sp>
        <p:nvSpPr>
          <p:cNvPr id="5" name="TextBox 4"/>
          <p:cNvSpPr txBox="1"/>
          <p:nvPr/>
        </p:nvSpPr>
        <p:spPr>
          <a:xfrm>
            <a:off x="2886417" y="1916832"/>
            <a:ext cx="3411648" cy="646331"/>
          </a:xfrm>
          <a:prstGeom prst="rect">
            <a:avLst/>
          </a:prstGeom>
          <a:noFill/>
        </p:spPr>
        <p:txBody>
          <a:bodyPr wrap="none" rtlCol="0">
            <a:spAutoFit/>
          </a:bodyPr>
          <a:lstStyle/>
          <a:p>
            <a:r>
              <a:rPr lang="en-US" sz="1200" i="1" dirty="0" smtClean="0"/>
              <a:t>- Wikipedia Article on Quezon City, Philippines;</a:t>
            </a:r>
          </a:p>
          <a:p>
            <a:r>
              <a:rPr lang="en-US" sz="1200" i="1" dirty="0" smtClean="0"/>
              <a:t>section on </a:t>
            </a:r>
            <a:r>
              <a:rPr lang="en-US" sz="1200" i="1" dirty="0" err="1" smtClean="0"/>
              <a:t>Novaliches</a:t>
            </a:r>
            <a:r>
              <a:rPr lang="en-US" sz="1200" i="1" dirty="0"/>
              <a:t>, one of </a:t>
            </a:r>
            <a:r>
              <a:rPr lang="en-US" sz="1200" i="1" dirty="0" smtClean="0"/>
              <a:t>its districts.</a:t>
            </a:r>
            <a:endParaRPr lang="en-US" sz="1200" i="1" dirty="0"/>
          </a:p>
          <a:p>
            <a:endParaRPr lang="en-US" sz="1200" i="1" dirty="0"/>
          </a:p>
        </p:txBody>
      </p:sp>
      <p:sp>
        <p:nvSpPr>
          <p:cNvPr id="2" name="Title 1"/>
          <p:cNvSpPr>
            <a:spLocks noGrp="1"/>
          </p:cNvSpPr>
          <p:nvPr>
            <p:ph type="title"/>
          </p:nvPr>
        </p:nvSpPr>
        <p:spPr/>
        <p:txBody>
          <a:bodyPr/>
          <a:lstStyle/>
          <a:p>
            <a:r>
              <a:rPr lang="en-US" dirty="0" smtClean="0"/>
              <a:t>Matching patterns</a:t>
            </a:r>
            <a:endParaRPr lang="en-US" dirty="0"/>
          </a:p>
        </p:txBody>
      </p:sp>
    </p:spTree>
    <p:extLst>
      <p:ext uri="{BB962C8B-B14F-4D97-AF65-F5344CB8AC3E}">
        <p14:creationId xmlns:p14="http://schemas.microsoft.com/office/powerpoint/2010/main" val="344725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wipe(up)">
                                      <p:cBhvr>
                                        <p:cTn id="7" dur="500"/>
                                        <p:tgtEl>
                                          <p:spTgt spid="334"/>
                                        </p:tgtEl>
                                      </p:cBhvr>
                                    </p:animEffect>
                                  </p:childTnLst>
                                </p:cTn>
                              </p:par>
                              <p:par>
                                <p:cTn id="8" presetID="22" presetClass="exit" presetSubtype="1" fill="hold" nodeType="withEffect">
                                  <p:stCondLst>
                                    <p:cond delay="0"/>
                                  </p:stCondLst>
                                  <p:childTnLst>
                                    <p:animEffect transition="out" filter="wipe(up)">
                                      <p:cBhvr>
                                        <p:cTn id="9" dur="500"/>
                                        <p:tgtEl>
                                          <p:spTgt spid="151"/>
                                        </p:tgtEl>
                                      </p:cBhvr>
                                    </p:animEffect>
                                    <p:set>
                                      <p:cBhvr>
                                        <p:cTn id="10" dur="1" fill="hold">
                                          <p:stCondLst>
                                            <p:cond delay="499"/>
                                          </p:stCondLst>
                                        </p:cTn>
                                        <p:tgtEl>
                                          <p:spTgt spid="151"/>
                                        </p:tgtEl>
                                        <p:attrNameLst>
                                          <p:attrName>style.visibility</p:attrName>
                                        </p:attrNameLst>
                                      </p:cBhvr>
                                      <p:to>
                                        <p:strVal val="hidden"/>
                                      </p:to>
                                    </p:se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35"/>
                                        </p:tgtEl>
                                        <p:attrNameLst>
                                          <p:attrName>style.visibility</p:attrName>
                                        </p:attrNameLst>
                                      </p:cBhvr>
                                      <p:to>
                                        <p:strVal val="visible"/>
                                      </p:to>
                                    </p:set>
                                    <p:animEffect transition="in" filter="wipe(up)">
                                      <p:cBhvr>
                                        <p:cTn id="14" dur="500"/>
                                        <p:tgtEl>
                                          <p:spTgt spid="335"/>
                                        </p:tgtEl>
                                      </p:cBhvr>
                                    </p:animEffect>
                                  </p:childTnLst>
                                </p:cTn>
                              </p:par>
                              <p:par>
                                <p:cTn id="15" presetID="22" presetClass="exit" presetSubtype="1" fill="hold" grpId="0" nodeType="withEffect">
                                  <p:stCondLst>
                                    <p:cond delay="0"/>
                                  </p:stCondLst>
                                  <p:childTnLst>
                                    <p:animEffect transition="out" filter="wipe(up)">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36"/>
                                        </p:tgtEl>
                                        <p:attrNameLst>
                                          <p:attrName>style.visibility</p:attrName>
                                        </p:attrNameLst>
                                      </p:cBhvr>
                                      <p:to>
                                        <p:strVal val="visible"/>
                                      </p:to>
                                    </p:set>
                                    <p:animEffect transition="in" filter="wipe(up)">
                                      <p:cBhvr>
                                        <p:cTn id="21" dur="500"/>
                                        <p:tgtEl>
                                          <p:spTgt spid="336"/>
                                        </p:tgtEl>
                                      </p:cBhvr>
                                    </p:animEffect>
                                  </p:childTnLst>
                                </p:cTn>
                              </p:par>
                              <p:par>
                                <p:cTn id="22" presetID="22" presetClass="exit" presetSubtype="1" fill="hold" nodeType="withEffect">
                                  <p:stCondLst>
                                    <p:cond delay="0"/>
                                  </p:stCondLst>
                                  <p:childTnLst>
                                    <p:animEffect transition="out" filter="wipe(up)">
                                      <p:cBhvr>
                                        <p:cTn id="23" dur="500"/>
                                        <p:tgtEl>
                                          <p:spTgt spid="31"/>
                                        </p:tgtEl>
                                      </p:cBhvr>
                                    </p:animEffect>
                                    <p:set>
                                      <p:cBhvr>
                                        <p:cTn id="24" dur="1" fill="hold">
                                          <p:stCondLst>
                                            <p:cond delay="499"/>
                                          </p:stCondLst>
                                        </p:cTn>
                                        <p:tgtEl>
                                          <p:spTgt spid="31"/>
                                        </p:tgtEl>
                                        <p:attrNameLst>
                                          <p:attrName>style.visibility</p:attrName>
                                        </p:attrNameLst>
                                      </p:cBhvr>
                                      <p:to>
                                        <p:strVal val="hidden"/>
                                      </p:to>
                                    </p:se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337"/>
                                        </p:tgtEl>
                                        <p:attrNameLst>
                                          <p:attrName>style.visibility</p:attrName>
                                        </p:attrNameLst>
                                      </p:cBhvr>
                                      <p:to>
                                        <p:strVal val="visible"/>
                                      </p:to>
                                    </p:set>
                                    <p:animEffect transition="in" filter="wipe(up)">
                                      <p:cBhvr>
                                        <p:cTn id="28" dur="500"/>
                                        <p:tgtEl>
                                          <p:spTgt spid="337"/>
                                        </p:tgtEl>
                                      </p:cBhvr>
                                    </p:animEffect>
                                  </p:childTnLst>
                                </p:cTn>
                              </p:par>
                              <p:par>
                                <p:cTn id="29" presetID="22" presetClass="exit" presetSubtype="1" fill="hold" grpId="0" nodeType="withEffect">
                                  <p:stCondLst>
                                    <p:cond delay="0"/>
                                  </p:stCondLst>
                                  <p:childTnLst>
                                    <p:animEffect transition="out" filter="wipe(up)">
                                      <p:cBhvr>
                                        <p:cTn id="30" dur="500"/>
                                        <p:tgtEl>
                                          <p:spTgt spid="29"/>
                                        </p:tgtEl>
                                      </p:cBhvr>
                                    </p:animEffect>
                                    <p:set>
                                      <p:cBhvr>
                                        <p:cTn id="31" dur="1" fill="hold">
                                          <p:stCondLst>
                                            <p:cond delay="499"/>
                                          </p:stCondLst>
                                        </p:cTn>
                                        <p:tgtEl>
                                          <p:spTgt spid="29"/>
                                        </p:tgtEl>
                                        <p:attrNameLst>
                                          <p:attrName>style.visibility</p:attrName>
                                        </p:attrNameLst>
                                      </p:cBhvr>
                                      <p:to>
                                        <p:strVal val="hidden"/>
                                      </p:to>
                                    </p:se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339"/>
                                        </p:tgtEl>
                                        <p:attrNameLst>
                                          <p:attrName>style.visibility</p:attrName>
                                        </p:attrNameLst>
                                      </p:cBhvr>
                                      <p:to>
                                        <p:strVal val="visible"/>
                                      </p:to>
                                    </p:set>
                                    <p:animEffect transition="in" filter="wipe(up)">
                                      <p:cBhvr>
                                        <p:cTn id="35" dur="500"/>
                                        <p:tgtEl>
                                          <p:spTgt spid="339"/>
                                        </p:tgtEl>
                                      </p:cBhvr>
                                    </p:animEffect>
                                  </p:childTnLst>
                                </p:cTn>
                              </p:par>
                              <p:par>
                                <p:cTn id="36" presetID="22" presetClass="exit" presetSubtype="1" fill="hold" nodeType="withEffect">
                                  <p:stCondLst>
                                    <p:cond delay="0"/>
                                  </p:stCondLst>
                                  <p:childTnLst>
                                    <p:animEffect transition="out" filter="wipe(up)">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338"/>
                                        </p:tgtEl>
                                        <p:attrNameLst>
                                          <p:attrName>style.visibility</p:attrName>
                                        </p:attrNameLst>
                                      </p:cBhvr>
                                      <p:to>
                                        <p:strVal val="visible"/>
                                      </p:to>
                                    </p:set>
                                    <p:animEffect transition="in" filter="wipe(up)">
                                      <p:cBhvr>
                                        <p:cTn id="42" dur="500"/>
                                        <p:tgtEl>
                                          <p:spTgt spid="338"/>
                                        </p:tgtEl>
                                      </p:cBhvr>
                                    </p:animEffect>
                                  </p:childTnLst>
                                </p:cTn>
                              </p:par>
                              <p:par>
                                <p:cTn id="43" presetID="22" presetClass="exit" presetSubtype="1" fill="hold" grpId="0" nodeType="withEffect">
                                  <p:stCondLst>
                                    <p:cond delay="0"/>
                                  </p:stCondLst>
                                  <p:childTnLst>
                                    <p:animEffect transition="out" filter="wipe(up)">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childTnLst>
                          </p:cTn>
                        </p:par>
                        <p:par>
                          <p:cTn id="46" fill="hold">
                            <p:stCondLst>
                              <p:cond delay="3000"/>
                            </p:stCondLst>
                            <p:childTnLst>
                              <p:par>
                                <p:cTn id="47" presetID="22" presetClass="exit" presetSubtype="4" fill="hold" nodeType="afterEffect">
                                  <p:stCondLst>
                                    <p:cond delay="0"/>
                                  </p:stCondLst>
                                  <p:childTnLst>
                                    <p:animEffect transition="out" filter="wipe(down)">
                                      <p:cBhvr>
                                        <p:cTn id="48" dur="500"/>
                                        <p:tgtEl>
                                          <p:spTgt spid="143"/>
                                        </p:tgtEl>
                                      </p:cBhvr>
                                    </p:animEffect>
                                    <p:set>
                                      <p:cBhvr>
                                        <p:cTn id="49" dur="1" fill="hold">
                                          <p:stCondLst>
                                            <p:cond delay="499"/>
                                          </p:stCondLst>
                                        </p:cTn>
                                        <p:tgtEl>
                                          <p:spTgt spid="143"/>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136"/>
                                        </p:tgtEl>
                                      </p:cBhvr>
                                    </p:animEffect>
                                    <p:set>
                                      <p:cBhvr>
                                        <p:cTn id="52" dur="1" fill="hold">
                                          <p:stCondLst>
                                            <p:cond delay="499"/>
                                          </p:stCondLst>
                                        </p:cTn>
                                        <p:tgtEl>
                                          <p:spTgt spid="136"/>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53"/>
                                        </p:tgtEl>
                                      </p:cBhvr>
                                    </p:animEffect>
                                    <p:set>
                                      <p:cBhvr>
                                        <p:cTn id="55" dur="1" fill="hold">
                                          <p:stCondLst>
                                            <p:cond delay="499"/>
                                          </p:stCondLst>
                                        </p:cTn>
                                        <p:tgtEl>
                                          <p:spTgt spid="53"/>
                                        </p:tgtEl>
                                        <p:attrNameLst>
                                          <p:attrName>style.visibility</p:attrName>
                                        </p:attrNameLst>
                                      </p:cBhvr>
                                      <p:to>
                                        <p:strVal val="hidden"/>
                                      </p:to>
                                    </p:set>
                                  </p:childTnLst>
                                </p:cTn>
                              </p:par>
                              <p:par>
                                <p:cTn id="56" presetID="22" presetClass="exit" presetSubtype="4" fill="hold" grpId="0" nodeType="withEffect">
                                  <p:stCondLst>
                                    <p:cond delay="0"/>
                                  </p:stCondLst>
                                  <p:childTnLst>
                                    <p:animEffect transition="out" filter="wipe(down)">
                                      <p:cBhvr>
                                        <p:cTn id="57" dur="500"/>
                                        <p:tgtEl>
                                          <p:spTgt spid="54"/>
                                        </p:tgtEl>
                                      </p:cBhvr>
                                    </p:animEffect>
                                    <p:set>
                                      <p:cBhvr>
                                        <p:cTn id="58" dur="1" fill="hold">
                                          <p:stCondLst>
                                            <p:cond delay="499"/>
                                          </p:stCondLst>
                                        </p:cTn>
                                        <p:tgtEl>
                                          <p:spTgt spid="54"/>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55"/>
                                        </p:tgtEl>
                                      </p:cBhvr>
                                    </p:animEffect>
                                    <p:set>
                                      <p:cBhvr>
                                        <p:cTn id="61" dur="1" fill="hold">
                                          <p:stCondLst>
                                            <p:cond delay="499"/>
                                          </p:stCondLst>
                                        </p:cTn>
                                        <p:tgtEl>
                                          <p:spTgt spid="55"/>
                                        </p:tgtEl>
                                        <p:attrNameLst>
                                          <p:attrName>style.visibility</p:attrName>
                                        </p:attrNameLst>
                                      </p:cBhvr>
                                      <p:to>
                                        <p:strVal val="hidden"/>
                                      </p:to>
                                    </p:set>
                                  </p:childTnLst>
                                </p:cTn>
                              </p:par>
                              <p:par>
                                <p:cTn id="62" presetID="22" presetClass="exit" presetSubtype="4" fill="hold" grpId="0" nodeType="withEffect">
                                  <p:stCondLst>
                                    <p:cond delay="0"/>
                                  </p:stCondLst>
                                  <p:childTnLst>
                                    <p:animEffect transition="out" filter="wipe(down)">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68"/>
                                        </p:tgtEl>
                                      </p:cBhvr>
                                    </p:animEffect>
                                    <p:set>
                                      <p:cBhvr>
                                        <p:cTn id="67" dur="1" fill="hold">
                                          <p:stCondLst>
                                            <p:cond delay="499"/>
                                          </p:stCondLst>
                                        </p:cTn>
                                        <p:tgtEl>
                                          <p:spTgt spid="68"/>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72"/>
                                        </p:tgtEl>
                                      </p:cBhvr>
                                    </p:animEffect>
                                    <p:set>
                                      <p:cBhvr>
                                        <p:cTn id="70" dur="1" fill="hold">
                                          <p:stCondLst>
                                            <p:cond delay="499"/>
                                          </p:stCondLst>
                                        </p:cTn>
                                        <p:tgtEl>
                                          <p:spTgt spid="72"/>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74"/>
                                        </p:tgtEl>
                                      </p:cBhvr>
                                    </p:animEffect>
                                    <p:set>
                                      <p:cBhvr>
                                        <p:cTn id="73" dur="1" fill="hold">
                                          <p:stCondLst>
                                            <p:cond delay="499"/>
                                          </p:stCondLst>
                                        </p:cTn>
                                        <p:tgtEl>
                                          <p:spTgt spid="74"/>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76"/>
                                        </p:tgtEl>
                                      </p:cBhvr>
                                    </p:animEffect>
                                    <p:set>
                                      <p:cBhvr>
                                        <p:cTn id="76" dur="1" fill="hold">
                                          <p:stCondLst>
                                            <p:cond delay="499"/>
                                          </p:stCondLst>
                                        </p:cTn>
                                        <p:tgtEl>
                                          <p:spTgt spid="76"/>
                                        </p:tgtEl>
                                        <p:attrNameLst>
                                          <p:attrName>style.visibility</p:attrName>
                                        </p:attrNameLst>
                                      </p:cBhvr>
                                      <p:to>
                                        <p:strVal val="hidden"/>
                                      </p:to>
                                    </p:set>
                                  </p:childTnLst>
                                </p:cTn>
                              </p:par>
                              <p:par>
                                <p:cTn id="77" presetID="22" presetClass="exit" presetSubtype="4" fill="hold" grpId="0" nodeType="withEffect">
                                  <p:stCondLst>
                                    <p:cond delay="0"/>
                                  </p:stCondLst>
                                  <p:childTnLst>
                                    <p:animEffect transition="out" filter="wipe(down)">
                                      <p:cBhvr>
                                        <p:cTn id="78" dur="500"/>
                                        <p:tgtEl>
                                          <p:spTgt spid="80"/>
                                        </p:tgtEl>
                                      </p:cBhvr>
                                    </p:animEffect>
                                    <p:set>
                                      <p:cBhvr>
                                        <p:cTn id="79" dur="1" fill="hold">
                                          <p:stCondLst>
                                            <p:cond delay="499"/>
                                          </p:stCondLst>
                                        </p:cTn>
                                        <p:tgtEl>
                                          <p:spTgt spid="80"/>
                                        </p:tgtEl>
                                        <p:attrNameLst>
                                          <p:attrName>style.visibility</p:attrName>
                                        </p:attrNameLst>
                                      </p:cBhvr>
                                      <p:to>
                                        <p:strVal val="hidden"/>
                                      </p:to>
                                    </p:set>
                                  </p:childTnLst>
                                </p:cTn>
                              </p:par>
                              <p:par>
                                <p:cTn id="80" presetID="22" presetClass="exit" presetSubtype="4" fill="hold" grpId="0" nodeType="withEffect">
                                  <p:stCondLst>
                                    <p:cond delay="0"/>
                                  </p:stCondLst>
                                  <p:childTnLst>
                                    <p:animEffect transition="out" filter="wipe(down)">
                                      <p:cBhvr>
                                        <p:cTn id="81" dur="500"/>
                                        <p:tgtEl>
                                          <p:spTgt spid="81"/>
                                        </p:tgtEl>
                                      </p:cBhvr>
                                    </p:animEffect>
                                    <p:set>
                                      <p:cBhvr>
                                        <p:cTn id="82" dur="1" fill="hold">
                                          <p:stCondLst>
                                            <p:cond delay="499"/>
                                          </p:stCondLst>
                                        </p:cTn>
                                        <p:tgtEl>
                                          <p:spTgt spid="81"/>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83"/>
                                        </p:tgtEl>
                                      </p:cBhvr>
                                    </p:animEffect>
                                    <p:set>
                                      <p:cBhvr>
                                        <p:cTn id="85" dur="1" fill="hold">
                                          <p:stCondLst>
                                            <p:cond delay="499"/>
                                          </p:stCondLst>
                                        </p:cTn>
                                        <p:tgtEl>
                                          <p:spTgt spid="83"/>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85"/>
                                        </p:tgtEl>
                                      </p:cBhvr>
                                    </p:animEffect>
                                    <p:set>
                                      <p:cBhvr>
                                        <p:cTn id="88" dur="1" fill="hold">
                                          <p:stCondLst>
                                            <p:cond delay="499"/>
                                          </p:stCondLst>
                                        </p:cTn>
                                        <p:tgtEl>
                                          <p:spTgt spid="85"/>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88"/>
                                        </p:tgtEl>
                                      </p:cBhvr>
                                    </p:animEffect>
                                    <p:set>
                                      <p:cBhvr>
                                        <p:cTn id="91" dur="1" fill="hold">
                                          <p:stCondLst>
                                            <p:cond delay="499"/>
                                          </p:stCondLst>
                                        </p:cTn>
                                        <p:tgtEl>
                                          <p:spTgt spid="88"/>
                                        </p:tgtEl>
                                        <p:attrNameLst>
                                          <p:attrName>style.visibility</p:attrName>
                                        </p:attrNameLst>
                                      </p:cBhvr>
                                      <p:to>
                                        <p:strVal val="hidden"/>
                                      </p:to>
                                    </p:set>
                                  </p:childTnLst>
                                </p:cTn>
                              </p:par>
                              <p:par>
                                <p:cTn id="92" presetID="22" presetClass="exit" presetSubtype="4" fill="hold" grpId="0" nodeType="withEffect">
                                  <p:stCondLst>
                                    <p:cond delay="0"/>
                                  </p:stCondLst>
                                  <p:childTnLst>
                                    <p:animEffect transition="out" filter="wipe(down)">
                                      <p:cBhvr>
                                        <p:cTn id="93" dur="500"/>
                                        <p:tgtEl>
                                          <p:spTgt spid="94"/>
                                        </p:tgtEl>
                                      </p:cBhvr>
                                    </p:animEffect>
                                    <p:set>
                                      <p:cBhvr>
                                        <p:cTn id="94" dur="1" fill="hold">
                                          <p:stCondLst>
                                            <p:cond delay="499"/>
                                          </p:stCondLst>
                                        </p:cTn>
                                        <p:tgtEl>
                                          <p:spTgt spid="94"/>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96"/>
                                        </p:tgtEl>
                                      </p:cBhvr>
                                    </p:animEffect>
                                    <p:set>
                                      <p:cBhvr>
                                        <p:cTn id="97" dur="1" fill="hold">
                                          <p:stCondLst>
                                            <p:cond delay="499"/>
                                          </p:stCondLst>
                                        </p:cTn>
                                        <p:tgtEl>
                                          <p:spTgt spid="96"/>
                                        </p:tgtEl>
                                        <p:attrNameLst>
                                          <p:attrName>style.visibility</p:attrName>
                                        </p:attrNameLst>
                                      </p:cBhvr>
                                      <p:to>
                                        <p:strVal val="hidden"/>
                                      </p:to>
                                    </p:set>
                                  </p:childTnLst>
                                </p:cTn>
                              </p:par>
                              <p:par>
                                <p:cTn id="98" presetID="22" presetClass="exit" presetSubtype="4" fill="hold" grpId="0" nodeType="withEffect">
                                  <p:stCondLst>
                                    <p:cond delay="0"/>
                                  </p:stCondLst>
                                  <p:childTnLst>
                                    <p:animEffect transition="out" filter="wipe(down)">
                                      <p:cBhvr>
                                        <p:cTn id="99" dur="500"/>
                                        <p:tgtEl>
                                          <p:spTgt spid="99"/>
                                        </p:tgtEl>
                                      </p:cBhvr>
                                    </p:animEffect>
                                    <p:set>
                                      <p:cBhvr>
                                        <p:cTn id="100" dur="1" fill="hold">
                                          <p:stCondLst>
                                            <p:cond delay="499"/>
                                          </p:stCondLst>
                                        </p:cTn>
                                        <p:tgtEl>
                                          <p:spTgt spid="99"/>
                                        </p:tgtEl>
                                        <p:attrNameLst>
                                          <p:attrName>style.visibility</p:attrName>
                                        </p:attrNameLst>
                                      </p:cBhvr>
                                      <p:to>
                                        <p:strVal val="hidden"/>
                                      </p:to>
                                    </p:set>
                                  </p:childTnLst>
                                </p:cTn>
                              </p:par>
                              <p:par>
                                <p:cTn id="101" presetID="22" presetClass="exit" presetSubtype="4" fill="hold" grpId="0" nodeType="withEffect">
                                  <p:stCondLst>
                                    <p:cond delay="0"/>
                                  </p:stCondLst>
                                  <p:childTnLst>
                                    <p:animEffect transition="out" filter="wipe(down)">
                                      <p:cBhvr>
                                        <p:cTn id="102" dur="500"/>
                                        <p:tgtEl>
                                          <p:spTgt spid="100"/>
                                        </p:tgtEl>
                                      </p:cBhvr>
                                    </p:animEffect>
                                    <p:set>
                                      <p:cBhvr>
                                        <p:cTn id="103" dur="1" fill="hold">
                                          <p:stCondLst>
                                            <p:cond delay="499"/>
                                          </p:stCondLst>
                                        </p:cTn>
                                        <p:tgtEl>
                                          <p:spTgt spid="100"/>
                                        </p:tgtEl>
                                        <p:attrNameLst>
                                          <p:attrName>style.visibility</p:attrName>
                                        </p:attrNameLst>
                                      </p:cBhvr>
                                      <p:to>
                                        <p:strVal val="hidden"/>
                                      </p:to>
                                    </p:set>
                                  </p:childTnLst>
                                </p:cTn>
                              </p:par>
                              <p:par>
                                <p:cTn id="104" presetID="22" presetClass="exit" presetSubtype="4" fill="hold" grpId="0" nodeType="withEffect">
                                  <p:stCondLst>
                                    <p:cond delay="0"/>
                                  </p:stCondLst>
                                  <p:childTnLst>
                                    <p:animEffect transition="out" filter="wipe(down)">
                                      <p:cBhvr>
                                        <p:cTn id="105" dur="500"/>
                                        <p:tgtEl>
                                          <p:spTgt spid="101"/>
                                        </p:tgtEl>
                                      </p:cBhvr>
                                    </p:animEffect>
                                    <p:set>
                                      <p:cBhvr>
                                        <p:cTn id="106" dur="1" fill="hold">
                                          <p:stCondLst>
                                            <p:cond delay="499"/>
                                          </p:stCondLst>
                                        </p:cTn>
                                        <p:tgtEl>
                                          <p:spTgt spid="101"/>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103"/>
                                        </p:tgtEl>
                                      </p:cBhvr>
                                    </p:animEffect>
                                    <p:set>
                                      <p:cBhvr>
                                        <p:cTn id="109" dur="1" fill="hold">
                                          <p:stCondLst>
                                            <p:cond delay="499"/>
                                          </p:stCondLst>
                                        </p:cTn>
                                        <p:tgtEl>
                                          <p:spTgt spid="103"/>
                                        </p:tgtEl>
                                        <p:attrNameLst>
                                          <p:attrName>style.visibility</p:attrName>
                                        </p:attrNameLst>
                                      </p:cBhvr>
                                      <p:to>
                                        <p:strVal val="hidden"/>
                                      </p:to>
                                    </p:set>
                                  </p:childTnLst>
                                </p:cTn>
                              </p:par>
                              <p:par>
                                <p:cTn id="110" presetID="22" presetClass="exit" presetSubtype="4" fill="hold" grpId="0" nodeType="withEffect">
                                  <p:stCondLst>
                                    <p:cond delay="0"/>
                                  </p:stCondLst>
                                  <p:childTnLst>
                                    <p:animEffect transition="out" filter="wipe(down)">
                                      <p:cBhvr>
                                        <p:cTn id="111" dur="500"/>
                                        <p:tgtEl>
                                          <p:spTgt spid="115"/>
                                        </p:tgtEl>
                                      </p:cBhvr>
                                    </p:animEffect>
                                    <p:set>
                                      <p:cBhvr>
                                        <p:cTn id="112" dur="1" fill="hold">
                                          <p:stCondLst>
                                            <p:cond delay="499"/>
                                          </p:stCondLst>
                                        </p:cTn>
                                        <p:tgtEl>
                                          <p:spTgt spid="115"/>
                                        </p:tgtEl>
                                        <p:attrNameLst>
                                          <p:attrName>style.visibility</p:attrName>
                                        </p:attrNameLst>
                                      </p:cBhvr>
                                      <p:to>
                                        <p:strVal val="hidden"/>
                                      </p:to>
                                    </p:set>
                                  </p:childTnLst>
                                </p:cTn>
                              </p:par>
                              <p:par>
                                <p:cTn id="113" presetID="22" presetClass="exit" presetSubtype="4" fill="hold" grpId="0" nodeType="withEffect">
                                  <p:stCondLst>
                                    <p:cond delay="0"/>
                                  </p:stCondLst>
                                  <p:childTnLst>
                                    <p:animEffect transition="out" filter="wipe(down)">
                                      <p:cBhvr>
                                        <p:cTn id="114" dur="500"/>
                                        <p:tgtEl>
                                          <p:spTgt spid="116"/>
                                        </p:tgtEl>
                                      </p:cBhvr>
                                    </p:animEffect>
                                    <p:set>
                                      <p:cBhvr>
                                        <p:cTn id="115" dur="1" fill="hold">
                                          <p:stCondLst>
                                            <p:cond delay="499"/>
                                          </p:stCondLst>
                                        </p:cTn>
                                        <p:tgtEl>
                                          <p:spTgt spid="116"/>
                                        </p:tgtEl>
                                        <p:attrNameLst>
                                          <p:attrName>style.visibility</p:attrName>
                                        </p:attrNameLst>
                                      </p:cBhvr>
                                      <p:to>
                                        <p:strVal val="hidden"/>
                                      </p:to>
                                    </p:set>
                                  </p:childTnLst>
                                </p:cTn>
                              </p:par>
                              <p:par>
                                <p:cTn id="116" presetID="22" presetClass="exit" presetSubtype="4" fill="hold" grpId="0" nodeType="withEffect">
                                  <p:stCondLst>
                                    <p:cond delay="0"/>
                                  </p:stCondLst>
                                  <p:childTnLst>
                                    <p:animEffect transition="out" filter="wipe(down)">
                                      <p:cBhvr>
                                        <p:cTn id="117" dur="500"/>
                                        <p:tgtEl>
                                          <p:spTgt spid="117"/>
                                        </p:tgtEl>
                                      </p:cBhvr>
                                    </p:animEffect>
                                    <p:set>
                                      <p:cBhvr>
                                        <p:cTn id="118" dur="1" fill="hold">
                                          <p:stCondLst>
                                            <p:cond delay="499"/>
                                          </p:stCondLst>
                                        </p:cTn>
                                        <p:tgtEl>
                                          <p:spTgt spid="117"/>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147"/>
                                        </p:tgtEl>
                                      </p:cBhvr>
                                    </p:animEffect>
                                    <p:set>
                                      <p:cBhvr>
                                        <p:cTn id="121" dur="1" fill="hold">
                                          <p:stCondLst>
                                            <p:cond delay="499"/>
                                          </p:stCondLst>
                                        </p:cTn>
                                        <p:tgtEl>
                                          <p:spTgt spid="147"/>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149"/>
                                        </p:tgtEl>
                                      </p:cBhvr>
                                    </p:animEffect>
                                    <p:set>
                                      <p:cBhvr>
                                        <p:cTn id="124" dur="1" fill="hold">
                                          <p:stCondLst>
                                            <p:cond delay="499"/>
                                          </p:stCondLst>
                                        </p:cTn>
                                        <p:tgtEl>
                                          <p:spTgt spid="149"/>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151"/>
                                        </p:tgtEl>
                                      </p:cBhvr>
                                    </p:animEffect>
                                    <p:set>
                                      <p:cBhvr>
                                        <p:cTn id="127" dur="1" fill="hold">
                                          <p:stCondLst>
                                            <p:cond delay="499"/>
                                          </p:stCondLst>
                                        </p:cTn>
                                        <p:tgtEl>
                                          <p:spTgt spid="151"/>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153"/>
                                        </p:tgtEl>
                                      </p:cBhvr>
                                    </p:animEffect>
                                    <p:set>
                                      <p:cBhvr>
                                        <p:cTn id="130" dur="1" fill="hold">
                                          <p:stCondLst>
                                            <p:cond delay="499"/>
                                          </p:stCondLst>
                                        </p:cTn>
                                        <p:tgtEl>
                                          <p:spTgt spid="153"/>
                                        </p:tgtEl>
                                        <p:attrNameLst>
                                          <p:attrName>style.visibility</p:attrName>
                                        </p:attrNameLst>
                                      </p:cBhvr>
                                      <p:to>
                                        <p:strVal val="hidden"/>
                                      </p:to>
                                    </p:set>
                                  </p:childTnLst>
                                </p:cTn>
                              </p:par>
                              <p:par>
                                <p:cTn id="131" presetID="22" presetClass="exit" presetSubtype="4" fill="hold" grpId="0" nodeType="withEffect">
                                  <p:stCondLst>
                                    <p:cond delay="0"/>
                                  </p:stCondLst>
                                  <p:childTnLst>
                                    <p:animEffect transition="out" filter="wipe(down)">
                                      <p:cBhvr>
                                        <p:cTn id="132" dur="500"/>
                                        <p:tgtEl>
                                          <p:spTgt spid="174"/>
                                        </p:tgtEl>
                                      </p:cBhvr>
                                    </p:animEffect>
                                    <p:set>
                                      <p:cBhvr>
                                        <p:cTn id="133" dur="1" fill="hold">
                                          <p:stCondLst>
                                            <p:cond delay="499"/>
                                          </p:stCondLst>
                                        </p:cTn>
                                        <p:tgtEl>
                                          <p:spTgt spid="174"/>
                                        </p:tgtEl>
                                        <p:attrNameLst>
                                          <p:attrName>style.visibility</p:attrName>
                                        </p:attrNameLst>
                                      </p:cBhvr>
                                      <p:to>
                                        <p:strVal val="hidden"/>
                                      </p:to>
                                    </p:set>
                                  </p:childTnLst>
                                </p:cTn>
                              </p:par>
                              <p:par>
                                <p:cTn id="134" presetID="22" presetClass="exit" presetSubtype="4" fill="hold" grpId="0" nodeType="withEffect">
                                  <p:stCondLst>
                                    <p:cond delay="0"/>
                                  </p:stCondLst>
                                  <p:childTnLst>
                                    <p:animEffect transition="out" filter="wipe(down)">
                                      <p:cBhvr>
                                        <p:cTn id="135" dur="500"/>
                                        <p:tgtEl>
                                          <p:spTgt spid="175"/>
                                        </p:tgtEl>
                                      </p:cBhvr>
                                    </p:animEffect>
                                    <p:set>
                                      <p:cBhvr>
                                        <p:cTn id="136" dur="1" fill="hold">
                                          <p:stCondLst>
                                            <p:cond delay="499"/>
                                          </p:stCondLst>
                                        </p:cTn>
                                        <p:tgtEl>
                                          <p:spTgt spid="175"/>
                                        </p:tgtEl>
                                        <p:attrNameLst>
                                          <p:attrName>style.visibility</p:attrName>
                                        </p:attrNameLst>
                                      </p:cBhvr>
                                      <p:to>
                                        <p:strVal val="hidden"/>
                                      </p:to>
                                    </p:set>
                                  </p:childTnLst>
                                </p:cTn>
                              </p:par>
                              <p:par>
                                <p:cTn id="137" presetID="22" presetClass="exit" presetSubtype="4" fill="hold" grpId="0" nodeType="withEffect">
                                  <p:stCondLst>
                                    <p:cond delay="0"/>
                                  </p:stCondLst>
                                  <p:childTnLst>
                                    <p:animEffect transition="out" filter="wipe(down)">
                                      <p:cBhvr>
                                        <p:cTn id="138" dur="500"/>
                                        <p:tgtEl>
                                          <p:spTgt spid="176"/>
                                        </p:tgtEl>
                                      </p:cBhvr>
                                    </p:animEffect>
                                    <p:set>
                                      <p:cBhvr>
                                        <p:cTn id="139" dur="1" fill="hold">
                                          <p:stCondLst>
                                            <p:cond delay="499"/>
                                          </p:stCondLst>
                                        </p:cTn>
                                        <p:tgtEl>
                                          <p:spTgt spid="176"/>
                                        </p:tgtEl>
                                        <p:attrNameLst>
                                          <p:attrName>style.visibility</p:attrName>
                                        </p:attrNameLst>
                                      </p:cBhvr>
                                      <p:to>
                                        <p:strVal val="hidden"/>
                                      </p:to>
                                    </p:set>
                                  </p:childTnLst>
                                </p:cTn>
                              </p:par>
                              <p:par>
                                <p:cTn id="140" presetID="22" presetClass="exit" presetSubtype="4" fill="hold" grpId="0" nodeType="withEffect">
                                  <p:stCondLst>
                                    <p:cond delay="0"/>
                                  </p:stCondLst>
                                  <p:childTnLst>
                                    <p:animEffect transition="out" filter="wipe(down)">
                                      <p:cBhvr>
                                        <p:cTn id="141" dur="500"/>
                                        <p:tgtEl>
                                          <p:spTgt spid="178"/>
                                        </p:tgtEl>
                                      </p:cBhvr>
                                    </p:animEffect>
                                    <p:set>
                                      <p:cBhvr>
                                        <p:cTn id="142" dur="1" fill="hold">
                                          <p:stCondLst>
                                            <p:cond delay="499"/>
                                          </p:stCondLst>
                                        </p:cTn>
                                        <p:tgtEl>
                                          <p:spTgt spid="178"/>
                                        </p:tgtEl>
                                        <p:attrNameLst>
                                          <p:attrName>style.visibility</p:attrName>
                                        </p:attrNameLst>
                                      </p:cBhvr>
                                      <p:to>
                                        <p:strVal val="hidden"/>
                                      </p:to>
                                    </p:set>
                                  </p:childTnLst>
                                </p:cTn>
                              </p:par>
                              <p:par>
                                <p:cTn id="143" presetID="22" presetClass="exit" presetSubtype="4" fill="hold" grpId="0" nodeType="withEffect">
                                  <p:stCondLst>
                                    <p:cond delay="0"/>
                                  </p:stCondLst>
                                  <p:childTnLst>
                                    <p:animEffect transition="out" filter="wipe(down)">
                                      <p:cBhvr>
                                        <p:cTn id="144" dur="500"/>
                                        <p:tgtEl>
                                          <p:spTgt spid="179"/>
                                        </p:tgtEl>
                                      </p:cBhvr>
                                    </p:animEffect>
                                    <p:set>
                                      <p:cBhvr>
                                        <p:cTn id="145" dur="1" fill="hold">
                                          <p:stCondLst>
                                            <p:cond delay="499"/>
                                          </p:stCondLst>
                                        </p:cTn>
                                        <p:tgtEl>
                                          <p:spTgt spid="179"/>
                                        </p:tgtEl>
                                        <p:attrNameLst>
                                          <p:attrName>style.visibility</p:attrName>
                                        </p:attrNameLst>
                                      </p:cBhvr>
                                      <p:to>
                                        <p:strVal val="hidden"/>
                                      </p:to>
                                    </p:set>
                                  </p:childTnLst>
                                </p:cTn>
                              </p:par>
                              <p:par>
                                <p:cTn id="146" presetID="22" presetClass="exit" presetSubtype="4" fill="hold" grpId="0" nodeType="withEffect">
                                  <p:stCondLst>
                                    <p:cond delay="0"/>
                                  </p:stCondLst>
                                  <p:childTnLst>
                                    <p:animEffect transition="out" filter="wipe(down)">
                                      <p:cBhvr>
                                        <p:cTn id="147" dur="500"/>
                                        <p:tgtEl>
                                          <p:spTgt spid="180"/>
                                        </p:tgtEl>
                                      </p:cBhvr>
                                    </p:animEffect>
                                    <p:set>
                                      <p:cBhvr>
                                        <p:cTn id="148" dur="1" fill="hold">
                                          <p:stCondLst>
                                            <p:cond delay="499"/>
                                          </p:stCondLst>
                                        </p:cTn>
                                        <p:tgtEl>
                                          <p:spTgt spid="180"/>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181"/>
                                        </p:tgtEl>
                                      </p:cBhvr>
                                    </p:animEffect>
                                    <p:set>
                                      <p:cBhvr>
                                        <p:cTn id="151" dur="1" fill="hold">
                                          <p:stCondLst>
                                            <p:cond delay="499"/>
                                          </p:stCondLst>
                                        </p:cTn>
                                        <p:tgtEl>
                                          <p:spTgt spid="181"/>
                                        </p:tgtEl>
                                        <p:attrNameLst>
                                          <p:attrName>style.visibility</p:attrName>
                                        </p:attrNameLst>
                                      </p:cBhvr>
                                      <p:to>
                                        <p:strVal val="hidden"/>
                                      </p:to>
                                    </p:set>
                                  </p:childTnLst>
                                </p:cTn>
                              </p:par>
                              <p:par>
                                <p:cTn id="152" presetID="22" presetClass="exit" presetSubtype="4" fill="hold" nodeType="withEffect">
                                  <p:stCondLst>
                                    <p:cond delay="0"/>
                                  </p:stCondLst>
                                  <p:childTnLst>
                                    <p:animEffect transition="out" filter="wipe(down)">
                                      <p:cBhvr>
                                        <p:cTn id="153" dur="500"/>
                                        <p:tgtEl>
                                          <p:spTgt spid="183"/>
                                        </p:tgtEl>
                                      </p:cBhvr>
                                    </p:animEffect>
                                    <p:set>
                                      <p:cBhvr>
                                        <p:cTn id="154" dur="1" fill="hold">
                                          <p:stCondLst>
                                            <p:cond delay="499"/>
                                          </p:stCondLst>
                                        </p:cTn>
                                        <p:tgtEl>
                                          <p:spTgt spid="183"/>
                                        </p:tgtEl>
                                        <p:attrNameLst>
                                          <p:attrName>style.visibility</p:attrName>
                                        </p:attrNameLst>
                                      </p:cBhvr>
                                      <p:to>
                                        <p:strVal val="hidden"/>
                                      </p:to>
                                    </p:set>
                                  </p:childTnLst>
                                </p:cTn>
                              </p:par>
                              <p:par>
                                <p:cTn id="155" presetID="22" presetClass="exit" presetSubtype="4" fill="hold" nodeType="withEffect">
                                  <p:stCondLst>
                                    <p:cond delay="0"/>
                                  </p:stCondLst>
                                  <p:childTnLst>
                                    <p:animEffect transition="out" filter="wipe(down)">
                                      <p:cBhvr>
                                        <p:cTn id="156" dur="500"/>
                                        <p:tgtEl>
                                          <p:spTgt spid="185"/>
                                        </p:tgtEl>
                                      </p:cBhvr>
                                    </p:animEffect>
                                    <p:set>
                                      <p:cBhvr>
                                        <p:cTn id="157" dur="1" fill="hold">
                                          <p:stCondLst>
                                            <p:cond delay="499"/>
                                          </p:stCondLst>
                                        </p:cTn>
                                        <p:tgtEl>
                                          <p:spTgt spid="185"/>
                                        </p:tgtEl>
                                        <p:attrNameLst>
                                          <p:attrName>style.visibility</p:attrName>
                                        </p:attrNameLst>
                                      </p:cBhvr>
                                      <p:to>
                                        <p:strVal val="hidden"/>
                                      </p:to>
                                    </p:set>
                                  </p:childTnLst>
                                </p:cTn>
                              </p:par>
                              <p:par>
                                <p:cTn id="158" presetID="22" presetClass="exit" presetSubtype="4" fill="hold" grpId="0" nodeType="withEffect">
                                  <p:stCondLst>
                                    <p:cond delay="0"/>
                                  </p:stCondLst>
                                  <p:childTnLst>
                                    <p:animEffect transition="out" filter="wipe(down)">
                                      <p:cBhvr>
                                        <p:cTn id="159" dur="500"/>
                                        <p:tgtEl>
                                          <p:spTgt spid="193"/>
                                        </p:tgtEl>
                                      </p:cBhvr>
                                    </p:animEffect>
                                    <p:set>
                                      <p:cBhvr>
                                        <p:cTn id="160" dur="1" fill="hold">
                                          <p:stCondLst>
                                            <p:cond delay="499"/>
                                          </p:stCondLst>
                                        </p:cTn>
                                        <p:tgtEl>
                                          <p:spTgt spid="193"/>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196"/>
                                        </p:tgtEl>
                                      </p:cBhvr>
                                    </p:animEffect>
                                    <p:set>
                                      <p:cBhvr>
                                        <p:cTn id="163" dur="1" fill="hold">
                                          <p:stCondLst>
                                            <p:cond delay="499"/>
                                          </p:stCondLst>
                                        </p:cTn>
                                        <p:tgtEl>
                                          <p:spTgt spid="196"/>
                                        </p:tgtEl>
                                        <p:attrNameLst>
                                          <p:attrName>style.visibility</p:attrName>
                                        </p:attrNameLst>
                                      </p:cBhvr>
                                      <p:to>
                                        <p:strVal val="hidden"/>
                                      </p:to>
                                    </p:set>
                                  </p:childTnLst>
                                </p:cTn>
                              </p:par>
                              <p:par>
                                <p:cTn id="164" presetID="22" presetClass="exit" presetSubtype="4" fill="hold" grpId="0" nodeType="withEffect">
                                  <p:stCondLst>
                                    <p:cond delay="0"/>
                                  </p:stCondLst>
                                  <p:childTnLst>
                                    <p:animEffect transition="out" filter="wipe(down)">
                                      <p:cBhvr>
                                        <p:cTn id="165" dur="500"/>
                                        <p:tgtEl>
                                          <p:spTgt spid="197"/>
                                        </p:tgtEl>
                                      </p:cBhvr>
                                    </p:animEffect>
                                    <p:set>
                                      <p:cBhvr>
                                        <p:cTn id="166" dur="1" fill="hold">
                                          <p:stCondLst>
                                            <p:cond delay="499"/>
                                          </p:stCondLst>
                                        </p:cTn>
                                        <p:tgtEl>
                                          <p:spTgt spid="197"/>
                                        </p:tgtEl>
                                        <p:attrNameLst>
                                          <p:attrName>style.visibility</p:attrName>
                                        </p:attrNameLst>
                                      </p:cBhvr>
                                      <p:to>
                                        <p:strVal val="hidden"/>
                                      </p:to>
                                    </p:set>
                                  </p:childTnLst>
                                </p:cTn>
                              </p:par>
                              <p:par>
                                <p:cTn id="167" presetID="22" presetClass="exit" presetSubtype="4" fill="hold" grpId="0" nodeType="withEffect">
                                  <p:stCondLst>
                                    <p:cond delay="0"/>
                                  </p:stCondLst>
                                  <p:childTnLst>
                                    <p:animEffect transition="out" filter="wipe(down)">
                                      <p:cBhvr>
                                        <p:cTn id="168" dur="500"/>
                                        <p:tgtEl>
                                          <p:spTgt spid="198"/>
                                        </p:tgtEl>
                                      </p:cBhvr>
                                    </p:animEffect>
                                    <p:set>
                                      <p:cBhvr>
                                        <p:cTn id="169" dur="1" fill="hold">
                                          <p:stCondLst>
                                            <p:cond delay="499"/>
                                          </p:stCondLst>
                                        </p:cTn>
                                        <p:tgtEl>
                                          <p:spTgt spid="198"/>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199"/>
                                        </p:tgtEl>
                                      </p:cBhvr>
                                    </p:animEffect>
                                    <p:set>
                                      <p:cBhvr>
                                        <p:cTn id="172" dur="1" fill="hold">
                                          <p:stCondLst>
                                            <p:cond delay="499"/>
                                          </p:stCondLst>
                                        </p:cTn>
                                        <p:tgtEl>
                                          <p:spTgt spid="199"/>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200"/>
                                        </p:tgtEl>
                                      </p:cBhvr>
                                    </p:animEffect>
                                    <p:set>
                                      <p:cBhvr>
                                        <p:cTn id="175" dur="1" fill="hold">
                                          <p:stCondLst>
                                            <p:cond delay="499"/>
                                          </p:stCondLst>
                                        </p:cTn>
                                        <p:tgtEl>
                                          <p:spTgt spid="200"/>
                                        </p:tgtEl>
                                        <p:attrNameLst>
                                          <p:attrName>style.visibility</p:attrName>
                                        </p:attrNameLst>
                                      </p:cBhvr>
                                      <p:to>
                                        <p:strVal val="hidden"/>
                                      </p:to>
                                    </p:set>
                                  </p:childTnLst>
                                </p:cTn>
                              </p:par>
                            </p:childTnLst>
                          </p:cTn>
                        </p:par>
                        <p:par>
                          <p:cTn id="176" fill="hold">
                            <p:stCondLst>
                              <p:cond delay="3500"/>
                            </p:stCondLst>
                            <p:childTnLst>
                              <p:par>
                                <p:cTn id="177" presetID="43" presetClass="entr" presetSubtype="0" fill="hold" grpId="0" nodeType="afterEffect">
                                  <p:stCondLst>
                                    <p:cond delay="2000"/>
                                  </p:stCondLst>
                                  <p:childTnLst>
                                    <p:set>
                                      <p:cBhvr>
                                        <p:cTn id="178" dur="1" fill="hold">
                                          <p:stCondLst>
                                            <p:cond delay="0"/>
                                          </p:stCondLst>
                                        </p:cTn>
                                        <p:tgtEl>
                                          <p:spTgt spid="391"/>
                                        </p:tgtEl>
                                        <p:attrNameLst>
                                          <p:attrName>style.visibility</p:attrName>
                                        </p:attrNameLst>
                                      </p:cBhvr>
                                      <p:to>
                                        <p:strVal val="visible"/>
                                      </p:to>
                                    </p:set>
                                    <p:animEffect transition="in" filter="fade">
                                      <p:cBhvr>
                                        <p:cTn id="179" dur="100"/>
                                        <p:tgtEl>
                                          <p:spTgt spid="391"/>
                                        </p:tgtEl>
                                      </p:cBhvr>
                                    </p:animEffect>
                                    <p:anim calcmode="lin" valueType="num">
                                      <p:cBhvr>
                                        <p:cTn id="180" dur="400" fill="hold"/>
                                        <p:tgtEl>
                                          <p:spTgt spid="391"/>
                                        </p:tgtEl>
                                        <p:attrNameLst>
                                          <p:attrName>ppt_x</p:attrName>
                                        </p:attrNameLst>
                                      </p:cBhvr>
                                      <p:tavLst>
                                        <p:tav tm="0">
                                          <p:val>
                                            <p:strVal val="#ppt_x"/>
                                          </p:val>
                                        </p:tav>
                                        <p:tav tm="100000">
                                          <p:val>
                                            <p:strVal val="#ppt_x"/>
                                          </p:val>
                                        </p:tav>
                                      </p:tavLst>
                                    </p:anim>
                                    <p:anim calcmode="lin" valueType="num">
                                      <p:cBhvr>
                                        <p:cTn id="181" dur="400" fill="hold"/>
                                        <p:tgtEl>
                                          <p:spTgt spid="391"/>
                                        </p:tgtEl>
                                        <p:attrNameLst>
                                          <p:attrName>ppt_y</p:attrName>
                                        </p:attrNameLst>
                                      </p:cBhvr>
                                      <p:tavLst>
                                        <p:tav tm="0">
                                          <p:val>
                                            <p:strVal val="#ppt_y+0.31"/>
                                          </p:val>
                                        </p:tav>
                                        <p:tav tm="100000">
                                          <p:val>
                                            <p:strVal val="#ppt_y+0.31"/>
                                          </p:val>
                                        </p:tav>
                                      </p:tavLst>
                                    </p:anim>
                                    <p:anim calcmode="lin" valueType="num">
                                      <p:cBhvr>
                                        <p:cTn id="182" dur="600" decel="50000" fill="hold">
                                          <p:stCondLst>
                                            <p:cond delay="400"/>
                                          </p:stCondLst>
                                        </p:cTn>
                                        <p:tgtEl>
                                          <p:spTgt spid="39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3" dur="600" decel="50000" fill="hold">
                                          <p:stCondLst>
                                            <p:cond delay="400"/>
                                          </p:stCondLst>
                                        </p:cTn>
                                        <p:tgtEl>
                                          <p:spTgt spid="39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animBg="1"/>
      <p:bldP spid="337" grpId="0" animBg="1"/>
      <p:bldP spid="335" grpId="0" animBg="1"/>
      <p:bldP spid="28" grpId="0" animBg="1"/>
      <p:bldP spid="29" grpId="0" animBg="1"/>
      <p:bldP spid="30" grpId="0" animBg="1"/>
      <p:bldP spid="53" grpId="0" animBg="1"/>
      <p:bldP spid="54" grpId="0" animBg="1"/>
      <p:bldP spid="55" grpId="0" animBg="1"/>
      <p:bldP spid="60" grpId="0" animBg="1"/>
      <p:bldP spid="80" grpId="0" animBg="1"/>
      <p:bldP spid="81" grpId="0" animBg="1"/>
      <p:bldP spid="94" grpId="0" animBg="1"/>
      <p:bldP spid="99" grpId="0" animBg="1"/>
      <p:bldP spid="100" grpId="0" animBg="1"/>
      <p:bldP spid="101" grpId="0" animBg="1"/>
      <p:bldP spid="115" grpId="0" animBg="1"/>
      <p:bldP spid="116" grpId="0" animBg="1"/>
      <p:bldP spid="117" grpId="0" animBg="1"/>
      <p:bldP spid="153" grpId="0"/>
      <p:bldP spid="174" grpId="0"/>
      <p:bldP spid="175" grpId="0"/>
      <p:bldP spid="176" grpId="0"/>
      <p:bldP spid="178" grpId="0"/>
      <p:bldP spid="179" grpId="0"/>
      <p:bldP spid="180" grpId="0"/>
      <p:bldP spid="181" grpId="0"/>
      <p:bldP spid="193" grpId="0"/>
      <p:bldP spid="196" grpId="0"/>
      <p:bldP spid="197" grpId="0"/>
      <p:bldP spid="198" grpId="0"/>
      <p:bldP spid="199" grpId="0"/>
      <p:bldP spid="200" grpId="0"/>
      <p:bldP spid="3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4" name="TextBox 3"/>
          <p:cNvSpPr txBox="1"/>
          <p:nvPr/>
        </p:nvSpPr>
        <p:spPr>
          <a:xfrm>
            <a:off x="684871" y="1907540"/>
            <a:ext cx="8191139" cy="1477328"/>
          </a:xfrm>
          <a:prstGeom prst="rect">
            <a:avLst/>
          </a:prstGeom>
          <a:noFill/>
        </p:spPr>
        <p:txBody>
          <a:bodyPr wrap="none" rtlCol="0">
            <a:spAutoFit/>
          </a:bodyPr>
          <a:lstStyle/>
          <a:p>
            <a:pPr>
              <a:tabLst>
                <a:tab pos="1081088" algn="l"/>
              </a:tabLst>
            </a:pPr>
            <a:r>
              <a:rPr lang="en-US" b="1" dirty="0" smtClean="0"/>
              <a:t>Training</a:t>
            </a:r>
            <a:r>
              <a:rPr lang="en-US" b="1" dirty="0" smtClean="0"/>
              <a:t>:	</a:t>
            </a:r>
            <a:r>
              <a:rPr lang="en-US" dirty="0" smtClean="0"/>
              <a:t>51,536 </a:t>
            </a:r>
            <a:r>
              <a:rPr lang="en-US" dirty="0" smtClean="0"/>
              <a:t>Wikipedia articles on human settlements (</a:t>
            </a:r>
            <a:r>
              <a:rPr lang="en-US" dirty="0" err="1" smtClean="0"/>
              <a:t>WikiProject</a:t>
            </a:r>
            <a:r>
              <a:rPr lang="en-US" dirty="0" smtClean="0"/>
              <a:t> Cities</a:t>
            </a:r>
            <a:r>
              <a:rPr lang="en-US" dirty="0" smtClean="0"/>
              <a:t>)</a:t>
            </a:r>
          </a:p>
          <a:p>
            <a:pPr>
              <a:tabLst>
                <a:tab pos="1081088" algn="l"/>
              </a:tabLst>
            </a:pPr>
            <a:r>
              <a:rPr lang="en-US" dirty="0"/>
              <a:t>	</a:t>
            </a:r>
            <a:r>
              <a:rPr lang="en-US" dirty="0" smtClean="0"/>
              <a:t>carried </a:t>
            </a:r>
            <a:r>
              <a:rPr lang="en-US" dirty="0"/>
              <a:t>out in</a:t>
            </a:r>
            <a:r>
              <a:rPr lang="en-US" b="1" dirty="0">
                <a:solidFill>
                  <a:schemeClr val="bg1"/>
                </a:solidFill>
              </a:rPr>
              <a:t> </a:t>
            </a:r>
            <a:r>
              <a:rPr lang="en-US" dirty="0"/>
              <a:t>~20 days</a:t>
            </a:r>
          </a:p>
          <a:p>
            <a:pPr>
              <a:tabLst>
                <a:tab pos="1081088" algn="l"/>
              </a:tabLst>
            </a:pPr>
            <a:r>
              <a:rPr lang="en-US" dirty="0" smtClean="0"/>
              <a:t>	resulted </a:t>
            </a:r>
            <a:r>
              <a:rPr lang="en-US" dirty="0"/>
              <a:t>in </a:t>
            </a:r>
            <a:r>
              <a:rPr lang="en-US" dirty="0" smtClean="0"/>
              <a:t>14,328 unique </a:t>
            </a:r>
            <a:r>
              <a:rPr lang="en-US" dirty="0"/>
              <a:t>patterns </a:t>
            </a:r>
            <a:r>
              <a:rPr lang="en-US" dirty="0" smtClean="0"/>
              <a:t>(~0.27 per article)</a:t>
            </a:r>
            <a:endParaRPr lang="en-US" dirty="0" smtClean="0"/>
          </a:p>
          <a:p>
            <a:pPr>
              <a:tabLst>
                <a:tab pos="1081088" algn="l"/>
              </a:tabLst>
            </a:pPr>
            <a:r>
              <a:rPr lang="en-US" b="1" dirty="0" smtClean="0"/>
              <a:t>Test: 	</a:t>
            </a:r>
            <a:r>
              <a:rPr lang="en-US" dirty="0" smtClean="0"/>
              <a:t>200 </a:t>
            </a:r>
            <a:r>
              <a:rPr lang="en-US" dirty="0"/>
              <a:t>sentences from the same corpus as the training </a:t>
            </a:r>
            <a:r>
              <a:rPr lang="en-US" dirty="0" smtClean="0"/>
              <a:t>set</a:t>
            </a:r>
            <a:endParaRPr lang="en-US" b="1" dirty="0"/>
          </a:p>
          <a:p>
            <a:pPr>
              <a:tabLst>
                <a:tab pos="1081088" algn="l"/>
              </a:tabLst>
            </a:pPr>
            <a:r>
              <a:rPr lang="en-US" b="1" dirty="0"/>
              <a:t>	</a:t>
            </a:r>
            <a:r>
              <a:rPr lang="en-US" dirty="0" smtClean="0"/>
              <a:t>extracted</a:t>
            </a:r>
            <a:r>
              <a:rPr lang="en-US" b="1" dirty="0" smtClean="0"/>
              <a:t> </a:t>
            </a:r>
            <a:r>
              <a:rPr lang="en-US" dirty="0" smtClean="0"/>
              <a:t>249 statements (matching 129 unique patterns)</a:t>
            </a:r>
            <a:endParaRPr lang="en-US" dirty="0"/>
          </a:p>
        </p:txBody>
      </p:sp>
      <p:graphicFrame>
        <p:nvGraphicFramePr>
          <p:cNvPr id="3" name="Chart 2"/>
          <p:cNvGraphicFramePr/>
          <p:nvPr>
            <p:extLst>
              <p:ext uri="{D42A27DB-BD31-4B8C-83A1-F6EECF244321}">
                <p14:modId xmlns:p14="http://schemas.microsoft.com/office/powerpoint/2010/main" val="3842760446"/>
              </p:ext>
            </p:extLst>
          </p:nvPr>
        </p:nvGraphicFramePr>
        <p:xfrm>
          <a:off x="717094" y="3501008"/>
          <a:ext cx="3842863" cy="28960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2421136986"/>
              </p:ext>
            </p:extLst>
          </p:nvPr>
        </p:nvGraphicFramePr>
        <p:xfrm>
          <a:off x="4843937" y="3501008"/>
          <a:ext cx="3842863" cy="289609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1475656" y="4869160"/>
            <a:ext cx="1006005" cy="584776"/>
          </a:xfrm>
          <a:prstGeom prst="rect">
            <a:avLst/>
          </a:prstGeom>
          <a:noFill/>
        </p:spPr>
        <p:txBody>
          <a:bodyPr wrap="none" rtlCol="0">
            <a:spAutoFit/>
          </a:bodyPr>
          <a:lstStyle/>
          <a:p>
            <a:r>
              <a:rPr lang="en-US" sz="3200" b="1" dirty="0" smtClean="0"/>
              <a:t>26%</a:t>
            </a:r>
            <a:endParaRPr lang="en-US" sz="3200" b="1" dirty="0"/>
          </a:p>
        </p:txBody>
      </p:sp>
      <p:sp>
        <p:nvSpPr>
          <p:cNvPr id="9" name="TextBox 8"/>
          <p:cNvSpPr txBox="1"/>
          <p:nvPr/>
        </p:nvSpPr>
        <p:spPr>
          <a:xfrm>
            <a:off x="5652120" y="4860448"/>
            <a:ext cx="1006005" cy="584776"/>
          </a:xfrm>
          <a:prstGeom prst="rect">
            <a:avLst/>
          </a:prstGeom>
          <a:noFill/>
        </p:spPr>
        <p:txBody>
          <a:bodyPr wrap="none" rtlCol="0">
            <a:spAutoFit/>
          </a:bodyPr>
          <a:lstStyle/>
          <a:p>
            <a:r>
              <a:rPr lang="en-US" sz="3200" b="1" dirty="0" smtClean="0"/>
              <a:t>26%</a:t>
            </a:r>
            <a:endParaRPr lang="en-US" sz="3200" b="1" dirty="0"/>
          </a:p>
        </p:txBody>
      </p:sp>
    </p:spTree>
    <p:extLst>
      <p:ext uri="{BB962C8B-B14F-4D97-AF65-F5344CB8AC3E}">
        <p14:creationId xmlns:p14="http://schemas.microsoft.com/office/powerpoint/2010/main" val="1118724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graphicFrame>
        <p:nvGraphicFramePr>
          <p:cNvPr id="3" name="Chart 2"/>
          <p:cNvGraphicFramePr/>
          <p:nvPr>
            <p:extLst>
              <p:ext uri="{D42A27DB-BD31-4B8C-83A1-F6EECF244321}">
                <p14:modId xmlns:p14="http://schemas.microsoft.com/office/powerpoint/2010/main" val="2275719179"/>
              </p:ext>
            </p:extLst>
          </p:nvPr>
        </p:nvGraphicFramePr>
        <p:xfrm>
          <a:off x="656027" y="1772816"/>
          <a:ext cx="7704856"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558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TextBox 2"/>
          <p:cNvSpPr txBox="1"/>
          <p:nvPr/>
        </p:nvSpPr>
        <p:spPr>
          <a:xfrm>
            <a:off x="457200" y="1524000"/>
            <a:ext cx="8435280" cy="4924425"/>
          </a:xfrm>
          <a:prstGeom prst="rect">
            <a:avLst/>
          </a:prstGeom>
          <a:noFill/>
        </p:spPr>
        <p:txBody>
          <a:bodyPr wrap="square" rtlCol="0">
            <a:spAutoFit/>
          </a:bodyPr>
          <a:lstStyle/>
          <a:p>
            <a:pPr marL="285750" indent="-285750">
              <a:spcBef>
                <a:spcPts val="4200"/>
              </a:spcBef>
              <a:buFont typeface="Arial"/>
              <a:buChar char="•"/>
            </a:pPr>
            <a:r>
              <a:rPr lang="en-US" sz="4400" dirty="0" smtClean="0"/>
              <a:t>Precision</a:t>
            </a:r>
          </a:p>
          <a:p>
            <a:pPr marL="285750" indent="-285750">
              <a:spcBef>
                <a:spcPts val="4200"/>
              </a:spcBef>
              <a:buFont typeface="Arial"/>
              <a:buChar char="•"/>
            </a:pPr>
            <a:r>
              <a:rPr lang="en-US" sz="3200" dirty="0" err="1" smtClean="0"/>
              <a:t>Coreference</a:t>
            </a:r>
            <a:r>
              <a:rPr lang="en-US" sz="3200" dirty="0" smtClean="0"/>
              <a:t> resolution</a:t>
            </a:r>
          </a:p>
          <a:p>
            <a:pPr marL="285750" indent="-285750">
              <a:spcBef>
                <a:spcPts val="4200"/>
              </a:spcBef>
              <a:buFont typeface="Arial"/>
              <a:buChar char="•"/>
            </a:pPr>
            <a:r>
              <a:rPr lang="en-US" sz="2800" dirty="0" smtClean="0"/>
              <a:t>Dual Iterative Pattern Relation Extraction (DIPRE)</a:t>
            </a:r>
          </a:p>
          <a:p>
            <a:pPr marL="285750" indent="-285750">
              <a:spcBef>
                <a:spcPts val="4200"/>
              </a:spcBef>
              <a:buFont typeface="Arial"/>
              <a:buChar char="•"/>
            </a:pPr>
            <a:r>
              <a:rPr lang="en-US" sz="2200" dirty="0" smtClean="0"/>
              <a:t>Cross-domain suitability</a:t>
            </a:r>
          </a:p>
          <a:p>
            <a:pPr marL="285750" indent="-285750">
              <a:spcBef>
                <a:spcPts val="4200"/>
              </a:spcBef>
              <a:buFont typeface="Arial"/>
              <a:buChar char="•"/>
            </a:pPr>
            <a:r>
              <a:rPr lang="en-US" dirty="0" smtClean="0"/>
              <a:t>Benefits in: machine translation, question answering, real-time information retrieval</a:t>
            </a:r>
            <a:endParaRPr lang="en-US" dirty="0"/>
          </a:p>
        </p:txBody>
      </p:sp>
    </p:spTree>
    <p:extLst>
      <p:ext uri="{BB962C8B-B14F-4D97-AF65-F5344CB8AC3E}">
        <p14:creationId xmlns:p14="http://schemas.microsoft.com/office/powerpoint/2010/main" val="56613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980707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683568" y="1340768"/>
            <a:ext cx="7848600" cy="1927225"/>
          </a:xfrm>
          <a:prstGeom prst="rect">
            <a:avLst/>
          </a:prstGeom>
        </p:spPr>
        <p:txBody>
          <a:bodyPr vert="horz" lIns="91440" tIns="45720" rIns="91440" bIns="45720" rtlCol="0" anchor="b">
            <a:norm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smtClean="0"/>
              <a:t>Problem statement</a:t>
            </a:r>
            <a:endParaRPr lang="en-US" dirty="0"/>
          </a:p>
        </p:txBody>
      </p:sp>
      <p:sp>
        <p:nvSpPr>
          <p:cNvPr id="5" name="Vertical Text Placeholder 17"/>
          <p:cNvSpPr txBox="1">
            <a:spLocks/>
          </p:cNvSpPr>
          <p:nvPr/>
        </p:nvSpPr>
        <p:spPr>
          <a:xfrm>
            <a:off x="691480" y="3501008"/>
            <a:ext cx="6400800" cy="1752600"/>
          </a:xfrm>
          <a:prstGeom prst="rect">
            <a:avLst/>
          </a:prstGeom>
          <a:ln>
            <a:noFill/>
          </a:ln>
        </p:spPr>
        <p:txBody>
          <a:bodyPr vert="horz" lIns="91440" tIns="45720" rIns="91440" bIns="45720" rtlCol="0">
            <a:normAutofit fontScale="77500" lnSpcReduction="20000"/>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dirty="0" smtClean="0"/>
              <a:t>The project aims to collect and catalogue the natural language patterns therewith the data from </a:t>
            </a:r>
            <a:r>
              <a:rPr lang="en-US" dirty="0" err="1" smtClean="0"/>
              <a:t>Infoboxes</a:t>
            </a:r>
            <a:r>
              <a:rPr lang="en-US" dirty="0" smtClean="0"/>
              <a:t> is presented on the actual discourse of Wikipedia articles, and exploit these patterns in order to obtain and store an analogue data set (i.e. RDF statements pertaining to the predicates associated with these patterns) from both within Wikipedia and external text sources. </a:t>
            </a:r>
            <a:endParaRPr lang="en-US" dirty="0"/>
          </a:p>
        </p:txBody>
      </p:sp>
      <p:cxnSp>
        <p:nvCxnSpPr>
          <p:cNvPr id="3" name="Straight Connector 2"/>
          <p:cNvCxnSpPr/>
          <p:nvPr/>
        </p:nvCxnSpPr>
        <p:spPr>
          <a:xfrm>
            <a:off x="683568" y="3356992"/>
            <a:ext cx="7850832"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41" name="Group 40"/>
          <p:cNvGrpSpPr/>
          <p:nvPr/>
        </p:nvGrpSpPr>
        <p:grpSpPr>
          <a:xfrm>
            <a:off x="4627774" y="674349"/>
            <a:ext cx="3403862" cy="1568914"/>
            <a:chOff x="223804" y="2557292"/>
            <a:chExt cx="8758700" cy="4261405"/>
          </a:xfrm>
        </p:grpSpPr>
        <p:sp>
          <p:nvSpPr>
            <p:cNvPr id="23" name="Oval 22"/>
            <p:cNvSpPr/>
            <p:nvPr/>
          </p:nvSpPr>
          <p:spPr>
            <a:xfrm>
              <a:off x="6783638" y="3259984"/>
              <a:ext cx="1693402" cy="1313933"/>
            </a:xfrm>
            <a:prstGeom prst="ellipse">
              <a:avLst/>
            </a:prstGeom>
            <a:solidFill>
              <a:schemeClr val="accent3">
                <a:lumMod val="75000"/>
              </a:schemeClr>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 dirty="0" smtClean="0"/>
                <a:t>Pattern</a:t>
              </a:r>
              <a:endParaRPr lang="en-US" sz="700" dirty="0"/>
            </a:p>
          </p:txBody>
        </p:sp>
        <p:sp>
          <p:nvSpPr>
            <p:cNvPr id="24" name="Oval 23"/>
            <p:cNvSpPr/>
            <p:nvPr/>
          </p:nvSpPr>
          <p:spPr>
            <a:xfrm>
              <a:off x="223804" y="5312344"/>
              <a:ext cx="2402298" cy="1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Extraction</a:t>
              </a:r>
              <a:endParaRPr lang="en-US" sz="700" dirty="0"/>
            </a:p>
          </p:txBody>
        </p:sp>
        <p:sp>
          <p:nvSpPr>
            <p:cNvPr id="25" name="Oval 24"/>
            <p:cNvSpPr/>
            <p:nvPr/>
          </p:nvSpPr>
          <p:spPr>
            <a:xfrm>
              <a:off x="2973485" y="5504764"/>
              <a:ext cx="2415134" cy="131393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700" dirty="0" smtClean="0"/>
                <a:t>Statement</a:t>
              </a:r>
              <a:endParaRPr lang="en-US" sz="700" dirty="0"/>
            </a:p>
          </p:txBody>
        </p:sp>
        <p:sp>
          <p:nvSpPr>
            <p:cNvPr id="26" name="Oval 25"/>
            <p:cNvSpPr/>
            <p:nvPr/>
          </p:nvSpPr>
          <p:spPr>
            <a:xfrm>
              <a:off x="7630339" y="5312344"/>
              <a:ext cx="1352165" cy="131393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dirty="0"/>
                <a:t>A</a:t>
              </a:r>
            </a:p>
          </p:txBody>
        </p:sp>
        <p:sp>
          <p:nvSpPr>
            <p:cNvPr id="27" name="Oval 26"/>
            <p:cNvSpPr/>
            <p:nvPr/>
          </p:nvSpPr>
          <p:spPr>
            <a:xfrm>
              <a:off x="4762007" y="2775166"/>
              <a:ext cx="1893332" cy="1313933"/>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 dirty="0" smtClean="0"/>
                <a:t>Induced</a:t>
              </a:r>
              <a:endParaRPr lang="en-US" sz="600" dirty="0"/>
            </a:p>
          </p:txBody>
        </p:sp>
        <p:sp>
          <p:nvSpPr>
            <p:cNvPr id="28" name="Oval 27"/>
            <p:cNvSpPr/>
            <p:nvPr/>
          </p:nvSpPr>
          <p:spPr>
            <a:xfrm>
              <a:off x="3359457" y="3916950"/>
              <a:ext cx="1643190" cy="13139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00" dirty="0" smtClean="0"/>
                <a:t>System</a:t>
              </a:r>
              <a:endParaRPr lang="en-US" sz="700" dirty="0"/>
            </a:p>
          </p:txBody>
        </p:sp>
        <p:sp>
          <p:nvSpPr>
            <p:cNvPr id="29" name="Oval 28"/>
            <p:cNvSpPr/>
            <p:nvPr/>
          </p:nvSpPr>
          <p:spPr>
            <a:xfrm>
              <a:off x="5834868" y="4847798"/>
              <a:ext cx="1643188" cy="131393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00" dirty="0" smtClean="0"/>
                <a:t>RDF</a:t>
              </a:r>
              <a:endParaRPr lang="en-US" sz="700" dirty="0"/>
            </a:p>
          </p:txBody>
        </p:sp>
        <p:cxnSp>
          <p:nvCxnSpPr>
            <p:cNvPr id="30" name="Straight Arrow Connector 29"/>
            <p:cNvCxnSpPr>
              <a:stCxn id="27" idx="3"/>
              <a:endCxn id="28" idx="7"/>
            </p:cNvCxnSpPr>
            <p:nvPr/>
          </p:nvCxnSpPr>
          <p:spPr>
            <a:xfrm flipH="1">
              <a:off x="4762007" y="3896678"/>
              <a:ext cx="277272" cy="21269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Arrow Connector 30"/>
            <p:cNvCxnSpPr>
              <a:stCxn id="27" idx="5"/>
              <a:endCxn id="23" idx="1"/>
            </p:cNvCxnSpPr>
            <p:nvPr/>
          </p:nvCxnSpPr>
          <p:spPr>
            <a:xfrm flipV="1">
              <a:off x="6378067" y="3452405"/>
              <a:ext cx="653564" cy="444273"/>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28" idx="3"/>
              <a:endCxn id="24" idx="0"/>
            </p:cNvCxnSpPr>
            <p:nvPr/>
          </p:nvCxnSpPr>
          <p:spPr>
            <a:xfrm flipH="1">
              <a:off x="1424953" y="5038462"/>
              <a:ext cx="2175144" cy="2738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28" idx="4"/>
              <a:endCxn id="25" idx="0"/>
            </p:cNvCxnSpPr>
            <p:nvPr/>
          </p:nvCxnSpPr>
          <p:spPr>
            <a:xfrm>
              <a:off x="4181052" y="5230883"/>
              <a:ext cx="0" cy="273881"/>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p:cNvCxnSpPr>
              <a:stCxn id="28" idx="6"/>
              <a:endCxn id="29" idx="1"/>
            </p:cNvCxnSpPr>
            <p:nvPr/>
          </p:nvCxnSpPr>
          <p:spPr>
            <a:xfrm>
              <a:off x="5002647" y="4573917"/>
              <a:ext cx="1072860" cy="46630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stCxn id="23" idx="5"/>
              <a:endCxn id="26" idx="0"/>
            </p:cNvCxnSpPr>
            <p:nvPr/>
          </p:nvCxnSpPr>
          <p:spPr>
            <a:xfrm>
              <a:off x="8229047" y="4381496"/>
              <a:ext cx="77375" cy="93084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9" name="TextBox 38"/>
            <p:cNvSpPr txBox="1"/>
            <p:nvPr/>
          </p:nvSpPr>
          <p:spPr>
            <a:xfrm>
              <a:off x="1163437" y="2557292"/>
              <a:ext cx="475176" cy="1166919"/>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2944301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500px-Wikipedia-logo-v2-en.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220" y="1723662"/>
            <a:ext cx="4255591" cy="4885418"/>
          </a:xfrm>
          <a:prstGeom prst="rect">
            <a:avLst/>
          </a:prstGeom>
        </p:spPr>
      </p:pic>
      <p:sp>
        <p:nvSpPr>
          <p:cNvPr id="4" name="Title 3"/>
          <p:cNvSpPr>
            <a:spLocks noGrp="1"/>
          </p:cNvSpPr>
          <p:nvPr>
            <p:ph type="title"/>
          </p:nvPr>
        </p:nvSpPr>
        <p:spPr/>
        <p:txBody>
          <a:bodyPr/>
          <a:lstStyle/>
          <a:p>
            <a:r>
              <a:rPr lang="en-US" dirty="0"/>
              <a:t>Means</a:t>
            </a:r>
          </a:p>
        </p:txBody>
      </p:sp>
    </p:spTree>
    <p:extLst>
      <p:ext uri="{BB962C8B-B14F-4D97-AF65-F5344CB8AC3E}">
        <p14:creationId xmlns:p14="http://schemas.microsoft.com/office/powerpoint/2010/main" val="263923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31" y="5189133"/>
            <a:ext cx="8574087" cy="138371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1900" dirty="0"/>
              <a:t>(</a:t>
            </a:r>
            <a:r>
              <a:rPr lang="en-US" sz="1900" dirty="0" err="1">
                <a:solidFill>
                  <a:schemeClr val="accent3">
                    <a:lumMod val="60000"/>
                    <a:lumOff val="40000"/>
                  </a:schemeClr>
                </a:solidFill>
              </a:rPr>
              <a:t>dbpedia:</a:t>
            </a:r>
            <a:r>
              <a:rPr lang="en-US" sz="1900" dirty="0" err="1"/>
              <a:t>University_of_Cagliari</a:t>
            </a:r>
            <a:r>
              <a:rPr lang="en-US" sz="1900" dirty="0"/>
              <a:t>, </a:t>
            </a:r>
            <a:r>
              <a:rPr lang="en-US" sz="1900" dirty="0" err="1" smtClean="0">
                <a:solidFill>
                  <a:schemeClr val="accent3">
                    <a:lumMod val="60000"/>
                    <a:lumOff val="40000"/>
                  </a:schemeClr>
                </a:solidFill>
              </a:rPr>
              <a:t>rdf:</a:t>
            </a:r>
            <a:r>
              <a:rPr lang="en-US" sz="1900" dirty="0" err="1" smtClean="0"/>
              <a:t>type</a:t>
            </a:r>
            <a:r>
              <a:rPr lang="en-US" sz="1900" dirty="0"/>
              <a:t>, </a:t>
            </a:r>
            <a:r>
              <a:rPr lang="en-US" sz="1900" dirty="0" err="1" smtClean="0">
                <a:solidFill>
                  <a:schemeClr val="accent3">
                    <a:lumMod val="60000"/>
                    <a:lumOff val="40000"/>
                  </a:schemeClr>
                </a:solidFill>
              </a:rPr>
              <a:t>dbpedia-owl:</a:t>
            </a:r>
            <a:r>
              <a:rPr lang="en-US" sz="1900" dirty="0" err="1" smtClean="0"/>
              <a:t>EducationalInstitution</a:t>
            </a:r>
            <a:r>
              <a:rPr lang="en-US" sz="1900" dirty="0"/>
              <a:t>)</a:t>
            </a:r>
          </a:p>
          <a:p>
            <a:pPr algn="ctr">
              <a:lnSpc>
                <a:spcPct val="150000"/>
              </a:lnSpc>
            </a:pPr>
            <a:r>
              <a:rPr lang="en-US" sz="1900" dirty="0" smtClean="0"/>
              <a:t>(</a:t>
            </a:r>
            <a:r>
              <a:rPr lang="en-US" sz="1900" dirty="0" err="1">
                <a:solidFill>
                  <a:schemeClr val="accent3">
                    <a:lumMod val="60000"/>
                    <a:lumOff val="40000"/>
                  </a:schemeClr>
                </a:solidFill>
              </a:rPr>
              <a:t>dbpedia:</a:t>
            </a:r>
            <a:r>
              <a:rPr lang="en-US" sz="1900" dirty="0" err="1" smtClean="0"/>
              <a:t>University_of_Cagliari</a:t>
            </a:r>
            <a:r>
              <a:rPr lang="en-US" sz="1900" dirty="0"/>
              <a:t>, </a:t>
            </a:r>
            <a:r>
              <a:rPr lang="en-US" sz="1900" dirty="0" err="1" smtClean="0">
                <a:solidFill>
                  <a:schemeClr val="accent3">
                    <a:lumMod val="60000"/>
                    <a:lumOff val="40000"/>
                  </a:schemeClr>
                </a:solidFill>
              </a:rPr>
              <a:t>dbpedia-owl:</a:t>
            </a:r>
            <a:r>
              <a:rPr lang="en-US" sz="1900" dirty="0" err="1" smtClean="0"/>
              <a:t>numberOfStudents</a:t>
            </a:r>
            <a:r>
              <a:rPr lang="en-US" sz="1900" dirty="0"/>
              <a:t>, 36000</a:t>
            </a:r>
            <a:r>
              <a:rPr lang="en-US" sz="1900" dirty="0" smtClean="0"/>
              <a:t>)</a:t>
            </a:r>
            <a:endParaRPr lang="en-US" sz="1900" dirty="0"/>
          </a:p>
          <a:p>
            <a:pPr algn="ctr">
              <a:lnSpc>
                <a:spcPct val="150000"/>
              </a:lnSpc>
            </a:pPr>
            <a:r>
              <a:rPr lang="en-US" sz="1900" dirty="0" smtClean="0"/>
              <a:t>(</a:t>
            </a:r>
            <a:r>
              <a:rPr lang="en-US" sz="1900" dirty="0" err="1">
                <a:solidFill>
                  <a:schemeClr val="accent3">
                    <a:lumMod val="60000"/>
                    <a:lumOff val="40000"/>
                  </a:schemeClr>
                </a:solidFill>
              </a:rPr>
              <a:t>dbpedia:</a:t>
            </a:r>
            <a:r>
              <a:rPr lang="en-US" sz="1900" dirty="0" err="1" smtClean="0"/>
              <a:t>University_of_Cagliari</a:t>
            </a:r>
            <a:r>
              <a:rPr lang="en-US" sz="1900" dirty="0"/>
              <a:t>, </a:t>
            </a:r>
            <a:r>
              <a:rPr lang="en-US" sz="1900" dirty="0" err="1" smtClean="0">
                <a:solidFill>
                  <a:schemeClr val="accent3">
                    <a:lumMod val="60000"/>
                    <a:lumOff val="40000"/>
                  </a:schemeClr>
                </a:solidFill>
              </a:rPr>
              <a:t>dbpedia-owl:</a:t>
            </a:r>
            <a:r>
              <a:rPr lang="en-US" sz="1900" dirty="0" err="1" smtClean="0"/>
              <a:t>rector</a:t>
            </a:r>
            <a:r>
              <a:rPr lang="en-US" sz="1900" dirty="0"/>
              <a:t>, </a:t>
            </a:r>
            <a:r>
              <a:rPr lang="en-US" sz="1900" dirty="0" err="1">
                <a:solidFill>
                  <a:schemeClr val="accent3">
                    <a:lumMod val="60000"/>
                    <a:lumOff val="40000"/>
                  </a:schemeClr>
                </a:solidFill>
              </a:rPr>
              <a:t>dbpedia:</a:t>
            </a:r>
            <a:r>
              <a:rPr lang="en-US" sz="1900" dirty="0" err="1" smtClean="0"/>
              <a:t>Giovanni_Melis</a:t>
            </a:r>
            <a:r>
              <a:rPr lang="en-US" sz="1900" dirty="0" smtClean="0"/>
              <a:t>) </a:t>
            </a:r>
            <a:endParaRPr lang="en-US" sz="1900" dirty="0"/>
          </a:p>
        </p:txBody>
      </p:sp>
      <p:sp>
        <p:nvSpPr>
          <p:cNvPr id="3" name="TextBox 2"/>
          <p:cNvSpPr txBox="1"/>
          <p:nvPr/>
        </p:nvSpPr>
        <p:spPr>
          <a:xfrm>
            <a:off x="5288442" y="3390661"/>
            <a:ext cx="2746139" cy="369332"/>
          </a:xfrm>
          <a:prstGeom prst="rect">
            <a:avLst/>
          </a:prstGeom>
          <a:noFill/>
        </p:spPr>
        <p:txBody>
          <a:bodyPr wrap="none" rtlCol="0">
            <a:spAutoFit/>
          </a:bodyPr>
          <a:lstStyle/>
          <a:p>
            <a:r>
              <a:rPr lang="en-US" dirty="0" smtClean="0"/>
              <a:t>(Subject, Predicate, Object)</a:t>
            </a:r>
            <a:endParaRPr lang="en-US" dirty="0"/>
          </a:p>
        </p:txBody>
      </p:sp>
      <p:sp>
        <p:nvSpPr>
          <p:cNvPr id="5" name="TextBox 4"/>
          <p:cNvSpPr txBox="1"/>
          <p:nvPr/>
        </p:nvSpPr>
        <p:spPr>
          <a:xfrm>
            <a:off x="4606469" y="2867441"/>
            <a:ext cx="4534740" cy="523220"/>
          </a:xfrm>
          <a:prstGeom prst="rect">
            <a:avLst/>
          </a:prstGeom>
          <a:noFill/>
        </p:spPr>
        <p:txBody>
          <a:bodyPr wrap="none" rtlCol="0">
            <a:spAutoFit/>
          </a:bodyPr>
          <a:lstStyle/>
          <a:p>
            <a:r>
              <a:rPr lang="en-US" sz="2800" b="1" dirty="0" smtClean="0">
                <a:solidFill>
                  <a:schemeClr val="accent5"/>
                </a:solidFill>
              </a:rPr>
              <a:t>Provides RDF statements</a:t>
            </a:r>
            <a:endParaRPr lang="en-US" sz="2800" b="1" dirty="0">
              <a:solidFill>
                <a:schemeClr val="accent5"/>
              </a:solidFill>
            </a:endParaRPr>
          </a:p>
        </p:txBody>
      </p:sp>
      <p:pic>
        <p:nvPicPr>
          <p:cNvPr id="7" name="Picture 6" descr="dbpedia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334" y="1087847"/>
            <a:ext cx="2877010" cy="1779594"/>
          </a:xfrm>
          <a:prstGeom prst="rect">
            <a:avLst/>
          </a:prstGeom>
        </p:spPr>
      </p:pic>
      <p:grpSp>
        <p:nvGrpSpPr>
          <p:cNvPr id="24" name="Group 23"/>
          <p:cNvGrpSpPr/>
          <p:nvPr/>
        </p:nvGrpSpPr>
        <p:grpSpPr>
          <a:xfrm>
            <a:off x="457200" y="1524000"/>
            <a:ext cx="3724597" cy="3414214"/>
            <a:chOff x="457200" y="1524000"/>
            <a:chExt cx="3724597" cy="3414214"/>
          </a:xfrm>
        </p:grpSpPr>
        <p:pic>
          <p:nvPicPr>
            <p:cNvPr id="8" name="Picture 7" descr="Screen Shot 2013-09-10 at 01.21.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3724597" cy="3414214"/>
            </a:xfrm>
            <a:prstGeom prst="rect">
              <a:avLst/>
            </a:prstGeom>
            <a:ln>
              <a:solidFill>
                <a:schemeClr val="tx1"/>
              </a:solidFill>
            </a:ln>
          </p:spPr>
        </p:pic>
        <p:sp>
          <p:nvSpPr>
            <p:cNvPr id="10" name="Rectangle 9"/>
            <p:cNvSpPr/>
            <p:nvPr/>
          </p:nvSpPr>
          <p:spPr>
            <a:xfrm>
              <a:off x="2773983" y="1898501"/>
              <a:ext cx="1397402" cy="2831556"/>
            </a:xfrm>
            <a:prstGeom prst="rect">
              <a:avLst/>
            </a:prstGeom>
            <a:solidFill>
              <a:schemeClr val="tx2">
                <a:lumMod val="75000"/>
                <a:alpha val="29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pSp>
      <p:sp>
        <p:nvSpPr>
          <p:cNvPr id="20" name="Right Arrow 19"/>
          <p:cNvSpPr/>
          <p:nvPr/>
        </p:nvSpPr>
        <p:spPr>
          <a:xfrm>
            <a:off x="4284756" y="2103320"/>
            <a:ext cx="1003685" cy="648997"/>
          </a:xfrm>
          <a:prstGeom prst="rightArrow">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lt1"/>
              </a:solidFill>
            </a:endParaRPr>
          </a:p>
        </p:txBody>
      </p:sp>
      <p:sp>
        <p:nvSpPr>
          <p:cNvPr id="19" name="Right Arrow 18"/>
          <p:cNvSpPr/>
          <p:nvPr/>
        </p:nvSpPr>
        <p:spPr>
          <a:xfrm rot="8219663">
            <a:off x="4673753" y="4155447"/>
            <a:ext cx="1765689" cy="648997"/>
          </a:xfrm>
          <a:prstGeom prst="rightArrow">
            <a:avLst/>
          </a:prstGeom>
          <a:solidFill>
            <a:schemeClr val="accent4">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3" name="Title 22"/>
          <p:cNvSpPr>
            <a:spLocks noGrp="1"/>
          </p:cNvSpPr>
          <p:nvPr>
            <p:ph type="title"/>
          </p:nvPr>
        </p:nvSpPr>
        <p:spPr/>
        <p:txBody>
          <a:bodyPr/>
          <a:lstStyle/>
          <a:p>
            <a:r>
              <a:rPr lang="en-US" dirty="0"/>
              <a:t>Means</a:t>
            </a:r>
          </a:p>
        </p:txBody>
      </p:sp>
    </p:spTree>
    <p:extLst>
      <p:ext uri="{BB962C8B-B14F-4D97-AF65-F5344CB8AC3E}">
        <p14:creationId xmlns:p14="http://schemas.microsoft.com/office/powerpoint/2010/main" val="3621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down)">
                                      <p:cBhvr>
                                        <p:cTn id="18" dur="500"/>
                                        <p:tgtEl>
                                          <p:spTgt spid="19"/>
                                        </p:tgtEl>
                                      </p:cBhvr>
                                    </p:animEffect>
                                  </p:childTnLst>
                                </p:cTn>
                              </p:par>
                            </p:childTnLst>
                          </p:cTn>
                        </p:par>
                        <p:par>
                          <p:cTn id="19" fill="hold">
                            <p:stCondLst>
                              <p:cond delay="1500"/>
                            </p:stCondLst>
                            <p:childTnLst>
                              <p:par>
                                <p:cTn id="20" presetID="53" presetClass="entr" presetSubtype="52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22376" y="2503706"/>
            <a:ext cx="4773187" cy="523220"/>
          </a:xfrm>
          <a:prstGeom prst="rect">
            <a:avLst/>
          </a:prstGeom>
          <a:noFill/>
          <a:ln>
            <a:noFill/>
          </a:ln>
        </p:spPr>
        <p:txBody>
          <a:bodyPr wrap="none" rtlCol="0">
            <a:spAutoFit/>
          </a:bodyPr>
          <a:lstStyle/>
          <a:p>
            <a:r>
              <a:rPr lang="en-US" sz="2800" b="1" dirty="0" smtClean="0">
                <a:solidFill>
                  <a:schemeClr val="accent5"/>
                </a:solidFill>
              </a:rPr>
              <a:t>Model </a:t>
            </a:r>
            <a:r>
              <a:rPr lang="en-US" sz="2800" b="1" dirty="0">
                <a:solidFill>
                  <a:schemeClr val="accent5"/>
                </a:solidFill>
              </a:rPr>
              <a:t>for</a:t>
            </a:r>
            <a:r>
              <a:rPr lang="en-US" sz="2800" b="1" dirty="0" smtClean="0">
                <a:solidFill>
                  <a:schemeClr val="accent5"/>
                </a:solidFill>
              </a:rPr>
              <a:t> natural language</a:t>
            </a:r>
            <a:endParaRPr lang="en-US" sz="2800" b="1" dirty="0">
              <a:solidFill>
                <a:schemeClr val="accent5"/>
              </a:solidFill>
            </a:endParaRPr>
          </a:p>
        </p:txBody>
      </p:sp>
      <p:sp>
        <p:nvSpPr>
          <p:cNvPr id="7" name="TextBox 6"/>
          <p:cNvSpPr txBox="1"/>
          <p:nvPr/>
        </p:nvSpPr>
        <p:spPr>
          <a:xfrm>
            <a:off x="3654527" y="1134680"/>
            <a:ext cx="5489473" cy="1569660"/>
          </a:xfrm>
          <a:prstGeom prst="rect">
            <a:avLst/>
          </a:prstGeom>
          <a:noFill/>
          <a:ln>
            <a:noFill/>
          </a:ln>
        </p:spPr>
        <p:txBody>
          <a:bodyPr wrap="square" rtlCol="0">
            <a:spAutoFit/>
          </a:bodyPr>
          <a:lstStyle/>
          <a:p>
            <a:pPr algn="ctr"/>
            <a:r>
              <a:rPr lang="en-US" sz="4800" b="1" dirty="0" smtClean="0">
                <a:ln>
                  <a:solidFill>
                    <a:schemeClr val="accent1">
                      <a:lumMod val="50000"/>
                    </a:schemeClr>
                  </a:solidFill>
                </a:ln>
                <a:solidFill>
                  <a:schemeClr val="accent1">
                    <a:lumMod val="75000"/>
                    <a:alpha val="77000"/>
                  </a:schemeClr>
                </a:solidFill>
                <a:effectLst/>
                <a:latin typeface="Britannic Bold"/>
                <a:cs typeface="Britannic Bold"/>
              </a:rPr>
              <a:t>STANFORD TYPED</a:t>
            </a:r>
          </a:p>
          <a:p>
            <a:pPr algn="ctr"/>
            <a:r>
              <a:rPr lang="en-US" sz="4800" b="1" dirty="0" smtClean="0">
                <a:ln>
                  <a:solidFill>
                    <a:schemeClr val="accent1">
                      <a:lumMod val="50000"/>
                    </a:schemeClr>
                  </a:solidFill>
                </a:ln>
                <a:solidFill>
                  <a:schemeClr val="accent1">
                    <a:lumMod val="75000"/>
                    <a:alpha val="77000"/>
                  </a:schemeClr>
                </a:solidFill>
                <a:effectLst/>
                <a:latin typeface="Britannic Bold"/>
                <a:cs typeface="Britannic Bold"/>
              </a:rPr>
              <a:t>DEPENDENCIES</a:t>
            </a:r>
          </a:p>
        </p:txBody>
      </p:sp>
      <p:sp>
        <p:nvSpPr>
          <p:cNvPr id="10" name="TextBox 9"/>
          <p:cNvSpPr txBox="1"/>
          <p:nvPr/>
        </p:nvSpPr>
        <p:spPr>
          <a:xfrm>
            <a:off x="478275" y="1588234"/>
            <a:ext cx="2791337" cy="646331"/>
          </a:xfrm>
          <a:prstGeom prst="rect">
            <a:avLst/>
          </a:prstGeom>
          <a:noFill/>
        </p:spPr>
        <p:txBody>
          <a:bodyPr wrap="none" rtlCol="0">
            <a:spAutoFit/>
          </a:bodyPr>
          <a:lstStyle/>
          <a:p>
            <a:r>
              <a:rPr lang="en-US" dirty="0" smtClean="0"/>
              <a:t>“Swift Current is sometimes </a:t>
            </a:r>
          </a:p>
          <a:p>
            <a:r>
              <a:rPr lang="en-US" dirty="0" smtClean="0"/>
              <a:t>known as Speedy Creek”</a:t>
            </a:r>
            <a:endParaRPr lang="en-US" dirty="0"/>
          </a:p>
        </p:txBody>
      </p:sp>
      <p:sp>
        <p:nvSpPr>
          <p:cNvPr id="12" name="Right Arrow 11"/>
          <p:cNvSpPr/>
          <p:nvPr/>
        </p:nvSpPr>
        <p:spPr>
          <a:xfrm>
            <a:off x="3296923" y="1804781"/>
            <a:ext cx="725453" cy="429784"/>
          </a:xfrm>
          <a:prstGeom prst="rightArrow">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Right Arrow 12"/>
          <p:cNvSpPr/>
          <p:nvPr/>
        </p:nvSpPr>
        <p:spPr>
          <a:xfrm rot="8899821">
            <a:off x="4302082" y="3443690"/>
            <a:ext cx="1911667" cy="648997"/>
          </a:xfrm>
          <a:prstGeom prst="rightArrow">
            <a:avLst/>
          </a:prstGeom>
          <a:solidFill>
            <a:schemeClr val="accent4">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5" name="Title 14"/>
          <p:cNvSpPr>
            <a:spLocks noGrp="1"/>
          </p:cNvSpPr>
          <p:nvPr>
            <p:ph type="title"/>
          </p:nvPr>
        </p:nvSpPr>
        <p:spPr/>
        <p:txBody>
          <a:bodyPr/>
          <a:lstStyle/>
          <a:p>
            <a:r>
              <a:rPr lang="en-US" dirty="0" smtClean="0"/>
              <a:t>Means</a:t>
            </a:r>
            <a:endParaRPr lang="en-US" dirty="0"/>
          </a:p>
        </p:txBody>
      </p:sp>
      <p:grpSp>
        <p:nvGrpSpPr>
          <p:cNvPr id="48" name="Group 47"/>
          <p:cNvGrpSpPr/>
          <p:nvPr/>
        </p:nvGrpSpPr>
        <p:grpSpPr>
          <a:xfrm>
            <a:off x="478275" y="3416300"/>
            <a:ext cx="5138223" cy="3318165"/>
            <a:chOff x="478275" y="3416300"/>
            <a:chExt cx="5138223" cy="3318165"/>
          </a:xfrm>
        </p:grpSpPr>
        <p:sp>
          <p:nvSpPr>
            <p:cNvPr id="16" name="Oval 15"/>
            <p:cNvSpPr/>
            <p:nvPr/>
          </p:nvSpPr>
          <p:spPr>
            <a:xfrm>
              <a:off x="2362200" y="4064000"/>
              <a:ext cx="1041400"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known</a:t>
              </a:r>
              <a:endParaRPr lang="en-US" sz="1400" dirty="0"/>
            </a:p>
          </p:txBody>
        </p:sp>
        <p:sp>
          <p:nvSpPr>
            <p:cNvPr id="17" name="Oval 16"/>
            <p:cNvSpPr/>
            <p:nvPr/>
          </p:nvSpPr>
          <p:spPr>
            <a:xfrm>
              <a:off x="478275" y="5232400"/>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Current</a:t>
              </a:r>
              <a:endParaRPr lang="en-US" sz="1400" dirty="0"/>
            </a:p>
          </p:txBody>
        </p:sp>
        <p:sp>
          <p:nvSpPr>
            <p:cNvPr id="18" name="Oval 17"/>
            <p:cNvSpPr/>
            <p:nvPr/>
          </p:nvSpPr>
          <p:spPr>
            <a:xfrm>
              <a:off x="478275" y="6162965"/>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Swift</a:t>
              </a:r>
              <a:endParaRPr lang="en-US" sz="1400" dirty="0"/>
            </a:p>
          </p:txBody>
        </p:sp>
        <p:sp>
          <p:nvSpPr>
            <p:cNvPr id="19" name="Oval 18"/>
            <p:cNvSpPr/>
            <p:nvPr/>
          </p:nvSpPr>
          <p:spPr>
            <a:xfrm>
              <a:off x="1841500" y="5232400"/>
              <a:ext cx="749300"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is</a:t>
              </a:r>
              <a:endParaRPr lang="en-US" sz="1400" dirty="0"/>
            </a:p>
          </p:txBody>
        </p:sp>
        <p:sp>
          <p:nvSpPr>
            <p:cNvPr id="20" name="Oval 19"/>
            <p:cNvSpPr/>
            <p:nvPr/>
          </p:nvSpPr>
          <p:spPr>
            <a:xfrm>
              <a:off x="2793999" y="5232400"/>
              <a:ext cx="1480048"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sometimes</a:t>
              </a:r>
              <a:endParaRPr lang="en-US" sz="1400" dirty="0"/>
            </a:p>
          </p:txBody>
        </p:sp>
        <p:sp>
          <p:nvSpPr>
            <p:cNvPr id="21" name="Oval 20"/>
            <p:cNvSpPr/>
            <p:nvPr/>
          </p:nvSpPr>
          <p:spPr>
            <a:xfrm>
              <a:off x="4481873" y="5232400"/>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Creek</a:t>
              </a:r>
              <a:endParaRPr lang="en-US" sz="1400" dirty="0"/>
            </a:p>
          </p:txBody>
        </p:sp>
        <p:sp>
          <p:nvSpPr>
            <p:cNvPr id="22" name="Oval 21"/>
            <p:cNvSpPr/>
            <p:nvPr/>
          </p:nvSpPr>
          <p:spPr>
            <a:xfrm>
              <a:off x="4481873" y="6162965"/>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Speedy</a:t>
              </a:r>
              <a:endParaRPr lang="en-US" sz="1400" dirty="0"/>
            </a:p>
          </p:txBody>
        </p:sp>
        <p:cxnSp>
          <p:nvCxnSpPr>
            <p:cNvPr id="24" name="Straight Arrow Connector 23"/>
            <p:cNvCxnSpPr>
              <a:stCxn id="16" idx="3"/>
              <a:endCxn id="17" idx="0"/>
            </p:cNvCxnSpPr>
            <p:nvPr/>
          </p:nvCxnSpPr>
          <p:spPr>
            <a:xfrm flipH="1">
              <a:off x="1045588" y="4551806"/>
              <a:ext cx="1469121" cy="6805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7" idx="4"/>
              <a:endCxn id="18" idx="0"/>
            </p:cNvCxnSpPr>
            <p:nvPr/>
          </p:nvCxnSpPr>
          <p:spPr>
            <a:xfrm>
              <a:off x="1045588" y="5803900"/>
              <a:ext cx="0" cy="359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19" idx="0"/>
            </p:cNvCxnSpPr>
            <p:nvPr/>
          </p:nvCxnSpPr>
          <p:spPr>
            <a:xfrm flipH="1">
              <a:off x="2216150" y="4635500"/>
              <a:ext cx="577849" cy="596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6" idx="4"/>
              <a:endCxn id="20" idx="0"/>
            </p:cNvCxnSpPr>
            <p:nvPr/>
          </p:nvCxnSpPr>
          <p:spPr>
            <a:xfrm>
              <a:off x="2882900" y="4635500"/>
              <a:ext cx="651123" cy="596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16" idx="5"/>
              <a:endCxn id="21" idx="0"/>
            </p:cNvCxnSpPr>
            <p:nvPr/>
          </p:nvCxnSpPr>
          <p:spPr>
            <a:xfrm>
              <a:off x="3251091" y="4551806"/>
              <a:ext cx="1798095" cy="6805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21" idx="4"/>
              <a:endCxn id="22" idx="0"/>
            </p:cNvCxnSpPr>
            <p:nvPr/>
          </p:nvCxnSpPr>
          <p:spPr>
            <a:xfrm>
              <a:off x="5049186" y="5803900"/>
              <a:ext cx="0" cy="359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989199" y="5803900"/>
              <a:ext cx="357001" cy="261610"/>
            </a:xfrm>
            <a:prstGeom prst="rect">
              <a:avLst/>
            </a:prstGeom>
            <a:noFill/>
          </p:spPr>
          <p:txBody>
            <a:bodyPr wrap="none" rtlCol="0">
              <a:spAutoFit/>
            </a:bodyPr>
            <a:lstStyle/>
            <a:p>
              <a:r>
                <a:rPr lang="en-US" sz="1100" b="1" dirty="0" smtClean="0"/>
                <a:t>nn</a:t>
              </a:r>
              <a:endParaRPr lang="en-US" sz="1100" b="1" dirty="0"/>
            </a:p>
          </p:txBody>
        </p:sp>
        <p:sp>
          <p:nvSpPr>
            <p:cNvPr id="38" name="TextBox 37"/>
            <p:cNvSpPr txBox="1"/>
            <p:nvPr/>
          </p:nvSpPr>
          <p:spPr>
            <a:xfrm>
              <a:off x="1400329" y="4937896"/>
              <a:ext cx="882342" cy="261610"/>
            </a:xfrm>
            <a:prstGeom prst="rect">
              <a:avLst/>
            </a:prstGeom>
            <a:noFill/>
          </p:spPr>
          <p:txBody>
            <a:bodyPr wrap="none" rtlCol="0">
              <a:spAutoFit/>
            </a:bodyPr>
            <a:lstStyle/>
            <a:p>
              <a:r>
                <a:rPr lang="en-US" sz="1100" b="1" dirty="0" smtClean="0"/>
                <a:t>nsubjpass</a:t>
              </a:r>
              <a:endParaRPr lang="en-US" sz="1100" b="1" dirty="0"/>
            </a:p>
          </p:txBody>
        </p:sp>
        <p:sp>
          <p:nvSpPr>
            <p:cNvPr id="39" name="TextBox 38"/>
            <p:cNvSpPr txBox="1"/>
            <p:nvPr/>
          </p:nvSpPr>
          <p:spPr>
            <a:xfrm>
              <a:off x="2352828" y="4920388"/>
              <a:ext cx="749267" cy="261610"/>
            </a:xfrm>
            <a:prstGeom prst="rect">
              <a:avLst/>
            </a:prstGeom>
            <a:noFill/>
          </p:spPr>
          <p:txBody>
            <a:bodyPr wrap="none" rtlCol="0">
              <a:spAutoFit/>
            </a:bodyPr>
            <a:lstStyle/>
            <a:p>
              <a:r>
                <a:rPr lang="en-US" sz="1100" b="1" dirty="0" smtClean="0"/>
                <a:t>auxpass</a:t>
              </a:r>
              <a:endParaRPr lang="en-US" sz="1100" b="1" dirty="0"/>
            </a:p>
          </p:txBody>
        </p:sp>
        <p:sp>
          <p:nvSpPr>
            <p:cNvPr id="40" name="TextBox 39"/>
            <p:cNvSpPr txBox="1"/>
            <p:nvPr/>
          </p:nvSpPr>
          <p:spPr>
            <a:xfrm>
              <a:off x="3296923" y="4871992"/>
              <a:ext cx="725504" cy="261610"/>
            </a:xfrm>
            <a:prstGeom prst="rect">
              <a:avLst/>
            </a:prstGeom>
            <a:noFill/>
          </p:spPr>
          <p:txBody>
            <a:bodyPr wrap="none" rtlCol="0">
              <a:spAutoFit/>
            </a:bodyPr>
            <a:lstStyle/>
            <a:p>
              <a:r>
                <a:rPr lang="en-US" sz="1100" b="1" dirty="0" err="1" smtClean="0"/>
                <a:t>advmod</a:t>
              </a:r>
              <a:endParaRPr lang="en-US" sz="1100" b="1" dirty="0"/>
            </a:p>
          </p:txBody>
        </p:sp>
        <p:sp>
          <p:nvSpPr>
            <p:cNvPr id="41" name="TextBox 40"/>
            <p:cNvSpPr txBox="1"/>
            <p:nvPr/>
          </p:nvSpPr>
          <p:spPr>
            <a:xfrm>
              <a:off x="4481873" y="4807091"/>
              <a:ext cx="725711" cy="261610"/>
            </a:xfrm>
            <a:prstGeom prst="rect">
              <a:avLst/>
            </a:prstGeom>
            <a:noFill/>
          </p:spPr>
          <p:txBody>
            <a:bodyPr wrap="none" rtlCol="0">
              <a:spAutoFit/>
            </a:bodyPr>
            <a:lstStyle/>
            <a:p>
              <a:r>
                <a:rPr lang="en-US" sz="1100" b="1" dirty="0" smtClean="0"/>
                <a:t>prep_as</a:t>
              </a:r>
              <a:endParaRPr lang="en-US" sz="1100" b="1" dirty="0"/>
            </a:p>
          </p:txBody>
        </p:sp>
        <p:sp>
          <p:nvSpPr>
            <p:cNvPr id="42" name="TextBox 41"/>
            <p:cNvSpPr txBox="1"/>
            <p:nvPr/>
          </p:nvSpPr>
          <p:spPr>
            <a:xfrm>
              <a:off x="5029083" y="5825495"/>
              <a:ext cx="357001" cy="261610"/>
            </a:xfrm>
            <a:prstGeom prst="rect">
              <a:avLst/>
            </a:prstGeom>
            <a:noFill/>
          </p:spPr>
          <p:txBody>
            <a:bodyPr wrap="none" rtlCol="0">
              <a:spAutoFit/>
            </a:bodyPr>
            <a:lstStyle/>
            <a:p>
              <a:r>
                <a:rPr lang="en-US" sz="1100" b="1" dirty="0" smtClean="0"/>
                <a:t>nn</a:t>
              </a:r>
              <a:endParaRPr lang="en-US" sz="1100" b="1" dirty="0"/>
            </a:p>
          </p:txBody>
        </p:sp>
        <p:cxnSp>
          <p:nvCxnSpPr>
            <p:cNvPr id="44" name="Straight Arrow Connector 43"/>
            <p:cNvCxnSpPr>
              <a:endCxn id="16" idx="0"/>
            </p:cNvCxnSpPr>
            <p:nvPr/>
          </p:nvCxnSpPr>
          <p:spPr>
            <a:xfrm>
              <a:off x="2882900" y="3416300"/>
              <a:ext cx="0"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2851551" y="3637688"/>
              <a:ext cx="466794" cy="261610"/>
            </a:xfrm>
            <a:prstGeom prst="rect">
              <a:avLst/>
            </a:prstGeom>
            <a:noFill/>
          </p:spPr>
          <p:txBody>
            <a:bodyPr wrap="none" rtlCol="0">
              <a:spAutoFit/>
            </a:bodyPr>
            <a:lstStyle/>
            <a:p>
              <a:r>
                <a:rPr lang="en-US" sz="1100" b="1" dirty="0" smtClean="0"/>
                <a:t>root</a:t>
              </a:r>
              <a:endParaRPr lang="en-US" sz="1100" b="1" dirty="0"/>
            </a:p>
          </p:txBody>
        </p:sp>
      </p:grpSp>
    </p:spTree>
    <p:extLst>
      <p:ext uri="{BB962C8B-B14F-4D97-AF65-F5344CB8AC3E}">
        <p14:creationId xmlns:p14="http://schemas.microsoft.com/office/powerpoint/2010/main" val="557359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down)">
                                      <p:cBhvr>
                                        <p:cTn id="18" dur="500"/>
                                        <p:tgtEl>
                                          <p:spTgt spid="13"/>
                                        </p:tgtEl>
                                      </p:cBhvr>
                                    </p:animEffect>
                                  </p:childTnLst>
                                </p:cTn>
                              </p:par>
                            </p:childTnLst>
                          </p:cTn>
                        </p:par>
                        <p:par>
                          <p:cTn id="19" fill="hold">
                            <p:stCondLst>
                              <p:cond delay="1500"/>
                            </p:stCondLst>
                            <p:childTnLst>
                              <p:par>
                                <p:cTn id="20" presetID="6" presetClass="entr" presetSubtype="32"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circle(out)">
                                      <p:cBhvr>
                                        <p:cTn id="22"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descr="Pairses Architecture-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399" y="1524000"/>
            <a:ext cx="6733165" cy="5120749"/>
          </a:xfrm>
          <a:prstGeom prst="rect">
            <a:avLst/>
          </a:prstGeom>
        </p:spPr>
      </p:pic>
    </p:spTree>
    <p:extLst>
      <p:ext uri="{BB962C8B-B14F-4D97-AF65-F5344CB8AC3E}">
        <p14:creationId xmlns:p14="http://schemas.microsoft.com/office/powerpoint/2010/main" val="2465976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Harvesting patterns</a:t>
            </a:r>
            <a:endParaRPr lang="en-US" dirty="0"/>
          </a:p>
        </p:txBody>
      </p:sp>
      <p:sp>
        <p:nvSpPr>
          <p:cNvPr id="4" name="Content Placeholder 3"/>
          <p:cNvSpPr>
            <a:spLocks noGrp="1"/>
          </p:cNvSpPr>
          <p:nvPr>
            <p:ph idx="1"/>
          </p:nvPr>
        </p:nvSpPr>
        <p:spPr/>
        <p:txBody>
          <a:bodyPr/>
          <a:lstStyle/>
          <a:p>
            <a:pPr marL="457200" indent="-457200">
              <a:buFont typeface="+mj-ea"/>
              <a:buAutoNum type="circleNumDbPlain"/>
            </a:pPr>
            <a:r>
              <a:rPr lang="en-US" dirty="0" smtClean="0"/>
              <a:t>Retrieve article</a:t>
            </a:r>
          </a:p>
          <a:p>
            <a:pPr marL="457200" indent="-457200">
              <a:buFont typeface="+mj-ea"/>
              <a:buAutoNum type="circleNumDbPlain"/>
            </a:pPr>
            <a:r>
              <a:rPr lang="en-US" dirty="0" smtClean="0"/>
              <a:t>Retrieve triples from </a:t>
            </a:r>
            <a:r>
              <a:rPr lang="en-US" dirty="0" err="1" smtClean="0"/>
              <a:t>DBPedia</a:t>
            </a:r>
            <a:endParaRPr lang="en-US" dirty="0" smtClean="0"/>
          </a:p>
          <a:p>
            <a:pPr marL="457200" indent="-457200">
              <a:buFont typeface="+mj-ea"/>
              <a:buAutoNum type="circleNumDbPlain"/>
            </a:pPr>
            <a:r>
              <a:rPr lang="en-US" dirty="0" smtClean="0"/>
              <a:t>Transform subject names and objects in triples to natural language strings</a:t>
            </a:r>
          </a:p>
          <a:p>
            <a:pPr marL="457200" indent="-457200">
              <a:buFont typeface="+mj-ea"/>
              <a:buAutoNum type="circleNumDbPlain"/>
            </a:pPr>
            <a:r>
              <a:rPr lang="en-US" dirty="0" smtClean="0"/>
              <a:t>Seek their root nodes in the dependency graphs for the article’s sentences</a:t>
            </a:r>
          </a:p>
          <a:p>
            <a:pPr marL="457200" indent="-457200">
              <a:buFont typeface="+mj-ea"/>
              <a:buAutoNum type="circleNumDbPlain"/>
            </a:pPr>
            <a:r>
              <a:rPr lang="en-US" dirty="0" smtClean="0"/>
              <a:t>Save a pattern, i.e. a graph spanning the shortest paths to the nodes, when a match for both a subject name and an object is found</a:t>
            </a:r>
            <a:endParaRPr lang="en-US" dirty="0"/>
          </a:p>
        </p:txBody>
      </p:sp>
      <p:sp>
        <p:nvSpPr>
          <p:cNvPr id="3" name="Slide Number Placeholder 2"/>
          <p:cNvSpPr>
            <a:spLocks noGrp="1"/>
          </p:cNvSpPr>
          <p:nvPr>
            <p:ph type="sldNum" sz="quarter" idx="12"/>
          </p:nvPr>
        </p:nvSpPr>
        <p:spPr/>
        <p:txBody>
          <a:bodyPr/>
          <a:lstStyle/>
          <a:p>
            <a:fld id="{5FD889E0-CAB2-4699-909D-B9A88D47ACBE}" type="slidenum">
              <a:rPr lang="en-US" smtClean="0"/>
              <a:t>7</a:t>
            </a:fld>
            <a:endParaRPr lang="en-US" dirty="0"/>
          </a:p>
        </p:txBody>
      </p:sp>
    </p:spTree>
    <p:extLst>
      <p:ext uri="{BB962C8B-B14F-4D97-AF65-F5344CB8AC3E}">
        <p14:creationId xmlns:p14="http://schemas.microsoft.com/office/powerpoint/2010/main" val="8693604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Harvesting patterns</a:t>
            </a:r>
            <a:endParaRPr lang="en-US" dirty="0"/>
          </a:p>
        </p:txBody>
      </p:sp>
      <p:grpSp>
        <p:nvGrpSpPr>
          <p:cNvPr id="27" name="Group 26"/>
          <p:cNvGrpSpPr/>
          <p:nvPr/>
        </p:nvGrpSpPr>
        <p:grpSpPr>
          <a:xfrm>
            <a:off x="3480708" y="3137198"/>
            <a:ext cx="5237542" cy="2387600"/>
            <a:chOff x="3480708" y="3137198"/>
            <a:chExt cx="5237542" cy="2387600"/>
          </a:xfrm>
        </p:grpSpPr>
        <p:sp>
          <p:nvSpPr>
            <p:cNvPr id="6" name="Oval 5"/>
            <p:cNvSpPr/>
            <p:nvPr/>
          </p:nvSpPr>
          <p:spPr>
            <a:xfrm>
              <a:off x="5364633" y="3784898"/>
              <a:ext cx="1041400"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known</a:t>
              </a:r>
              <a:endParaRPr lang="en-US" sz="1400" dirty="0"/>
            </a:p>
          </p:txBody>
        </p:sp>
        <p:sp>
          <p:nvSpPr>
            <p:cNvPr id="7" name="Oval 6"/>
            <p:cNvSpPr/>
            <p:nvPr/>
          </p:nvSpPr>
          <p:spPr>
            <a:xfrm>
              <a:off x="3480708" y="4953298"/>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Current</a:t>
              </a:r>
              <a:endParaRPr lang="en-US" sz="1400" dirty="0"/>
            </a:p>
          </p:txBody>
        </p:sp>
        <p:sp>
          <p:nvSpPr>
            <p:cNvPr id="11" name="Oval 10"/>
            <p:cNvSpPr/>
            <p:nvPr/>
          </p:nvSpPr>
          <p:spPr>
            <a:xfrm>
              <a:off x="7370931" y="4941168"/>
              <a:ext cx="1347319"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Creek</a:t>
              </a:r>
              <a:endParaRPr lang="en-US" sz="1400" dirty="0"/>
            </a:p>
          </p:txBody>
        </p:sp>
        <p:cxnSp>
          <p:nvCxnSpPr>
            <p:cNvPr id="13" name="Straight Arrow Connector 12"/>
            <p:cNvCxnSpPr>
              <a:stCxn id="6" idx="3"/>
              <a:endCxn id="7" idx="0"/>
            </p:cNvCxnSpPr>
            <p:nvPr/>
          </p:nvCxnSpPr>
          <p:spPr>
            <a:xfrm flipH="1">
              <a:off x="4048021" y="4272704"/>
              <a:ext cx="1469121" cy="6805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6" idx="5"/>
              <a:endCxn id="11" idx="0"/>
            </p:cNvCxnSpPr>
            <p:nvPr/>
          </p:nvCxnSpPr>
          <p:spPr>
            <a:xfrm>
              <a:off x="6253524" y="4272704"/>
              <a:ext cx="1791067" cy="6684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endCxn id="6" idx="0"/>
            </p:cNvCxnSpPr>
            <p:nvPr/>
          </p:nvCxnSpPr>
          <p:spPr>
            <a:xfrm>
              <a:off x="5885333" y="3137198"/>
              <a:ext cx="0" cy="647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 name="Group 3"/>
          <p:cNvGrpSpPr/>
          <p:nvPr/>
        </p:nvGrpSpPr>
        <p:grpSpPr>
          <a:xfrm>
            <a:off x="3480708" y="3149547"/>
            <a:ext cx="5237542" cy="2367685"/>
            <a:chOff x="3480708" y="3149547"/>
            <a:chExt cx="5237542" cy="2367685"/>
          </a:xfrm>
        </p:grpSpPr>
        <p:sp>
          <p:nvSpPr>
            <p:cNvPr id="32" name="Oval 31"/>
            <p:cNvSpPr/>
            <p:nvPr/>
          </p:nvSpPr>
          <p:spPr>
            <a:xfrm>
              <a:off x="5365433" y="3794965"/>
              <a:ext cx="1037731" cy="56948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known</a:t>
              </a:r>
              <a:endParaRPr lang="en-US" sz="1400" dirty="0"/>
            </a:p>
          </p:txBody>
        </p:sp>
        <p:sp>
          <p:nvSpPr>
            <p:cNvPr id="33" name="Oval 32"/>
            <p:cNvSpPr/>
            <p:nvPr/>
          </p:nvSpPr>
          <p:spPr>
            <a:xfrm>
              <a:off x="3480708" y="4947746"/>
              <a:ext cx="1130628" cy="5694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100" b="1" dirty="0" smtClean="0"/>
                <a:t>SUBJECT</a:t>
              </a:r>
              <a:endParaRPr lang="en-US" sz="1100" b="1" dirty="0"/>
            </a:p>
          </p:txBody>
        </p:sp>
        <p:sp>
          <p:nvSpPr>
            <p:cNvPr id="34" name="Oval 33"/>
            <p:cNvSpPr/>
            <p:nvPr/>
          </p:nvSpPr>
          <p:spPr>
            <a:xfrm>
              <a:off x="7370931" y="4938115"/>
              <a:ext cx="1347319" cy="5694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smtClean="0"/>
                <a:t>OBJECT</a:t>
              </a:r>
              <a:endParaRPr lang="en-US" sz="1100" b="1" dirty="0"/>
            </a:p>
          </p:txBody>
        </p:sp>
        <p:cxnSp>
          <p:nvCxnSpPr>
            <p:cNvPr id="35" name="Straight Arrow Connector 34"/>
            <p:cNvCxnSpPr>
              <a:stCxn id="32" idx="3"/>
              <a:endCxn id="33" idx="0"/>
            </p:cNvCxnSpPr>
            <p:nvPr/>
          </p:nvCxnSpPr>
          <p:spPr>
            <a:xfrm flipH="1">
              <a:off x="4046022" y="4281052"/>
              <a:ext cx="1471384" cy="666693"/>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36" name="Straight Arrow Connector 35"/>
            <p:cNvCxnSpPr>
              <a:stCxn id="32" idx="5"/>
              <a:endCxn id="34" idx="0"/>
            </p:cNvCxnSpPr>
            <p:nvPr/>
          </p:nvCxnSpPr>
          <p:spPr>
            <a:xfrm>
              <a:off x="6251191" y="4281052"/>
              <a:ext cx="1793400" cy="657063"/>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0" name="Straight Arrow Connector 39"/>
            <p:cNvCxnSpPr>
              <a:endCxn id="32" idx="0"/>
            </p:cNvCxnSpPr>
            <p:nvPr/>
          </p:nvCxnSpPr>
          <p:spPr>
            <a:xfrm>
              <a:off x="5884300" y="3149547"/>
              <a:ext cx="0" cy="64541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grpSp>
      <p:sp>
        <p:nvSpPr>
          <p:cNvPr id="20" name="TextBox 19"/>
          <p:cNvSpPr txBox="1"/>
          <p:nvPr/>
        </p:nvSpPr>
        <p:spPr>
          <a:xfrm>
            <a:off x="4402762" y="4658794"/>
            <a:ext cx="882342" cy="261610"/>
          </a:xfrm>
          <a:prstGeom prst="rect">
            <a:avLst/>
          </a:prstGeom>
          <a:noFill/>
        </p:spPr>
        <p:txBody>
          <a:bodyPr wrap="none" rtlCol="0">
            <a:spAutoFit/>
          </a:bodyPr>
          <a:lstStyle/>
          <a:p>
            <a:r>
              <a:rPr lang="en-US" sz="1100" b="1" dirty="0" smtClean="0"/>
              <a:t>nsubjpass</a:t>
            </a:r>
            <a:endParaRPr lang="en-US" sz="1100" b="1" dirty="0"/>
          </a:p>
        </p:txBody>
      </p:sp>
      <p:sp>
        <p:nvSpPr>
          <p:cNvPr id="23" name="TextBox 22"/>
          <p:cNvSpPr txBox="1"/>
          <p:nvPr/>
        </p:nvSpPr>
        <p:spPr>
          <a:xfrm>
            <a:off x="7484306" y="4527989"/>
            <a:ext cx="725711" cy="261610"/>
          </a:xfrm>
          <a:prstGeom prst="rect">
            <a:avLst/>
          </a:prstGeom>
          <a:noFill/>
        </p:spPr>
        <p:txBody>
          <a:bodyPr wrap="none" rtlCol="0">
            <a:spAutoFit/>
          </a:bodyPr>
          <a:lstStyle/>
          <a:p>
            <a:r>
              <a:rPr lang="en-US" sz="1100" b="1" dirty="0" smtClean="0"/>
              <a:t>prep_as</a:t>
            </a:r>
            <a:endParaRPr lang="en-US" sz="1100" b="1" dirty="0"/>
          </a:p>
        </p:txBody>
      </p:sp>
      <p:grpSp>
        <p:nvGrpSpPr>
          <p:cNvPr id="29" name="Group 28"/>
          <p:cNvGrpSpPr/>
          <p:nvPr/>
        </p:nvGrpSpPr>
        <p:grpSpPr>
          <a:xfrm>
            <a:off x="3457684" y="4354371"/>
            <a:ext cx="5138223" cy="2098965"/>
            <a:chOff x="1676312" y="3187998"/>
            <a:chExt cx="5138223" cy="2098965"/>
          </a:xfrm>
        </p:grpSpPr>
        <p:sp>
          <p:nvSpPr>
            <p:cNvPr id="8" name="Oval 7"/>
            <p:cNvSpPr/>
            <p:nvPr/>
          </p:nvSpPr>
          <p:spPr>
            <a:xfrm>
              <a:off x="1676312" y="4715463"/>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Swift</a:t>
              </a:r>
              <a:endParaRPr lang="en-US" sz="1400" dirty="0"/>
            </a:p>
          </p:txBody>
        </p:sp>
        <p:sp>
          <p:nvSpPr>
            <p:cNvPr id="9" name="Oval 8"/>
            <p:cNvSpPr/>
            <p:nvPr/>
          </p:nvSpPr>
          <p:spPr>
            <a:xfrm>
              <a:off x="3039537" y="3784898"/>
              <a:ext cx="749300"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is</a:t>
              </a:r>
              <a:endParaRPr lang="en-US" sz="1400" dirty="0"/>
            </a:p>
          </p:txBody>
        </p:sp>
        <p:sp>
          <p:nvSpPr>
            <p:cNvPr id="10" name="Oval 9"/>
            <p:cNvSpPr/>
            <p:nvPr/>
          </p:nvSpPr>
          <p:spPr>
            <a:xfrm>
              <a:off x="3992036" y="3784898"/>
              <a:ext cx="1480048"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sometimes</a:t>
              </a:r>
              <a:endParaRPr lang="en-US" sz="1400" dirty="0"/>
            </a:p>
          </p:txBody>
        </p:sp>
        <p:sp>
          <p:nvSpPr>
            <p:cNvPr id="12" name="Oval 11"/>
            <p:cNvSpPr/>
            <p:nvPr/>
          </p:nvSpPr>
          <p:spPr>
            <a:xfrm>
              <a:off x="5679910" y="4715463"/>
              <a:ext cx="1134625" cy="571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Speedy</a:t>
              </a:r>
              <a:endParaRPr lang="en-US" sz="1400" dirty="0"/>
            </a:p>
          </p:txBody>
        </p:sp>
        <p:cxnSp>
          <p:nvCxnSpPr>
            <p:cNvPr id="14" name="Straight Arrow Connector 13"/>
            <p:cNvCxnSpPr>
              <a:endCxn id="8" idx="0"/>
            </p:cNvCxnSpPr>
            <p:nvPr/>
          </p:nvCxnSpPr>
          <p:spPr>
            <a:xfrm>
              <a:off x="2243625" y="4356398"/>
              <a:ext cx="0" cy="359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9" idx="0"/>
            </p:cNvCxnSpPr>
            <p:nvPr/>
          </p:nvCxnSpPr>
          <p:spPr>
            <a:xfrm flipH="1">
              <a:off x="3414187" y="3187998"/>
              <a:ext cx="577849" cy="596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endCxn id="10" idx="0"/>
            </p:cNvCxnSpPr>
            <p:nvPr/>
          </p:nvCxnSpPr>
          <p:spPr>
            <a:xfrm>
              <a:off x="4300132" y="3187998"/>
              <a:ext cx="431928" cy="596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2" idx="0"/>
            </p:cNvCxnSpPr>
            <p:nvPr/>
          </p:nvCxnSpPr>
          <p:spPr>
            <a:xfrm>
              <a:off x="6247223" y="4356398"/>
              <a:ext cx="0" cy="359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2187236" y="4356398"/>
              <a:ext cx="357001" cy="261610"/>
            </a:xfrm>
            <a:prstGeom prst="rect">
              <a:avLst/>
            </a:prstGeom>
            <a:noFill/>
          </p:spPr>
          <p:txBody>
            <a:bodyPr wrap="none" rtlCol="0">
              <a:spAutoFit/>
            </a:bodyPr>
            <a:lstStyle/>
            <a:p>
              <a:r>
                <a:rPr lang="en-US" sz="1100" b="1" dirty="0" smtClean="0"/>
                <a:t>nn</a:t>
              </a:r>
              <a:endParaRPr lang="en-US" sz="1100" b="1" dirty="0"/>
            </a:p>
          </p:txBody>
        </p:sp>
        <p:sp>
          <p:nvSpPr>
            <p:cNvPr id="21" name="TextBox 20"/>
            <p:cNvSpPr txBox="1"/>
            <p:nvPr/>
          </p:nvSpPr>
          <p:spPr>
            <a:xfrm>
              <a:off x="3550865" y="3472886"/>
              <a:ext cx="749267" cy="261610"/>
            </a:xfrm>
            <a:prstGeom prst="rect">
              <a:avLst/>
            </a:prstGeom>
            <a:noFill/>
          </p:spPr>
          <p:txBody>
            <a:bodyPr wrap="none" rtlCol="0">
              <a:spAutoFit/>
            </a:bodyPr>
            <a:lstStyle/>
            <a:p>
              <a:r>
                <a:rPr lang="en-US" sz="1100" b="1" dirty="0" smtClean="0"/>
                <a:t>auxpass</a:t>
              </a:r>
              <a:endParaRPr lang="en-US" sz="1100" b="1" dirty="0"/>
            </a:p>
          </p:txBody>
        </p:sp>
        <p:sp>
          <p:nvSpPr>
            <p:cNvPr id="22" name="TextBox 21"/>
            <p:cNvSpPr txBox="1"/>
            <p:nvPr/>
          </p:nvSpPr>
          <p:spPr>
            <a:xfrm>
              <a:off x="4494960" y="3424490"/>
              <a:ext cx="725504" cy="261610"/>
            </a:xfrm>
            <a:prstGeom prst="rect">
              <a:avLst/>
            </a:prstGeom>
            <a:noFill/>
          </p:spPr>
          <p:txBody>
            <a:bodyPr wrap="none" rtlCol="0">
              <a:spAutoFit/>
            </a:bodyPr>
            <a:lstStyle/>
            <a:p>
              <a:r>
                <a:rPr lang="en-US" sz="1100" b="1" dirty="0" err="1" smtClean="0"/>
                <a:t>advmod</a:t>
              </a:r>
              <a:endParaRPr lang="en-US" sz="1100" b="1" dirty="0"/>
            </a:p>
          </p:txBody>
        </p:sp>
        <p:sp>
          <p:nvSpPr>
            <p:cNvPr id="24" name="TextBox 23"/>
            <p:cNvSpPr txBox="1"/>
            <p:nvPr/>
          </p:nvSpPr>
          <p:spPr>
            <a:xfrm>
              <a:off x="6227120" y="4377993"/>
              <a:ext cx="357001" cy="261610"/>
            </a:xfrm>
            <a:prstGeom prst="rect">
              <a:avLst/>
            </a:prstGeom>
            <a:noFill/>
          </p:spPr>
          <p:txBody>
            <a:bodyPr wrap="none" rtlCol="0">
              <a:spAutoFit/>
            </a:bodyPr>
            <a:lstStyle/>
            <a:p>
              <a:r>
                <a:rPr lang="en-US" sz="1100" b="1" dirty="0" smtClean="0"/>
                <a:t>nn</a:t>
              </a:r>
              <a:endParaRPr lang="en-US" sz="1100" b="1" dirty="0"/>
            </a:p>
          </p:txBody>
        </p:sp>
      </p:grpSp>
      <p:sp>
        <p:nvSpPr>
          <p:cNvPr id="26" name="TextBox 25"/>
          <p:cNvSpPr txBox="1"/>
          <p:nvPr/>
        </p:nvSpPr>
        <p:spPr>
          <a:xfrm>
            <a:off x="5853984" y="3358586"/>
            <a:ext cx="466794" cy="261610"/>
          </a:xfrm>
          <a:prstGeom prst="rect">
            <a:avLst/>
          </a:prstGeom>
          <a:noFill/>
        </p:spPr>
        <p:txBody>
          <a:bodyPr wrap="none" rtlCol="0">
            <a:spAutoFit/>
          </a:bodyPr>
          <a:lstStyle/>
          <a:p>
            <a:r>
              <a:rPr lang="en-US" sz="1100" b="1" dirty="0" smtClean="0"/>
              <a:t>root</a:t>
            </a:r>
            <a:endParaRPr lang="en-US" sz="1100" b="1" dirty="0"/>
          </a:p>
        </p:txBody>
      </p:sp>
      <p:grpSp>
        <p:nvGrpSpPr>
          <p:cNvPr id="46" name="Group 45"/>
          <p:cNvGrpSpPr/>
          <p:nvPr/>
        </p:nvGrpSpPr>
        <p:grpSpPr>
          <a:xfrm>
            <a:off x="3168650" y="2636912"/>
            <a:ext cx="5867846" cy="3149496"/>
            <a:chOff x="3168650" y="2636912"/>
            <a:chExt cx="5867846" cy="3149496"/>
          </a:xfrm>
          <a:noFill/>
        </p:grpSpPr>
        <p:sp>
          <p:nvSpPr>
            <p:cNvPr id="44" name="Rectangle 43"/>
            <p:cNvSpPr/>
            <p:nvPr/>
          </p:nvSpPr>
          <p:spPr>
            <a:xfrm>
              <a:off x="3168650" y="2636912"/>
              <a:ext cx="5867846" cy="3149496"/>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Rectangle 44"/>
            <p:cNvSpPr/>
            <p:nvPr/>
          </p:nvSpPr>
          <p:spPr>
            <a:xfrm>
              <a:off x="3168650" y="2641631"/>
              <a:ext cx="1179983" cy="360235"/>
            </a:xfrm>
            <a:prstGeom prst="rect">
              <a:avLst/>
            </a:prstGeom>
            <a:grp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smtClean="0"/>
                <a:t>foaf:nick</a:t>
              </a:r>
              <a:endParaRPr lang="en-US" dirty="0"/>
            </a:p>
          </p:txBody>
        </p:sp>
      </p:grpSp>
      <p:grpSp>
        <p:nvGrpSpPr>
          <p:cNvPr id="86" name="Group 85"/>
          <p:cNvGrpSpPr/>
          <p:nvPr/>
        </p:nvGrpSpPr>
        <p:grpSpPr>
          <a:xfrm>
            <a:off x="971600" y="1988840"/>
            <a:ext cx="6279490" cy="495991"/>
            <a:chOff x="971600" y="1420841"/>
            <a:chExt cx="6279490" cy="495991"/>
          </a:xfrm>
        </p:grpSpPr>
        <p:sp>
          <p:nvSpPr>
            <p:cNvPr id="58" name="TextBox 57"/>
            <p:cNvSpPr txBox="1"/>
            <p:nvPr/>
          </p:nvSpPr>
          <p:spPr>
            <a:xfrm>
              <a:off x="1368425" y="1448683"/>
              <a:ext cx="5882665" cy="369332"/>
            </a:xfrm>
            <a:prstGeom prst="rect">
              <a:avLst/>
            </a:prstGeom>
            <a:noFill/>
          </p:spPr>
          <p:txBody>
            <a:bodyPr wrap="none" rtlCol="0">
              <a:spAutoFit/>
            </a:bodyPr>
            <a:lstStyle/>
            <a:p>
              <a:r>
                <a:rPr lang="en-US" dirty="0" smtClean="0"/>
                <a:t>“Swift </a:t>
              </a:r>
              <a:r>
                <a:rPr lang="en-US" dirty="0"/>
                <a:t>Current is sometimes known as </a:t>
              </a:r>
              <a:r>
                <a:rPr lang="en-US" dirty="0" smtClean="0"/>
                <a:t>Speedy Creek.”</a:t>
              </a:r>
              <a:endParaRPr lang="en-US" dirty="0"/>
            </a:p>
          </p:txBody>
        </p:sp>
        <p:pic>
          <p:nvPicPr>
            <p:cNvPr id="59" name="Picture 58" descr="500px-Wikipedia-logo-v2-en.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420841"/>
              <a:ext cx="432048" cy="495991"/>
            </a:xfrm>
            <a:prstGeom prst="rect">
              <a:avLst/>
            </a:prstGeom>
          </p:spPr>
        </p:pic>
      </p:grpSp>
      <p:grpSp>
        <p:nvGrpSpPr>
          <p:cNvPr id="85" name="Group 84"/>
          <p:cNvGrpSpPr/>
          <p:nvPr/>
        </p:nvGrpSpPr>
        <p:grpSpPr>
          <a:xfrm>
            <a:off x="971600" y="1340768"/>
            <a:ext cx="5472608" cy="661720"/>
            <a:chOff x="971600" y="1903184"/>
            <a:chExt cx="5472608" cy="661720"/>
          </a:xfrm>
        </p:grpSpPr>
        <p:sp>
          <p:nvSpPr>
            <p:cNvPr id="57" name="TextBox 56"/>
            <p:cNvSpPr txBox="1"/>
            <p:nvPr/>
          </p:nvSpPr>
          <p:spPr>
            <a:xfrm>
              <a:off x="1384266" y="1903184"/>
              <a:ext cx="5059942" cy="6617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600"/>
                </a:spcBef>
              </a:pPr>
              <a:r>
                <a:rPr lang="en-US" sz="1600" dirty="0" smtClean="0"/>
                <a:t>#1 (</a:t>
              </a:r>
              <a:r>
                <a:rPr lang="en-US" sz="1600" dirty="0" err="1" smtClean="0">
                  <a:solidFill>
                    <a:schemeClr val="accent3">
                      <a:lumMod val="60000"/>
                      <a:lumOff val="40000"/>
                    </a:schemeClr>
                  </a:solidFill>
                </a:rPr>
                <a:t>dbpedia:</a:t>
              </a:r>
              <a:r>
                <a:rPr lang="en-US" sz="1600" dirty="0" err="1"/>
                <a:t>Swift_Current</a:t>
              </a:r>
              <a:r>
                <a:rPr lang="en-US" sz="1600" dirty="0"/>
                <a:t>, </a:t>
              </a:r>
              <a:r>
                <a:rPr lang="en-US" sz="1600" dirty="0" err="1" smtClean="0">
                  <a:solidFill>
                    <a:schemeClr val="accent3">
                      <a:lumMod val="60000"/>
                      <a:lumOff val="40000"/>
                    </a:schemeClr>
                  </a:solidFill>
                </a:rPr>
                <a:t>rdfs:</a:t>
              </a:r>
              <a:r>
                <a:rPr lang="en-US" sz="1600" dirty="0" err="1" smtClean="0"/>
                <a:t>label</a:t>
              </a:r>
              <a:r>
                <a:rPr lang="en-US" sz="1600" dirty="0" smtClean="0"/>
                <a:t>, “Swift Current”)</a:t>
              </a:r>
            </a:p>
            <a:p>
              <a:pPr>
                <a:spcBef>
                  <a:spcPts val="600"/>
                </a:spcBef>
              </a:pPr>
              <a:r>
                <a:rPr lang="en-US" sz="1600" dirty="0" smtClean="0"/>
                <a:t>#2 (</a:t>
              </a:r>
              <a:r>
                <a:rPr lang="en-US" sz="1600" dirty="0" err="1">
                  <a:solidFill>
                    <a:schemeClr val="accent3">
                      <a:lumMod val="60000"/>
                      <a:lumOff val="40000"/>
                    </a:schemeClr>
                  </a:solidFill>
                </a:rPr>
                <a:t>dbpedia:</a:t>
              </a:r>
              <a:r>
                <a:rPr lang="en-US" sz="1600" dirty="0" err="1" smtClean="0"/>
                <a:t>Swift_Current</a:t>
              </a:r>
              <a:r>
                <a:rPr lang="en-US" sz="1600" dirty="0"/>
                <a:t>, </a:t>
              </a:r>
              <a:r>
                <a:rPr lang="en-US" sz="1600" dirty="0" err="1" smtClean="0">
                  <a:solidFill>
                    <a:schemeClr val="accent3">
                      <a:lumMod val="60000"/>
                      <a:lumOff val="40000"/>
                    </a:schemeClr>
                  </a:solidFill>
                </a:rPr>
                <a:t>foaf:</a:t>
              </a:r>
              <a:r>
                <a:rPr lang="en-US" sz="1600" dirty="0" err="1" smtClean="0">
                  <a:solidFill>
                    <a:schemeClr val="tx1"/>
                  </a:solidFill>
                </a:rPr>
                <a:t>nick</a:t>
              </a:r>
              <a:r>
                <a:rPr lang="en-US" sz="1600" dirty="0" smtClean="0"/>
                <a:t>, “Speedy Creek”)</a:t>
              </a:r>
              <a:endParaRPr lang="en-US" sz="1600" dirty="0"/>
            </a:p>
          </p:txBody>
        </p:sp>
        <p:pic>
          <p:nvPicPr>
            <p:cNvPr id="60" name="Picture 59" descr="dbpedia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065590"/>
              <a:ext cx="465599" cy="288000"/>
            </a:xfrm>
            <a:prstGeom prst="rect">
              <a:avLst/>
            </a:prstGeom>
          </p:spPr>
        </p:pic>
      </p:grpSp>
      <p:grpSp>
        <p:nvGrpSpPr>
          <p:cNvPr id="95" name="Group 94"/>
          <p:cNvGrpSpPr/>
          <p:nvPr/>
        </p:nvGrpSpPr>
        <p:grpSpPr>
          <a:xfrm>
            <a:off x="1466282" y="3068960"/>
            <a:ext cx="1233510" cy="1872208"/>
            <a:chOff x="1466282" y="3068960"/>
            <a:chExt cx="1233510" cy="1872208"/>
          </a:xfrm>
        </p:grpSpPr>
        <p:sp>
          <p:nvSpPr>
            <p:cNvPr id="72" name="Oval 71"/>
            <p:cNvSpPr/>
            <p:nvPr/>
          </p:nvSpPr>
          <p:spPr>
            <a:xfrm>
              <a:off x="1691680" y="3634283"/>
              <a:ext cx="839086" cy="385159"/>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Creek</a:t>
              </a:r>
              <a:endParaRPr lang="en-US" sz="1400" dirty="0"/>
            </a:p>
          </p:txBody>
        </p:sp>
        <p:sp>
          <p:nvSpPr>
            <p:cNvPr id="73" name="Oval 72"/>
            <p:cNvSpPr/>
            <p:nvPr/>
          </p:nvSpPr>
          <p:spPr>
            <a:xfrm>
              <a:off x="1643171" y="4404440"/>
              <a:ext cx="936104" cy="385159"/>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Speedy</a:t>
              </a:r>
              <a:endParaRPr lang="en-US" sz="1400" dirty="0"/>
            </a:p>
          </p:txBody>
        </p:sp>
        <p:cxnSp>
          <p:nvCxnSpPr>
            <p:cNvPr id="74" name="Straight Arrow Connector 73"/>
            <p:cNvCxnSpPr>
              <a:stCxn id="72" idx="4"/>
              <a:endCxn id="73" idx="0"/>
            </p:cNvCxnSpPr>
            <p:nvPr/>
          </p:nvCxnSpPr>
          <p:spPr>
            <a:xfrm>
              <a:off x="2111223" y="4019442"/>
              <a:ext cx="0" cy="3849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endCxn id="72" idx="0"/>
            </p:cNvCxnSpPr>
            <p:nvPr/>
          </p:nvCxnSpPr>
          <p:spPr>
            <a:xfrm>
              <a:off x="2111223" y="3278103"/>
              <a:ext cx="0" cy="3561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2054999" y="3261551"/>
              <a:ext cx="466794" cy="261610"/>
            </a:xfrm>
            <a:prstGeom prst="rect">
              <a:avLst/>
            </a:prstGeom>
            <a:noFill/>
          </p:spPr>
          <p:txBody>
            <a:bodyPr wrap="none" rtlCol="0">
              <a:spAutoFit/>
            </a:bodyPr>
            <a:lstStyle/>
            <a:p>
              <a:r>
                <a:rPr lang="en-US" sz="1100" b="1" dirty="0" smtClean="0"/>
                <a:t>root</a:t>
              </a:r>
              <a:endParaRPr lang="en-US" sz="1100" b="1" dirty="0"/>
            </a:p>
          </p:txBody>
        </p:sp>
        <p:sp>
          <p:nvSpPr>
            <p:cNvPr id="77" name="TextBox 76"/>
            <p:cNvSpPr txBox="1"/>
            <p:nvPr/>
          </p:nvSpPr>
          <p:spPr>
            <a:xfrm>
              <a:off x="2054999" y="4077072"/>
              <a:ext cx="357001" cy="261610"/>
            </a:xfrm>
            <a:prstGeom prst="rect">
              <a:avLst/>
            </a:prstGeom>
            <a:noFill/>
          </p:spPr>
          <p:txBody>
            <a:bodyPr wrap="none" rtlCol="0">
              <a:spAutoFit/>
            </a:bodyPr>
            <a:lstStyle/>
            <a:p>
              <a:r>
                <a:rPr lang="en-US" sz="1100" b="1" dirty="0" smtClean="0"/>
                <a:t>nn</a:t>
              </a:r>
              <a:endParaRPr lang="en-US" sz="1100" b="1" dirty="0"/>
            </a:p>
          </p:txBody>
        </p:sp>
        <p:sp>
          <p:nvSpPr>
            <p:cNvPr id="88" name="Rectangle 87"/>
            <p:cNvSpPr/>
            <p:nvPr/>
          </p:nvSpPr>
          <p:spPr>
            <a:xfrm>
              <a:off x="1510879" y="3125068"/>
              <a:ext cx="1188913" cy="18161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TextBox 89"/>
            <p:cNvSpPr txBox="1"/>
            <p:nvPr/>
          </p:nvSpPr>
          <p:spPr>
            <a:xfrm>
              <a:off x="1466282" y="3068960"/>
              <a:ext cx="441422" cy="369332"/>
            </a:xfrm>
            <a:prstGeom prst="rect">
              <a:avLst/>
            </a:prstGeom>
            <a:noFill/>
          </p:spPr>
          <p:txBody>
            <a:bodyPr wrap="none" rtlCol="0">
              <a:spAutoFit/>
            </a:bodyPr>
            <a:lstStyle/>
            <a:p>
              <a:r>
                <a:rPr lang="en-US" dirty="0" smtClean="0"/>
                <a:t>#2</a:t>
              </a:r>
              <a:endParaRPr lang="en-US" dirty="0"/>
            </a:p>
          </p:txBody>
        </p:sp>
      </p:grpSp>
      <p:grpSp>
        <p:nvGrpSpPr>
          <p:cNvPr id="93" name="Group 92"/>
          <p:cNvGrpSpPr/>
          <p:nvPr/>
        </p:nvGrpSpPr>
        <p:grpSpPr>
          <a:xfrm>
            <a:off x="107504" y="3068960"/>
            <a:ext cx="1233510" cy="1872208"/>
            <a:chOff x="107504" y="3068960"/>
            <a:chExt cx="1233510" cy="1872208"/>
          </a:xfrm>
        </p:grpSpPr>
        <p:sp>
          <p:nvSpPr>
            <p:cNvPr id="61" name="Oval 60"/>
            <p:cNvSpPr/>
            <p:nvPr/>
          </p:nvSpPr>
          <p:spPr>
            <a:xfrm>
              <a:off x="320249" y="3629093"/>
              <a:ext cx="839086" cy="385159"/>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Current</a:t>
              </a:r>
              <a:endParaRPr lang="en-US" sz="1400" dirty="0"/>
            </a:p>
          </p:txBody>
        </p:sp>
        <p:sp>
          <p:nvSpPr>
            <p:cNvPr id="62" name="Oval 61"/>
            <p:cNvSpPr/>
            <p:nvPr/>
          </p:nvSpPr>
          <p:spPr>
            <a:xfrm>
              <a:off x="385740" y="4400310"/>
              <a:ext cx="708103" cy="385159"/>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dirty="0" smtClean="0"/>
                <a:t>Swift</a:t>
              </a:r>
              <a:endParaRPr lang="en-US" sz="1400" dirty="0"/>
            </a:p>
          </p:txBody>
        </p:sp>
        <p:cxnSp>
          <p:nvCxnSpPr>
            <p:cNvPr id="64" name="Straight Arrow Connector 63"/>
            <p:cNvCxnSpPr>
              <a:stCxn id="61" idx="4"/>
              <a:endCxn id="62" idx="0"/>
            </p:cNvCxnSpPr>
            <p:nvPr/>
          </p:nvCxnSpPr>
          <p:spPr>
            <a:xfrm>
              <a:off x="739792" y="4014252"/>
              <a:ext cx="0" cy="3860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a:endCxn id="61" idx="0"/>
            </p:cNvCxnSpPr>
            <p:nvPr/>
          </p:nvCxnSpPr>
          <p:spPr>
            <a:xfrm>
              <a:off x="739792" y="3272913"/>
              <a:ext cx="0" cy="3561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83568" y="3272913"/>
              <a:ext cx="466794" cy="261610"/>
            </a:xfrm>
            <a:prstGeom prst="rect">
              <a:avLst/>
            </a:prstGeom>
            <a:noFill/>
          </p:spPr>
          <p:txBody>
            <a:bodyPr wrap="none" rtlCol="0">
              <a:spAutoFit/>
            </a:bodyPr>
            <a:lstStyle/>
            <a:p>
              <a:r>
                <a:rPr lang="en-US" sz="1100" b="1" dirty="0" smtClean="0"/>
                <a:t>root</a:t>
              </a:r>
              <a:endParaRPr lang="en-US" sz="1100" b="1" dirty="0"/>
            </a:p>
          </p:txBody>
        </p:sp>
        <p:sp>
          <p:nvSpPr>
            <p:cNvPr id="70" name="TextBox 69"/>
            <p:cNvSpPr txBox="1"/>
            <p:nvPr/>
          </p:nvSpPr>
          <p:spPr>
            <a:xfrm>
              <a:off x="683568" y="4019442"/>
              <a:ext cx="357001" cy="261610"/>
            </a:xfrm>
            <a:prstGeom prst="rect">
              <a:avLst/>
            </a:prstGeom>
            <a:noFill/>
          </p:spPr>
          <p:txBody>
            <a:bodyPr wrap="none" rtlCol="0">
              <a:spAutoFit/>
            </a:bodyPr>
            <a:lstStyle/>
            <a:p>
              <a:r>
                <a:rPr lang="en-US" sz="1100" b="1" dirty="0" smtClean="0"/>
                <a:t>nn</a:t>
              </a:r>
              <a:endParaRPr lang="en-US" sz="1100" b="1" dirty="0"/>
            </a:p>
          </p:txBody>
        </p:sp>
        <p:sp>
          <p:nvSpPr>
            <p:cNvPr id="91" name="Rectangle 90"/>
            <p:cNvSpPr/>
            <p:nvPr/>
          </p:nvSpPr>
          <p:spPr>
            <a:xfrm>
              <a:off x="152101" y="3125068"/>
              <a:ext cx="1188913" cy="18161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TextBox 91"/>
            <p:cNvSpPr txBox="1"/>
            <p:nvPr/>
          </p:nvSpPr>
          <p:spPr>
            <a:xfrm>
              <a:off x="107504" y="3068960"/>
              <a:ext cx="441422" cy="369332"/>
            </a:xfrm>
            <a:prstGeom prst="rect">
              <a:avLst/>
            </a:prstGeom>
            <a:noFill/>
          </p:spPr>
          <p:txBody>
            <a:bodyPr wrap="none" rtlCol="0">
              <a:spAutoFit/>
            </a:bodyPr>
            <a:lstStyle/>
            <a:p>
              <a:r>
                <a:rPr lang="en-US" dirty="0" smtClean="0"/>
                <a:t>#1</a:t>
              </a:r>
              <a:endParaRPr lang="en-US" dirty="0"/>
            </a:p>
          </p:txBody>
        </p:sp>
      </p:grpSp>
    </p:spTree>
    <p:extLst>
      <p:ext uri="{BB962C8B-B14F-4D97-AF65-F5344CB8AC3E}">
        <p14:creationId xmlns:p14="http://schemas.microsoft.com/office/powerpoint/2010/main" val="309837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p:tgtEl>
                                          <p:spTgt spid="86"/>
                                        </p:tgtEl>
                                        <p:attrNameLst>
                                          <p:attrName>ppt_y</p:attrName>
                                        </p:attrNameLst>
                                      </p:cBhvr>
                                      <p:tavLst>
                                        <p:tav tm="0">
                                          <p:val>
                                            <p:strVal val="#ppt_y+#ppt_h*1.125000"/>
                                          </p:val>
                                        </p:tav>
                                        <p:tav tm="100000">
                                          <p:val>
                                            <p:strVal val="#ppt_y"/>
                                          </p:val>
                                        </p:tav>
                                      </p:tavLst>
                                    </p:anim>
                                    <p:animEffect transition="in" filter="wipe(up)">
                                      <p:cBhvr>
                                        <p:cTn id="8" dur="500"/>
                                        <p:tgtEl>
                                          <p:spTgt spid="86"/>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patterns</a:t>
            </a:r>
            <a:endParaRPr lang="en-US" dirty="0"/>
          </a:p>
        </p:txBody>
      </p:sp>
      <p:sp>
        <p:nvSpPr>
          <p:cNvPr id="4" name="Content Placeholder 3"/>
          <p:cNvSpPr>
            <a:spLocks noGrp="1"/>
          </p:cNvSpPr>
          <p:nvPr>
            <p:ph idx="1"/>
          </p:nvPr>
        </p:nvSpPr>
        <p:spPr/>
        <p:txBody>
          <a:bodyPr/>
          <a:lstStyle/>
          <a:p>
            <a:pPr marL="0" indent="0">
              <a:buNone/>
            </a:pPr>
            <a:r>
              <a:rPr lang="en-US" dirty="0" smtClean="0"/>
              <a:t>For each input sentence:</a:t>
            </a:r>
          </a:p>
          <a:p>
            <a:pPr marL="731520" lvl="1" indent="-457200">
              <a:buFont typeface="+mj-ea"/>
              <a:buAutoNum type="circleNumDbPlain"/>
            </a:pPr>
            <a:r>
              <a:rPr lang="en-US" dirty="0" smtClean="0"/>
              <a:t>Check if its dependency graph comprises two paths compatible with those in a pattern</a:t>
            </a:r>
          </a:p>
          <a:p>
            <a:pPr marL="731520" lvl="1" indent="-457200">
              <a:buFont typeface="+mj-ea"/>
              <a:buAutoNum type="circleNumDbPlain"/>
            </a:pPr>
            <a:r>
              <a:rPr lang="en-US" dirty="0" smtClean="0"/>
              <a:t>If one or more patterns match, save the newly found triples</a:t>
            </a:r>
            <a:endParaRPr lang="en-US" dirty="0"/>
          </a:p>
        </p:txBody>
      </p:sp>
      <p:sp>
        <p:nvSpPr>
          <p:cNvPr id="3" name="Slide Number Placeholder 2"/>
          <p:cNvSpPr>
            <a:spLocks noGrp="1"/>
          </p:cNvSpPr>
          <p:nvPr>
            <p:ph type="sldNum" sz="quarter" idx="12"/>
          </p:nvPr>
        </p:nvSpPr>
        <p:spPr/>
        <p:txBody>
          <a:bodyPr/>
          <a:lstStyle/>
          <a:p>
            <a:fld id="{5FD889E0-CAB2-4699-909D-B9A88D47ACBE}" type="slidenum">
              <a:rPr lang="en-US" smtClean="0"/>
              <a:t>9</a:t>
            </a:fld>
            <a:endParaRPr lang="en-US" dirty="0"/>
          </a:p>
        </p:txBody>
      </p:sp>
    </p:spTree>
    <p:extLst>
      <p:ext uri="{BB962C8B-B14F-4D97-AF65-F5344CB8AC3E}">
        <p14:creationId xmlns:p14="http://schemas.microsoft.com/office/powerpoint/2010/main" val="42243607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6787</TotalTime>
  <Words>1109</Words>
  <Application>Microsoft Macintosh PowerPoint</Application>
  <PresentationFormat>On-screen Show (4:3)</PresentationFormat>
  <Paragraphs>220</Paragraphs>
  <Slides>14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Clarity</vt:lpstr>
      <vt:lpstr>Equation</vt:lpstr>
      <vt:lpstr>PowerPoint Presentation</vt:lpstr>
      <vt:lpstr>PowerPoint Presentation</vt:lpstr>
      <vt:lpstr>Means</vt:lpstr>
      <vt:lpstr>Means</vt:lpstr>
      <vt:lpstr>Means</vt:lpstr>
      <vt:lpstr>Architecture</vt:lpstr>
      <vt:lpstr>Harvesting patterns</vt:lpstr>
      <vt:lpstr>Harvesting patterns</vt:lpstr>
      <vt:lpstr>Matching patterns</vt:lpstr>
      <vt:lpstr>Matching patterns</vt:lpstr>
      <vt:lpstr>Experimental results</vt:lpstr>
      <vt:lpstr>Experimental results</vt:lpstr>
      <vt:lpstr>Future work</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Angius</dc:creator>
  <cp:lastModifiedBy>Riccardo Angius</cp:lastModifiedBy>
  <cp:revision>75</cp:revision>
  <cp:lastPrinted>2013-09-15T13:16:01Z</cp:lastPrinted>
  <dcterms:created xsi:type="dcterms:W3CDTF">2013-08-27T11:34:58Z</dcterms:created>
  <dcterms:modified xsi:type="dcterms:W3CDTF">2013-09-18T06:52:10Z</dcterms:modified>
</cp:coreProperties>
</file>