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64" r:id="rId3"/>
    <p:sldId id="282" r:id="rId4"/>
    <p:sldId id="265" r:id="rId5"/>
    <p:sldId id="283" r:id="rId6"/>
    <p:sldId id="266" r:id="rId7"/>
    <p:sldId id="267" r:id="rId8"/>
    <p:sldId id="268" r:id="rId9"/>
    <p:sldId id="269" r:id="rId10"/>
    <p:sldId id="270" r:id="rId11"/>
    <p:sldId id="271" r:id="rId12"/>
    <p:sldId id="272" r:id="rId13"/>
    <p:sldId id="274" r:id="rId14"/>
    <p:sldId id="279" r:id="rId15"/>
    <p:sldId id="273" r:id="rId16"/>
    <p:sldId id="281" r:id="rId17"/>
    <p:sldId id="280" r:id="rId18"/>
    <p:sldId id="275" r:id="rId19"/>
    <p:sldId id="276" r:id="rId20"/>
    <p:sldId id="277" r:id="rId21"/>
    <p:sldId id="278" r:id="rId22"/>
    <p:sldId id="285" r:id="rId23"/>
  </p:sldIdLst>
  <p:sldSz cx="9144000" cy="6858000" type="screen4x3"/>
  <p:notesSz cx="6858000" cy="9144000"/>
  <p:embeddedFontLst>
    <p:embeddedFont>
      <p:font typeface="Economica" panose="02000506040000020004" pitchFamily="2" charset="77"/>
      <p:regular r:id="rId25"/>
      <p:bold r:id="rId26"/>
      <p:italic r:id="rId27"/>
      <p:boldItalic r:id="rId28"/>
    </p:embeddedFont>
    <p:embeddedFont>
      <p:font typeface="Open Sans" panose="020B06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709"/>
    <p:restoredTop sz="91966"/>
  </p:normalViewPr>
  <p:slideViewPr>
    <p:cSldViewPr snapToGrid="0" snapToObjects="1">
      <p:cViewPr varScale="1">
        <p:scale>
          <a:sx n="144" d="100"/>
          <a:sy n="144" d="100"/>
        </p:scale>
        <p:origin x="17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7328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5013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5410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8771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5230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9456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71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3437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3470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3767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5411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0491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6058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775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386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0359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026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4055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177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260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Dynamic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Action-value function (Q-function)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However, the critical question isn’t merely about the </a:t>
            </a:r>
            <a:r>
              <a:rPr lang="en-GB" b="1" dirty="0"/>
              <a:t>value of a state</a:t>
            </a:r>
            <a:r>
              <a:rPr lang="en-GB" dirty="0"/>
              <a:t>, but </a:t>
            </a:r>
            <a:r>
              <a:rPr lang="en-GB" b="1" dirty="0"/>
              <a:t>the value of taking an action in a state!</a:t>
            </a:r>
          </a:p>
          <a:p>
            <a:pPr lvl="0"/>
            <a:r>
              <a:rPr lang="en-GB" dirty="0"/>
              <a:t>For instance, the “go-get-it” policy goes right when in state 14, but the “careful” policy goes down</a:t>
            </a:r>
          </a:p>
          <a:p>
            <a:pPr lvl="1"/>
            <a:r>
              <a:rPr lang="en-GB" dirty="0"/>
              <a:t>which action is better? </a:t>
            </a:r>
          </a:p>
          <a:p>
            <a:pPr lvl="1"/>
            <a:r>
              <a:rPr lang="en-GB" dirty="0"/>
              <a:t>which action is better under each policy? </a:t>
            </a:r>
          </a:p>
          <a:p>
            <a:r>
              <a:rPr lang="en-GB" dirty="0"/>
              <a:t>We can define the </a:t>
            </a:r>
            <a:r>
              <a:rPr lang="en-GB" b="1" dirty="0"/>
              <a:t>action-value function (Q-function)</a:t>
            </a:r>
            <a:r>
              <a:rPr lang="en-GB" dirty="0"/>
              <a:t> as the expected return if the agent follows a policy after taking an action in state:</a:t>
            </a:r>
          </a:p>
          <a:p>
            <a:pPr lvl="0"/>
            <a:endParaRPr lang="en-GB" dirty="0"/>
          </a:p>
          <a:p>
            <a:pPr lvl="0"/>
            <a:endParaRPr lang="en-GB" dirty="0"/>
          </a:p>
          <a:p>
            <a:pPr lvl="0"/>
            <a:endParaRPr lang="en-GB" dirty="0"/>
          </a:p>
          <a:p>
            <a:pPr lvl="0"/>
            <a:r>
              <a:rPr lang="en-GB" dirty="0"/>
              <a:t>We can provide a formulation of the Bellman equation also for the action-value function with similar reasoning:</a:t>
            </a:r>
          </a:p>
          <a:p>
            <a:pPr lvl="1"/>
            <a:endParaRPr lang="en-GB" dirty="0"/>
          </a:p>
        </p:txBody>
      </p:sp>
      <p:pic>
        <p:nvPicPr>
          <p:cNvPr id="3" name="Immagine 2">
            <a:extLst>
              <a:ext uri="{FF2B5EF4-FFF2-40B4-BE49-F238E27FC236}">
                <a16:creationId xmlns:a16="http://schemas.microsoft.com/office/drawing/2014/main" id="{DAFF939D-CA3F-4971-8022-A9968C6B4E03}"/>
              </a:ext>
            </a:extLst>
          </p:cNvPr>
          <p:cNvPicPr>
            <a:picLocks noChangeAspect="1"/>
          </p:cNvPicPr>
          <p:nvPr/>
        </p:nvPicPr>
        <p:blipFill>
          <a:blip r:embed="rId3"/>
          <a:stretch>
            <a:fillRect/>
          </a:stretch>
        </p:blipFill>
        <p:spPr>
          <a:xfrm>
            <a:off x="685800" y="3832796"/>
            <a:ext cx="7772400" cy="977584"/>
          </a:xfrm>
          <a:prstGeom prst="rect">
            <a:avLst/>
          </a:prstGeom>
        </p:spPr>
      </p:pic>
      <p:pic>
        <p:nvPicPr>
          <p:cNvPr id="5" name="Immagine 4">
            <a:extLst>
              <a:ext uri="{FF2B5EF4-FFF2-40B4-BE49-F238E27FC236}">
                <a16:creationId xmlns:a16="http://schemas.microsoft.com/office/drawing/2014/main" id="{7B86D6E6-A8CA-EF51-8EE9-2D96DFC182B9}"/>
              </a:ext>
            </a:extLst>
          </p:cNvPr>
          <p:cNvPicPr>
            <a:picLocks noChangeAspect="1"/>
          </p:cNvPicPr>
          <p:nvPr/>
        </p:nvPicPr>
        <p:blipFill>
          <a:blip r:embed="rId4"/>
          <a:stretch>
            <a:fillRect/>
          </a:stretch>
        </p:blipFill>
        <p:spPr>
          <a:xfrm>
            <a:off x="685800" y="5522367"/>
            <a:ext cx="5816600" cy="914400"/>
          </a:xfrm>
          <a:prstGeom prst="rect">
            <a:avLst/>
          </a:prstGeom>
        </p:spPr>
      </p:pic>
    </p:spTree>
    <p:extLst>
      <p:ext uri="{BB962C8B-B14F-4D97-AF65-F5344CB8AC3E}">
        <p14:creationId xmlns:p14="http://schemas.microsoft.com/office/powerpoint/2010/main" val="211793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Optimal Policies</a:t>
            </a:r>
          </a:p>
        </p:txBody>
      </p:sp>
      <p:sp>
        <p:nvSpPr>
          <p:cNvPr id="84" name="Google Shape;84;p14"/>
          <p:cNvSpPr txBox="1">
            <a:spLocks noGrp="1"/>
          </p:cNvSpPr>
          <p:nvPr>
            <p:ph type="body" idx="1"/>
          </p:nvPr>
        </p:nvSpPr>
        <p:spPr>
          <a:xfrm>
            <a:off x="162750" y="1043732"/>
            <a:ext cx="8818500" cy="5515009"/>
          </a:xfrm>
          <a:prstGeom prst="rect">
            <a:avLst/>
          </a:prstGeom>
        </p:spPr>
        <p:txBody>
          <a:bodyPr spcFirstLastPara="1" wrap="square" lIns="91425" tIns="91425" rIns="91425" bIns="91425" anchor="t" anchorCtr="0">
            <a:noAutofit/>
          </a:bodyPr>
          <a:lstStyle/>
          <a:p>
            <a:pPr lvl="0"/>
            <a:r>
              <a:rPr lang="en-GB" dirty="0"/>
              <a:t>We can compare policies and define an </a:t>
            </a:r>
            <a:r>
              <a:rPr lang="en-GB" b="1" dirty="0"/>
              <a:t>ordering</a:t>
            </a:r>
            <a:r>
              <a:rPr lang="en-GB" dirty="0"/>
              <a:t> over them:</a:t>
            </a:r>
          </a:p>
          <a:p>
            <a:pPr lvl="1"/>
            <a:r>
              <a:rPr lang="en-GB" dirty="0"/>
              <a:t>a policy 𝜋 is defined to be </a:t>
            </a:r>
            <a:r>
              <a:rPr lang="en-GB" b="1" dirty="0"/>
              <a:t>better</a:t>
            </a:r>
            <a:r>
              <a:rPr lang="en-GB" dirty="0"/>
              <a:t> than or equal to a policy 𝜋′ if its expected return is greater than or equal to that of 𝜋′ for all states:</a:t>
            </a:r>
          </a:p>
          <a:p>
            <a:pPr lvl="0"/>
            <a:endParaRPr lang="en-GB" dirty="0"/>
          </a:p>
          <a:p>
            <a:pPr lvl="1"/>
            <a:r>
              <a:rPr lang="en-GB" dirty="0"/>
              <a:t>there is always one policy </a:t>
            </a:r>
            <a:r>
              <a:rPr lang="en-GB" b="1" dirty="0"/>
              <a:t>better than or equal to all others,</a:t>
            </a:r>
            <a:r>
              <a:rPr lang="en-GB" dirty="0"/>
              <a:t> this is </a:t>
            </a:r>
            <a:r>
              <a:rPr lang="en-GB" b="1" dirty="0"/>
              <a:t>optimal policy </a:t>
            </a:r>
            <a:r>
              <a:rPr lang="en-GB" dirty="0"/>
              <a:t>𝜋∗</a:t>
            </a:r>
          </a:p>
          <a:p>
            <a:pPr lvl="0"/>
            <a:r>
              <a:rPr lang="en-GB" b="1" dirty="0"/>
              <a:t>Optimal state-value function</a:t>
            </a:r>
            <a:r>
              <a:rPr lang="en-GB" dirty="0"/>
              <a:t> has maximum value across all policies:</a:t>
            </a:r>
          </a:p>
          <a:p>
            <a:pPr marL="120650" lvl="0" indent="0">
              <a:buNone/>
            </a:pPr>
            <a:endParaRPr lang="en-GB" sz="2800" dirty="0"/>
          </a:p>
          <a:p>
            <a:pPr lvl="0"/>
            <a:r>
              <a:rPr lang="en-GB" b="1" dirty="0"/>
              <a:t>Optimal action-value function</a:t>
            </a:r>
            <a:r>
              <a:rPr lang="en-GB" dirty="0"/>
              <a:t> has maximum value across all policies:</a:t>
            </a:r>
          </a:p>
          <a:p>
            <a:pPr lvl="0"/>
            <a:endParaRPr lang="en-GB" dirty="0"/>
          </a:p>
          <a:p>
            <a:pPr lvl="0"/>
            <a:endParaRPr lang="en-GB" dirty="0"/>
          </a:p>
          <a:p>
            <a:pPr lvl="0"/>
            <a:r>
              <a:rPr lang="en-GB" dirty="0"/>
              <a:t>Once we have an optimal state-(action-)value function, it is easy to determine an optimal policy</a:t>
            </a:r>
          </a:p>
          <a:p>
            <a:pPr lvl="0"/>
            <a:r>
              <a:rPr lang="en-GB" dirty="0"/>
              <a:t>This relies on at least three assumptions (rarely true in practice):</a:t>
            </a:r>
          </a:p>
          <a:p>
            <a:pPr lvl="1"/>
            <a:r>
              <a:rPr lang="en-GB" dirty="0"/>
              <a:t>we accurately know the dynamics of the environment</a:t>
            </a:r>
          </a:p>
          <a:p>
            <a:pPr lvl="1"/>
            <a:r>
              <a:rPr lang="en-GB" dirty="0"/>
              <a:t>we have enough computational resources to complete the computation of the solution</a:t>
            </a:r>
          </a:p>
          <a:p>
            <a:pPr lvl="1"/>
            <a:r>
              <a:rPr lang="en-GB" dirty="0"/>
              <a:t>the Markov property</a:t>
            </a:r>
          </a:p>
          <a:p>
            <a:pPr lvl="1"/>
            <a:endParaRPr lang="en-GB" dirty="0"/>
          </a:p>
        </p:txBody>
      </p:sp>
      <p:pic>
        <p:nvPicPr>
          <p:cNvPr id="3" name="Immagine 2">
            <a:extLst>
              <a:ext uri="{FF2B5EF4-FFF2-40B4-BE49-F238E27FC236}">
                <a16:creationId xmlns:a16="http://schemas.microsoft.com/office/drawing/2014/main" id="{B0127973-591B-9909-FAFE-07ECD76ED8FD}"/>
              </a:ext>
            </a:extLst>
          </p:cNvPr>
          <p:cNvPicPr>
            <a:picLocks noChangeAspect="1"/>
          </p:cNvPicPr>
          <p:nvPr/>
        </p:nvPicPr>
        <p:blipFill>
          <a:blip r:embed="rId3"/>
          <a:stretch>
            <a:fillRect/>
          </a:stretch>
        </p:blipFill>
        <p:spPr>
          <a:xfrm>
            <a:off x="1147155" y="1992057"/>
            <a:ext cx="3923871" cy="383367"/>
          </a:xfrm>
          <a:prstGeom prst="rect">
            <a:avLst/>
          </a:prstGeom>
        </p:spPr>
      </p:pic>
      <p:pic>
        <p:nvPicPr>
          <p:cNvPr id="10" name="Immagine 9">
            <a:extLst>
              <a:ext uri="{FF2B5EF4-FFF2-40B4-BE49-F238E27FC236}">
                <a16:creationId xmlns:a16="http://schemas.microsoft.com/office/drawing/2014/main" id="{D65949B2-86D7-6273-3893-959F8649C774}"/>
              </a:ext>
            </a:extLst>
          </p:cNvPr>
          <p:cNvPicPr>
            <a:picLocks noChangeAspect="1"/>
          </p:cNvPicPr>
          <p:nvPr/>
        </p:nvPicPr>
        <p:blipFill>
          <a:blip r:embed="rId4"/>
          <a:stretch>
            <a:fillRect/>
          </a:stretch>
        </p:blipFill>
        <p:spPr>
          <a:xfrm>
            <a:off x="673100" y="3110727"/>
            <a:ext cx="3282950" cy="460340"/>
          </a:xfrm>
          <a:prstGeom prst="rect">
            <a:avLst/>
          </a:prstGeom>
        </p:spPr>
      </p:pic>
      <p:pic>
        <p:nvPicPr>
          <p:cNvPr id="12" name="Immagine 11">
            <a:extLst>
              <a:ext uri="{FF2B5EF4-FFF2-40B4-BE49-F238E27FC236}">
                <a16:creationId xmlns:a16="http://schemas.microsoft.com/office/drawing/2014/main" id="{A34C585B-ADDA-909D-7E87-E59E871EA38E}"/>
              </a:ext>
            </a:extLst>
          </p:cNvPr>
          <p:cNvPicPr>
            <a:picLocks noChangeAspect="1"/>
          </p:cNvPicPr>
          <p:nvPr/>
        </p:nvPicPr>
        <p:blipFill>
          <a:blip r:embed="rId5"/>
          <a:stretch>
            <a:fillRect/>
          </a:stretch>
        </p:blipFill>
        <p:spPr>
          <a:xfrm>
            <a:off x="673100" y="3840490"/>
            <a:ext cx="4927600" cy="511355"/>
          </a:xfrm>
          <a:prstGeom prst="rect">
            <a:avLst/>
          </a:prstGeom>
        </p:spPr>
      </p:pic>
    </p:spTree>
    <p:extLst>
      <p:ext uri="{BB962C8B-B14F-4D97-AF65-F5344CB8AC3E}">
        <p14:creationId xmlns:p14="http://schemas.microsoft.com/office/powerpoint/2010/main" val="345552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Evaluation (1)</a:t>
            </a:r>
            <a:endParaRPr sz="4000" dirty="0"/>
          </a:p>
        </p:txBody>
      </p:sp>
      <p:sp>
        <p:nvSpPr>
          <p:cNvPr id="84" name="Google Shape;84;p14"/>
          <p:cNvSpPr txBox="1">
            <a:spLocks noGrp="1"/>
          </p:cNvSpPr>
          <p:nvPr>
            <p:ph type="body" idx="1"/>
          </p:nvPr>
        </p:nvSpPr>
        <p:spPr>
          <a:xfrm>
            <a:off x="162750" y="1004965"/>
            <a:ext cx="8818500" cy="5672357"/>
          </a:xfrm>
          <a:prstGeom prst="rect">
            <a:avLst/>
          </a:prstGeom>
        </p:spPr>
        <p:txBody>
          <a:bodyPr spcFirstLastPara="1" wrap="square" lIns="91425" tIns="91425" rIns="91425" bIns="91425" anchor="t" anchorCtr="0">
            <a:noAutofit/>
          </a:bodyPr>
          <a:lstStyle/>
          <a:p>
            <a:pPr lvl="0"/>
            <a:r>
              <a:rPr lang="en-GB" dirty="0"/>
              <a:t>We can consider an initial </a:t>
            </a:r>
            <a:r>
              <a:rPr lang="en-GB" b="1" dirty="0"/>
              <a:t>random approximation 𝑣</a:t>
            </a:r>
            <a:r>
              <a:rPr lang="en-GB" b="1" baseline="-25000" dirty="0"/>
              <a:t>0</a:t>
            </a:r>
            <a:r>
              <a:rPr lang="en-GB" dirty="0"/>
              <a:t>, then we can get </a:t>
            </a:r>
            <a:r>
              <a:rPr lang="en-GB" b="1" dirty="0"/>
              <a:t>successive approximation</a:t>
            </a:r>
            <a:r>
              <a:rPr lang="en-GB" dirty="0"/>
              <a:t> using the Bellman equation as an </a:t>
            </a:r>
            <a:r>
              <a:rPr lang="en-GB" b="1" dirty="0"/>
              <a:t>update rule</a:t>
            </a:r>
            <a:r>
              <a:rPr lang="en-GB" dirty="0"/>
              <a:t>:</a:t>
            </a:r>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pPr lvl="0"/>
            <a:r>
              <a:rPr lang="en-GB" dirty="0"/>
              <a:t>The sequence </a:t>
            </a:r>
            <a:r>
              <a:rPr lang="en-GB" b="1" dirty="0"/>
              <a:t>𝑣</a:t>
            </a:r>
            <a:r>
              <a:rPr lang="en-GB" b="1" baseline="-25000" dirty="0"/>
              <a:t>𝑘</a:t>
            </a:r>
            <a:r>
              <a:rPr lang="en-GB" b="1" dirty="0"/>
              <a:t> converge to 𝑣</a:t>
            </a:r>
            <a:r>
              <a:rPr lang="en-GB" b="1" baseline="-25000" dirty="0"/>
              <a:t>𝜋</a:t>
            </a:r>
            <a:r>
              <a:rPr lang="en-GB" b="1" dirty="0"/>
              <a:t>  as  𝑘⟶∞ </a:t>
            </a:r>
          </a:p>
          <a:p>
            <a:pPr lvl="1"/>
            <a:r>
              <a:rPr lang="en-GB" dirty="0"/>
              <a:t>we can stop short </a:t>
            </a:r>
            <a:r>
              <a:rPr lang="en-GB" b="1" dirty="0"/>
              <a:t>when variations are sufficiently small</a:t>
            </a:r>
          </a:p>
          <a:p>
            <a:pPr lvl="1"/>
            <a:endParaRPr lang="en-GB" dirty="0"/>
          </a:p>
          <a:p>
            <a:pPr lvl="0"/>
            <a:r>
              <a:rPr lang="en-GB" dirty="0"/>
              <a:t>Notice that we </a:t>
            </a:r>
            <a:r>
              <a:rPr lang="en-GB" b="1" dirty="0"/>
              <a:t>update estimates on the basis of other estimates: </a:t>
            </a:r>
            <a:r>
              <a:rPr lang="en-GB" dirty="0"/>
              <a:t>this general idea is called </a:t>
            </a:r>
            <a:r>
              <a:rPr lang="en-GB" b="1" dirty="0"/>
              <a:t>bootstrapping</a:t>
            </a:r>
            <a:endParaRPr lang="en-GB" dirty="0"/>
          </a:p>
          <a:p>
            <a:pPr lvl="0"/>
            <a:r>
              <a:rPr lang="en-GB" dirty="0"/>
              <a:t>Notice that the k here are </a:t>
            </a:r>
            <a:r>
              <a:rPr lang="en-GB" b="1" dirty="0"/>
              <a:t>iterations across estimates</a:t>
            </a:r>
            <a:r>
              <a:rPr lang="en-GB" dirty="0"/>
              <a:t>, they’re </a:t>
            </a:r>
            <a:r>
              <a:rPr lang="en-GB" b="1" dirty="0"/>
              <a:t>not interactions with the environment</a:t>
            </a:r>
          </a:p>
          <a:p>
            <a:pPr lvl="1"/>
            <a:r>
              <a:rPr lang="en-GB" dirty="0"/>
              <a:t>these aren’t episodes, these aren’t time steps</a:t>
            </a:r>
          </a:p>
          <a:p>
            <a:pPr lvl="1"/>
            <a:r>
              <a:rPr lang="en-GB" dirty="0"/>
              <a:t>just the iterations of the iterative policy evaluation algorithm</a:t>
            </a:r>
          </a:p>
          <a:p>
            <a:pPr lvl="0"/>
            <a:endParaRPr lang="en-GB" dirty="0"/>
          </a:p>
          <a:p>
            <a:pPr lvl="1"/>
            <a:endParaRPr lang="en-GB" dirty="0"/>
          </a:p>
        </p:txBody>
      </p:sp>
      <p:pic>
        <p:nvPicPr>
          <p:cNvPr id="16" name="Immagine 15">
            <a:extLst>
              <a:ext uri="{FF2B5EF4-FFF2-40B4-BE49-F238E27FC236}">
                <a16:creationId xmlns:a16="http://schemas.microsoft.com/office/drawing/2014/main" id="{A943F268-5332-5E82-3E71-0B5D714B54E6}"/>
              </a:ext>
            </a:extLst>
          </p:cNvPr>
          <p:cNvPicPr>
            <a:picLocks noChangeAspect="1"/>
          </p:cNvPicPr>
          <p:nvPr/>
        </p:nvPicPr>
        <p:blipFill>
          <a:blip r:embed="rId3"/>
          <a:stretch>
            <a:fillRect/>
          </a:stretch>
        </p:blipFill>
        <p:spPr>
          <a:xfrm>
            <a:off x="1124324" y="4074690"/>
            <a:ext cx="2128068" cy="484610"/>
          </a:xfrm>
          <a:prstGeom prst="rect">
            <a:avLst/>
          </a:prstGeom>
        </p:spPr>
      </p:pic>
      <p:pic>
        <p:nvPicPr>
          <p:cNvPr id="3" name="Immagine 2">
            <a:extLst>
              <a:ext uri="{FF2B5EF4-FFF2-40B4-BE49-F238E27FC236}">
                <a16:creationId xmlns:a16="http://schemas.microsoft.com/office/drawing/2014/main" id="{0C052D58-72B0-E4BA-539C-4C5ECF706054}"/>
              </a:ext>
            </a:extLst>
          </p:cNvPr>
          <p:cNvPicPr>
            <a:picLocks noChangeAspect="1"/>
          </p:cNvPicPr>
          <p:nvPr/>
        </p:nvPicPr>
        <p:blipFill>
          <a:blip r:embed="rId4"/>
          <a:stretch>
            <a:fillRect/>
          </a:stretch>
        </p:blipFill>
        <p:spPr>
          <a:xfrm>
            <a:off x="711550" y="1895833"/>
            <a:ext cx="7772400" cy="662599"/>
          </a:xfrm>
          <a:prstGeom prst="rect">
            <a:avLst/>
          </a:prstGeom>
        </p:spPr>
      </p:pic>
      <p:pic>
        <p:nvPicPr>
          <p:cNvPr id="5" name="Immagine 4">
            <a:extLst>
              <a:ext uri="{FF2B5EF4-FFF2-40B4-BE49-F238E27FC236}">
                <a16:creationId xmlns:a16="http://schemas.microsoft.com/office/drawing/2014/main" id="{18497E2C-2894-8692-6C23-6F9AE4CBFC6E}"/>
              </a:ext>
            </a:extLst>
          </p:cNvPr>
          <p:cNvPicPr>
            <a:picLocks noChangeAspect="1"/>
          </p:cNvPicPr>
          <p:nvPr/>
        </p:nvPicPr>
        <p:blipFill>
          <a:blip r:embed="rId5"/>
          <a:stretch>
            <a:fillRect/>
          </a:stretch>
        </p:blipFill>
        <p:spPr>
          <a:xfrm>
            <a:off x="686150" y="2727537"/>
            <a:ext cx="5016850" cy="589023"/>
          </a:xfrm>
          <a:prstGeom prst="rect">
            <a:avLst/>
          </a:prstGeom>
        </p:spPr>
      </p:pic>
    </p:spTree>
    <p:extLst>
      <p:ext uri="{BB962C8B-B14F-4D97-AF65-F5344CB8AC3E}">
        <p14:creationId xmlns:p14="http://schemas.microsoft.com/office/powerpoint/2010/main" val="252755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Evaluation (2)</a:t>
            </a:r>
            <a:endParaRPr sz="4000" dirty="0"/>
          </a:p>
        </p:txBody>
      </p:sp>
      <p:sp>
        <p:nvSpPr>
          <p:cNvPr id="84" name="Google Shape;84;p14"/>
          <p:cNvSpPr txBox="1">
            <a:spLocks noGrp="1"/>
          </p:cNvSpPr>
          <p:nvPr>
            <p:ph type="body" idx="1"/>
          </p:nvPr>
        </p:nvSpPr>
        <p:spPr>
          <a:xfrm>
            <a:off x="162750" y="930148"/>
            <a:ext cx="8818500" cy="5672357"/>
          </a:xfrm>
          <a:prstGeom prst="rect">
            <a:avLst/>
          </a:prstGeom>
        </p:spPr>
        <p:txBody>
          <a:bodyPr spcFirstLastPara="1" wrap="square" lIns="91425" tIns="91425" rIns="91425" bIns="91425" anchor="t" anchorCtr="0">
            <a:noAutofit/>
          </a:bodyPr>
          <a:lstStyle/>
          <a:p>
            <a:pPr lvl="0"/>
            <a:r>
              <a:rPr lang="en-GB" dirty="0"/>
              <a:t>We can apply the policy evaluation algorithm to the FL environment to compare “go-get-it” and “careful” policies</a:t>
            </a:r>
          </a:p>
          <a:p>
            <a:r>
              <a:rPr lang="en-GB" b="1" dirty="0">
                <a:highlight>
                  <a:srgbClr val="FFFF00"/>
                </a:highlight>
              </a:rPr>
              <a:t>See “policy-</a:t>
            </a:r>
            <a:r>
              <a:rPr lang="en-GB" b="1" dirty="0" err="1">
                <a:highlight>
                  <a:srgbClr val="FFFF00"/>
                </a:highlight>
              </a:rPr>
              <a:t>evaluation.ipynb</a:t>
            </a:r>
            <a:r>
              <a:rPr lang="en-GB" b="1" dirty="0">
                <a:highlight>
                  <a:srgbClr val="FFFF00"/>
                </a:highlight>
              </a:rPr>
              <a:t>” notebook</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sz="500" dirty="0"/>
          </a:p>
          <a:p>
            <a:r>
              <a:rPr lang="en-GB" dirty="0"/>
              <a:t>As already seen, Go-get-it policy doesn’t pay well in the FL environment! Whereas the Careful policy is much better. </a:t>
            </a:r>
          </a:p>
          <a:p>
            <a:r>
              <a:rPr lang="en-GB" dirty="0"/>
              <a:t>A question arises: </a:t>
            </a:r>
            <a:r>
              <a:rPr lang="en-GB" b="1" dirty="0"/>
              <a:t>are there any better policies </a:t>
            </a:r>
            <a:r>
              <a:rPr lang="en-GB" dirty="0"/>
              <a:t>for this environment?</a:t>
            </a:r>
          </a:p>
          <a:p>
            <a:pPr lvl="1"/>
            <a:endParaRPr lang="en-GB" dirty="0"/>
          </a:p>
        </p:txBody>
      </p:sp>
      <p:pic>
        <p:nvPicPr>
          <p:cNvPr id="3" name="Immagine 2">
            <a:extLst>
              <a:ext uri="{FF2B5EF4-FFF2-40B4-BE49-F238E27FC236}">
                <a16:creationId xmlns:a16="http://schemas.microsoft.com/office/drawing/2014/main" id="{6A21728D-C447-40EA-7D63-4081FD2B8AB5}"/>
              </a:ext>
            </a:extLst>
          </p:cNvPr>
          <p:cNvPicPr>
            <a:picLocks noChangeAspect="1"/>
          </p:cNvPicPr>
          <p:nvPr/>
        </p:nvPicPr>
        <p:blipFill rotWithShape="1">
          <a:blip r:embed="rId3"/>
          <a:srcRect b="19274"/>
          <a:stretch/>
        </p:blipFill>
        <p:spPr>
          <a:xfrm>
            <a:off x="512109" y="1961624"/>
            <a:ext cx="7435103" cy="3473524"/>
          </a:xfrm>
          <a:prstGeom prst="rect">
            <a:avLst/>
          </a:prstGeom>
        </p:spPr>
      </p:pic>
    </p:spTree>
    <p:extLst>
      <p:ext uri="{BB962C8B-B14F-4D97-AF65-F5344CB8AC3E}">
        <p14:creationId xmlns:p14="http://schemas.microsoft.com/office/powerpoint/2010/main" val="367648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(1)</a:t>
            </a:r>
            <a:endParaRPr sz="4000" dirty="0"/>
          </a:p>
        </p:txBody>
      </p:sp>
      <p:sp>
        <p:nvSpPr>
          <p:cNvPr id="84" name="Google Shape;84;p14"/>
          <p:cNvSpPr txBox="1">
            <a:spLocks noGrp="1"/>
          </p:cNvSpPr>
          <p:nvPr>
            <p:ph type="body" idx="1"/>
          </p:nvPr>
        </p:nvSpPr>
        <p:spPr>
          <a:xfrm>
            <a:off x="162750" y="1105518"/>
            <a:ext cx="8818500" cy="5224230"/>
          </a:xfrm>
          <a:prstGeom prst="rect">
            <a:avLst/>
          </a:prstGeom>
        </p:spPr>
        <p:txBody>
          <a:bodyPr spcFirstLastPara="1" wrap="square" lIns="91425" tIns="91425" rIns="91425" bIns="91425" anchor="t" anchorCtr="0">
            <a:noAutofit/>
          </a:bodyPr>
          <a:lstStyle/>
          <a:p>
            <a:pPr lvl="0"/>
            <a:r>
              <a:rPr lang="en-GB" dirty="0"/>
              <a:t>Value functions helps find better policies</a:t>
            </a:r>
          </a:p>
          <a:p>
            <a:pPr lvl="1"/>
            <a:r>
              <a:rPr lang="en-GB" dirty="0"/>
              <a:t>suppose we have determined the value function 𝑣</a:t>
            </a:r>
            <a:r>
              <a:rPr lang="en-GB" baseline="-25000" dirty="0"/>
              <a:t>𝜋 </a:t>
            </a:r>
            <a:r>
              <a:rPr lang="en-GB" dirty="0"/>
              <a:t>for a policy 𝜋 </a:t>
            </a:r>
          </a:p>
          <a:p>
            <a:pPr lvl="1"/>
            <a:r>
              <a:rPr lang="en-GB" dirty="0"/>
              <a:t>for a state 𝑠, we would know if we should change the policy and choose 𝑎 ≠ 𝜋(𝑠)</a:t>
            </a:r>
          </a:p>
          <a:p>
            <a:pPr lvl="1"/>
            <a:r>
              <a:rPr lang="en-GB" dirty="0"/>
              <a:t>we know how good is to follow the policy (it is 𝑣</a:t>
            </a:r>
            <a:r>
              <a:rPr lang="en-GB" baseline="-25000" dirty="0"/>
              <a:t>𝜋</a:t>
            </a:r>
            <a:r>
              <a:rPr lang="en-GB" dirty="0"/>
              <a:t>(𝑠) ), but would it be better to change?</a:t>
            </a:r>
          </a:p>
          <a:p>
            <a:r>
              <a:rPr lang="en-GB" dirty="0"/>
              <a:t>To answer we consider </a:t>
            </a:r>
            <a:r>
              <a:rPr lang="en-GB" b="1" dirty="0"/>
              <a:t>selecting 𝑎 in 𝑠 </a:t>
            </a:r>
            <a:r>
              <a:rPr lang="en-GB" dirty="0"/>
              <a:t>and </a:t>
            </a:r>
            <a:r>
              <a:rPr lang="en-GB" b="1" dirty="0"/>
              <a:t>then following the policy 𝜋</a:t>
            </a:r>
            <a:r>
              <a:rPr lang="en-GB" dirty="0"/>
              <a:t>:</a:t>
            </a:r>
          </a:p>
          <a:p>
            <a:endParaRPr lang="en-GB" dirty="0"/>
          </a:p>
          <a:p>
            <a:pPr marL="120650" indent="0">
              <a:buNone/>
            </a:pPr>
            <a:endParaRPr lang="en-GB" dirty="0"/>
          </a:p>
          <a:p>
            <a:pPr marL="120650" indent="0">
              <a:buNone/>
            </a:pPr>
            <a:endParaRPr lang="en-GB" sz="1050" dirty="0"/>
          </a:p>
          <a:p>
            <a:pPr lvl="1"/>
            <a:r>
              <a:rPr lang="en-GB" dirty="0"/>
              <a:t>if it is greater than 𝑣</a:t>
            </a:r>
            <a:r>
              <a:rPr lang="en-GB" baseline="-25000" dirty="0"/>
              <a:t>𝜋</a:t>
            </a:r>
            <a:r>
              <a:rPr lang="en-GB" dirty="0"/>
              <a:t>(𝑠), it is better to select 𝑎 in 𝑠 </a:t>
            </a:r>
          </a:p>
          <a:p>
            <a:r>
              <a:rPr lang="en-GB" dirty="0"/>
              <a:t>This is a case of the </a:t>
            </a:r>
            <a:r>
              <a:rPr lang="en-GB" b="1" dirty="0"/>
              <a:t>general policy improvement theorem</a:t>
            </a:r>
          </a:p>
          <a:p>
            <a:pPr lvl="1"/>
            <a:r>
              <a:rPr lang="en-GB" dirty="0"/>
              <a:t>let 𝜋 and 𝜋′ a pair of policies that:</a:t>
            </a:r>
          </a:p>
          <a:p>
            <a:pPr lvl="1"/>
            <a:endParaRPr lang="en-GB" dirty="0"/>
          </a:p>
          <a:p>
            <a:r>
              <a:rPr lang="en-GB" dirty="0"/>
              <a:t>In the example:</a:t>
            </a:r>
          </a:p>
          <a:p>
            <a:pPr lvl="1"/>
            <a:r>
              <a:rPr lang="en-GB" dirty="0"/>
              <a:t>the original policy 𝜋 and the changed policy are identical, except for the different action taken in state 𝑠</a:t>
            </a:r>
          </a:p>
          <a:p>
            <a:pPr lvl="1"/>
            <a:r>
              <a:rPr lang="en-GB" dirty="0"/>
              <a:t>if  𝑞</a:t>
            </a:r>
            <a:r>
              <a:rPr lang="en-GB" baseline="-25000" dirty="0"/>
              <a:t>𝜋</a:t>
            </a:r>
            <a:r>
              <a:rPr lang="en-GB" dirty="0"/>
              <a:t>(𝑠,𝑎) &gt; 𝑣</a:t>
            </a:r>
            <a:r>
              <a:rPr lang="en-GB" baseline="-25000" dirty="0"/>
              <a:t>𝜋</a:t>
            </a:r>
            <a:r>
              <a:rPr lang="en-GB" dirty="0"/>
              <a:t>(𝑠) , then the changed policy is better than the original one</a:t>
            </a:r>
          </a:p>
          <a:p>
            <a:pPr lvl="0"/>
            <a:endParaRPr lang="en-GB" dirty="0"/>
          </a:p>
          <a:p>
            <a:pPr lvl="1"/>
            <a:endParaRPr lang="en-GB" dirty="0"/>
          </a:p>
        </p:txBody>
      </p:sp>
      <p:pic>
        <p:nvPicPr>
          <p:cNvPr id="3" name="Immagine 2">
            <a:extLst>
              <a:ext uri="{FF2B5EF4-FFF2-40B4-BE49-F238E27FC236}">
                <a16:creationId xmlns:a16="http://schemas.microsoft.com/office/drawing/2014/main" id="{001B1AC1-1C27-46C8-BAF5-4B3B35EF5917}"/>
              </a:ext>
            </a:extLst>
          </p:cNvPr>
          <p:cNvPicPr>
            <a:picLocks noChangeAspect="1"/>
          </p:cNvPicPr>
          <p:nvPr/>
        </p:nvPicPr>
        <p:blipFill>
          <a:blip r:embed="rId3"/>
          <a:stretch>
            <a:fillRect/>
          </a:stretch>
        </p:blipFill>
        <p:spPr>
          <a:xfrm>
            <a:off x="889062" y="3098077"/>
            <a:ext cx="3398734" cy="630903"/>
          </a:xfrm>
          <a:prstGeom prst="rect">
            <a:avLst/>
          </a:prstGeom>
        </p:spPr>
      </p:pic>
      <p:pic>
        <p:nvPicPr>
          <p:cNvPr id="5" name="Immagine 4">
            <a:extLst>
              <a:ext uri="{FF2B5EF4-FFF2-40B4-BE49-F238E27FC236}">
                <a16:creationId xmlns:a16="http://schemas.microsoft.com/office/drawing/2014/main" id="{E2235F9D-E3CA-4A5D-E363-7D04B2546A4F}"/>
              </a:ext>
            </a:extLst>
          </p:cNvPr>
          <p:cNvPicPr>
            <a:picLocks noChangeAspect="1"/>
          </p:cNvPicPr>
          <p:nvPr/>
        </p:nvPicPr>
        <p:blipFill>
          <a:blip r:embed="rId4"/>
          <a:stretch>
            <a:fillRect/>
          </a:stretch>
        </p:blipFill>
        <p:spPr>
          <a:xfrm>
            <a:off x="1108574" y="4756822"/>
            <a:ext cx="4467038" cy="384143"/>
          </a:xfrm>
          <a:prstGeom prst="rect">
            <a:avLst/>
          </a:prstGeom>
        </p:spPr>
      </p:pic>
    </p:spTree>
    <p:extLst>
      <p:ext uri="{BB962C8B-B14F-4D97-AF65-F5344CB8AC3E}">
        <p14:creationId xmlns:p14="http://schemas.microsoft.com/office/powerpoint/2010/main" val="286158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It is natural to extend to consider changes at all states and to all possible actions, selecting at each state the action that appears best according to  𝑞</a:t>
            </a:r>
            <a:r>
              <a:rPr lang="en-GB" baseline="-25000" dirty="0"/>
              <a:t>𝜋</a:t>
            </a:r>
            <a:r>
              <a:rPr lang="en-GB" dirty="0"/>
              <a:t>(𝑠,𝑎) :</a:t>
            </a:r>
          </a:p>
          <a:p>
            <a:pPr lvl="0"/>
            <a:endParaRPr lang="en-GB" dirty="0"/>
          </a:p>
          <a:p>
            <a:pPr lvl="0"/>
            <a:endParaRPr lang="en-GB" dirty="0"/>
          </a:p>
          <a:p>
            <a:pPr lvl="0"/>
            <a:endParaRPr lang="en-GB" dirty="0"/>
          </a:p>
          <a:p>
            <a:pPr lvl="0"/>
            <a:r>
              <a:rPr lang="en-GB" dirty="0"/>
              <a:t>The process of </a:t>
            </a:r>
            <a:r>
              <a:rPr lang="en-GB" b="1" dirty="0"/>
              <a:t>making a new policy </a:t>
            </a:r>
            <a:r>
              <a:rPr lang="en-GB" dirty="0"/>
              <a:t>that improves an original policy by making it</a:t>
            </a:r>
            <a:r>
              <a:rPr lang="en-GB" b="1" dirty="0"/>
              <a:t> greedy with respect to the value function of the original policy</a:t>
            </a:r>
            <a:r>
              <a:rPr lang="en-GB" dirty="0"/>
              <a:t>, is called </a:t>
            </a:r>
            <a:r>
              <a:rPr lang="en-GB" b="1" dirty="0"/>
              <a:t>policy improvement</a:t>
            </a:r>
          </a:p>
          <a:p>
            <a:pPr lvl="0"/>
            <a:endParaRPr lang="en-GB" dirty="0"/>
          </a:p>
          <a:p>
            <a:pPr lvl="0"/>
            <a:endParaRPr lang="en-GB" dirty="0"/>
          </a:p>
          <a:p>
            <a:pPr marL="120650" lvl="0" indent="0">
              <a:buNone/>
            </a:pPr>
            <a:r>
              <a:rPr lang="en-GB" dirty="0"/>
              <a:t> </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D168A4EC-8B0B-3D6A-14AC-9D2288F47B59}"/>
              </a:ext>
            </a:extLst>
          </p:cNvPr>
          <p:cNvPicPr>
            <a:picLocks noChangeAspect="1"/>
          </p:cNvPicPr>
          <p:nvPr/>
        </p:nvPicPr>
        <p:blipFill>
          <a:blip r:embed="rId3"/>
          <a:stretch>
            <a:fillRect/>
          </a:stretch>
        </p:blipFill>
        <p:spPr>
          <a:xfrm>
            <a:off x="669738" y="2001523"/>
            <a:ext cx="6997700" cy="800100"/>
          </a:xfrm>
          <a:prstGeom prst="rect">
            <a:avLst/>
          </a:prstGeom>
        </p:spPr>
      </p:pic>
    </p:spTree>
    <p:extLst>
      <p:ext uri="{BB962C8B-B14F-4D97-AF65-F5344CB8AC3E}">
        <p14:creationId xmlns:p14="http://schemas.microsoft.com/office/powerpoint/2010/main" val="413457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(3)</a:t>
            </a:r>
            <a:endParaRPr sz="4000" dirty="0"/>
          </a:p>
        </p:txBody>
      </p:sp>
      <p:sp>
        <p:nvSpPr>
          <p:cNvPr id="84" name="Google Shape;84;p14"/>
          <p:cNvSpPr txBox="1">
            <a:spLocks noGrp="1"/>
          </p:cNvSpPr>
          <p:nvPr>
            <p:ph type="body" idx="1"/>
          </p:nvPr>
        </p:nvSpPr>
        <p:spPr>
          <a:xfrm>
            <a:off x="162750" y="1009991"/>
            <a:ext cx="8818500" cy="5646303"/>
          </a:xfrm>
          <a:prstGeom prst="rect">
            <a:avLst/>
          </a:prstGeom>
        </p:spPr>
        <p:txBody>
          <a:bodyPr spcFirstLastPara="1" wrap="square" lIns="91425" tIns="91425" rIns="91425" bIns="91425" anchor="t" anchorCtr="0">
            <a:noAutofit/>
          </a:bodyPr>
          <a:lstStyle/>
          <a:p>
            <a:pPr lvl="0"/>
            <a:r>
              <a:rPr lang="en-GB" dirty="0"/>
              <a:t>We can apply the policy improvement algorithm to the </a:t>
            </a:r>
            <a:r>
              <a:rPr lang="en-GB" dirty="0" err="1"/>
              <a:t>fronzen</a:t>
            </a:r>
            <a:r>
              <a:rPr lang="en-GB" dirty="0"/>
              <a:t> lake environment to improve the “careful” policy</a:t>
            </a:r>
          </a:p>
          <a:p>
            <a:pPr lvl="0"/>
            <a:endParaRPr lang="en-GB" dirty="0"/>
          </a:p>
          <a:p>
            <a:pPr lvl="1"/>
            <a:endParaRPr lang="en-GB" sz="1100"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Notice if we act greedily with respect to the action-value function of the policy, we obtain a new policy: “careful-plus”</a:t>
            </a:r>
          </a:p>
          <a:p>
            <a:pPr marL="120650" lvl="0" indent="0">
              <a:buNone/>
            </a:pPr>
            <a:endParaRPr lang="en-GB" dirty="0"/>
          </a:p>
          <a:p>
            <a:pPr lvl="0"/>
            <a:endParaRPr lang="en-GB" dirty="0"/>
          </a:p>
          <a:p>
            <a:pPr lvl="0"/>
            <a:endParaRPr lang="en-GB" dirty="0"/>
          </a:p>
          <a:p>
            <a:pPr lvl="1"/>
            <a:endParaRPr lang="en-GB" dirty="0"/>
          </a:p>
        </p:txBody>
      </p:sp>
      <p:pic>
        <p:nvPicPr>
          <p:cNvPr id="4" name="Immagine 3">
            <a:extLst>
              <a:ext uri="{FF2B5EF4-FFF2-40B4-BE49-F238E27FC236}">
                <a16:creationId xmlns:a16="http://schemas.microsoft.com/office/drawing/2014/main" id="{F2EA674F-3007-8C11-D4E9-6B891C31B2B8}"/>
              </a:ext>
            </a:extLst>
          </p:cNvPr>
          <p:cNvPicPr>
            <a:picLocks noChangeAspect="1"/>
          </p:cNvPicPr>
          <p:nvPr/>
        </p:nvPicPr>
        <p:blipFill>
          <a:blip r:embed="rId3"/>
          <a:stretch>
            <a:fillRect/>
          </a:stretch>
        </p:blipFill>
        <p:spPr>
          <a:xfrm>
            <a:off x="1044509" y="1927101"/>
            <a:ext cx="6456455" cy="3907608"/>
          </a:xfrm>
          <a:prstGeom prst="rect">
            <a:avLst/>
          </a:prstGeom>
        </p:spPr>
      </p:pic>
    </p:spTree>
    <p:extLst>
      <p:ext uri="{BB962C8B-B14F-4D97-AF65-F5344CB8AC3E}">
        <p14:creationId xmlns:p14="http://schemas.microsoft.com/office/powerpoint/2010/main" val="903545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(4)</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 Is this policy any better? Well, policy evaluation can tell us</a:t>
            </a:r>
          </a:p>
          <a:p>
            <a:r>
              <a:rPr lang="en-GB" b="1" dirty="0">
                <a:highlight>
                  <a:srgbClr val="FFFF00"/>
                </a:highlight>
              </a:rPr>
              <a:t>See “policy-</a:t>
            </a:r>
            <a:r>
              <a:rPr lang="en-GB" b="1" dirty="0" err="1">
                <a:highlight>
                  <a:srgbClr val="FFFF00"/>
                </a:highlight>
              </a:rPr>
              <a:t>improvement.ipynb</a:t>
            </a:r>
            <a:r>
              <a:rPr lang="en-GB" b="1" dirty="0">
                <a:highlight>
                  <a:srgbClr val="FFFF00"/>
                </a:highlight>
              </a:rPr>
              <a:t>” notebook</a:t>
            </a:r>
          </a:p>
          <a:p>
            <a:pPr lvl="1"/>
            <a:endParaRPr lang="en-GB" dirty="0"/>
          </a:p>
          <a:p>
            <a:pPr lvl="0"/>
            <a:endParaRPr lang="en-GB" dirty="0"/>
          </a:p>
          <a:p>
            <a:pPr lvl="0"/>
            <a:endParaRPr lang="en-GB" dirty="0"/>
          </a:p>
          <a:p>
            <a:pPr lvl="0"/>
            <a:endParaRPr lang="en-GB" dirty="0"/>
          </a:p>
          <a:p>
            <a:pPr lvl="0"/>
            <a:endParaRPr lang="en-GB" dirty="0"/>
          </a:p>
          <a:p>
            <a:pPr lvl="1"/>
            <a:endParaRPr lang="en-GB" dirty="0"/>
          </a:p>
        </p:txBody>
      </p:sp>
      <p:pic>
        <p:nvPicPr>
          <p:cNvPr id="6" name="Immagine 5">
            <a:extLst>
              <a:ext uri="{FF2B5EF4-FFF2-40B4-BE49-F238E27FC236}">
                <a16:creationId xmlns:a16="http://schemas.microsoft.com/office/drawing/2014/main" id="{9E42DC6C-2D97-601D-D608-EEEE5049A6ED}"/>
              </a:ext>
            </a:extLst>
          </p:cNvPr>
          <p:cNvPicPr>
            <a:picLocks noChangeAspect="1"/>
          </p:cNvPicPr>
          <p:nvPr/>
        </p:nvPicPr>
        <p:blipFill>
          <a:blip r:embed="rId3"/>
          <a:stretch>
            <a:fillRect/>
          </a:stretch>
        </p:blipFill>
        <p:spPr>
          <a:xfrm>
            <a:off x="580640" y="2072556"/>
            <a:ext cx="7772400" cy="4203440"/>
          </a:xfrm>
          <a:prstGeom prst="rect">
            <a:avLst/>
          </a:prstGeom>
        </p:spPr>
      </p:pic>
    </p:spTree>
    <p:extLst>
      <p:ext uri="{BB962C8B-B14F-4D97-AF65-F5344CB8AC3E}">
        <p14:creationId xmlns:p14="http://schemas.microsoft.com/office/powerpoint/2010/main" val="312409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Iteration</a:t>
            </a:r>
          </a:p>
        </p:txBody>
      </p:sp>
      <p:sp>
        <p:nvSpPr>
          <p:cNvPr id="84" name="Google Shape;84;p14"/>
          <p:cNvSpPr txBox="1">
            <a:spLocks noGrp="1"/>
          </p:cNvSpPr>
          <p:nvPr>
            <p:ph type="body" idx="1"/>
          </p:nvPr>
        </p:nvSpPr>
        <p:spPr>
          <a:xfrm>
            <a:off x="162750" y="1043733"/>
            <a:ext cx="8818500" cy="5470651"/>
          </a:xfrm>
          <a:prstGeom prst="rect">
            <a:avLst/>
          </a:prstGeom>
        </p:spPr>
        <p:txBody>
          <a:bodyPr spcFirstLastPara="1" wrap="square" lIns="91425" tIns="91425" rIns="91425" bIns="91425" anchor="t" anchorCtr="0">
            <a:noAutofit/>
          </a:bodyPr>
          <a:lstStyle/>
          <a:p>
            <a:pPr lvl="0"/>
            <a:r>
              <a:rPr lang="en-GB" dirty="0"/>
              <a:t>Once a policy has been improved using its value function to yield a better policy, we can then compute a new value function and improve again to yield an even better policy</a:t>
            </a:r>
          </a:p>
          <a:p>
            <a:pPr lvl="1"/>
            <a:r>
              <a:rPr lang="en-GB" dirty="0"/>
              <a:t>a </a:t>
            </a:r>
            <a:r>
              <a:rPr lang="en-GB" b="1" dirty="0"/>
              <a:t>sequence of monotonically improving policies </a:t>
            </a:r>
            <a:r>
              <a:rPr lang="en-GB" dirty="0"/>
              <a:t>and value functions</a:t>
            </a:r>
          </a:p>
          <a:p>
            <a:pPr lvl="1"/>
            <a:endParaRPr lang="en-GB" dirty="0"/>
          </a:p>
          <a:p>
            <a:pPr lvl="1"/>
            <a:endParaRPr lang="en-GB" dirty="0"/>
          </a:p>
          <a:p>
            <a:r>
              <a:rPr lang="en-GB" dirty="0"/>
              <a:t>Each policy is guaranteed to be a </a:t>
            </a:r>
            <a:r>
              <a:rPr lang="en-GB" b="1" dirty="0"/>
              <a:t>strict improvement </a:t>
            </a:r>
            <a:r>
              <a:rPr lang="en-GB" dirty="0"/>
              <a:t>over the previous one (unless it is already optimal)</a:t>
            </a:r>
          </a:p>
          <a:p>
            <a:r>
              <a:rPr lang="en-GB" dirty="0"/>
              <a:t>Because a finite MDP has only a finite number of policies, this process must </a:t>
            </a:r>
            <a:r>
              <a:rPr lang="en-GB" b="1" dirty="0"/>
              <a:t>converge to an optimal policy </a:t>
            </a:r>
            <a:r>
              <a:rPr lang="en-GB" dirty="0"/>
              <a:t>in a finite number of iterations</a:t>
            </a:r>
          </a:p>
          <a:p>
            <a:endParaRPr lang="en-GB" dirty="0"/>
          </a:p>
          <a:p>
            <a:r>
              <a:rPr lang="en-GB" b="1" dirty="0">
                <a:highlight>
                  <a:srgbClr val="FFFF00"/>
                </a:highlight>
              </a:rPr>
              <a:t>See “policy-</a:t>
            </a:r>
            <a:r>
              <a:rPr lang="en-GB" b="1" dirty="0" err="1">
                <a:highlight>
                  <a:srgbClr val="FFFF00"/>
                </a:highlight>
              </a:rPr>
              <a:t>iteration.ipynb</a:t>
            </a:r>
            <a:r>
              <a:rPr lang="en-GB" b="1" dirty="0">
                <a:highlight>
                  <a:srgbClr val="FFFF00"/>
                </a:highlight>
              </a:rPr>
              <a:t>” notebook</a:t>
            </a:r>
          </a:p>
          <a:p>
            <a:endParaRPr lang="en-GB" dirty="0"/>
          </a:p>
          <a:p>
            <a:r>
              <a:rPr lang="en-GB" dirty="0"/>
              <a:t>We have considered the special case of </a:t>
            </a:r>
            <a:r>
              <a:rPr lang="en-GB" b="1" dirty="0"/>
              <a:t>deterministic policies</a:t>
            </a:r>
            <a:r>
              <a:rPr lang="en-GB" dirty="0"/>
              <a:t>, anyway all the ideas extend easily to </a:t>
            </a:r>
            <a:r>
              <a:rPr lang="en-GB" b="1" dirty="0"/>
              <a:t>stochastic policies</a:t>
            </a:r>
          </a:p>
          <a:p>
            <a:pPr lvl="1"/>
            <a:r>
              <a:rPr lang="en-GB" dirty="0"/>
              <a:t>each action gets portion of the probability of being selected in the new greedy policy</a:t>
            </a:r>
          </a:p>
          <a:p>
            <a:endParaRPr lang="en-GB" dirty="0"/>
          </a:p>
          <a:p>
            <a:pPr marL="120650" lvl="0" indent="0">
              <a:buNone/>
            </a:pPr>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F7D6C0C6-FB5B-3F81-6B73-32C3F23993DC}"/>
              </a:ext>
            </a:extLst>
          </p:cNvPr>
          <p:cNvPicPr>
            <a:picLocks noChangeAspect="1"/>
          </p:cNvPicPr>
          <p:nvPr/>
        </p:nvPicPr>
        <p:blipFill>
          <a:blip r:embed="rId3"/>
          <a:stretch>
            <a:fillRect/>
          </a:stretch>
        </p:blipFill>
        <p:spPr>
          <a:xfrm>
            <a:off x="860612" y="2489947"/>
            <a:ext cx="7772400" cy="513271"/>
          </a:xfrm>
          <a:prstGeom prst="rect">
            <a:avLst/>
          </a:prstGeom>
        </p:spPr>
      </p:pic>
    </p:spTree>
    <p:extLst>
      <p:ext uri="{BB962C8B-B14F-4D97-AF65-F5344CB8AC3E}">
        <p14:creationId xmlns:p14="http://schemas.microsoft.com/office/powerpoint/2010/main" val="168016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Value Iteration (1)</a:t>
            </a:r>
            <a:endParaRPr sz="4000" dirty="0"/>
          </a:p>
        </p:txBody>
      </p:sp>
      <p:sp>
        <p:nvSpPr>
          <p:cNvPr id="84" name="Google Shape;84;p14"/>
          <p:cNvSpPr txBox="1">
            <a:spLocks noGrp="1"/>
          </p:cNvSpPr>
          <p:nvPr>
            <p:ph type="body" idx="1"/>
          </p:nvPr>
        </p:nvSpPr>
        <p:spPr>
          <a:xfrm>
            <a:off x="162750" y="1043733"/>
            <a:ext cx="8818500" cy="5224230"/>
          </a:xfrm>
          <a:prstGeom prst="rect">
            <a:avLst/>
          </a:prstGeom>
        </p:spPr>
        <p:txBody>
          <a:bodyPr spcFirstLastPara="1" wrap="square" lIns="91425" tIns="91425" rIns="91425" bIns="91425" anchor="t" anchorCtr="0">
            <a:noAutofit/>
          </a:bodyPr>
          <a:lstStyle/>
          <a:p>
            <a:pPr lvl="0"/>
            <a:r>
              <a:rPr lang="en-GB" dirty="0"/>
              <a:t>Policy interaction works, but </a:t>
            </a:r>
            <a:r>
              <a:rPr lang="en-GB" b="1" dirty="0"/>
              <a:t>slowly</a:t>
            </a:r>
          </a:p>
          <a:p>
            <a:pPr lvl="1"/>
            <a:r>
              <a:rPr lang="en-GB" dirty="0"/>
              <a:t>each iterations involves evaluation:  a protracted iterative computation requiring multiple sweeps through the state set</a:t>
            </a:r>
          </a:p>
          <a:p>
            <a:r>
              <a:rPr lang="en-GB" dirty="0"/>
              <a:t>We can </a:t>
            </a:r>
            <a:r>
              <a:rPr lang="en-GB" b="1" dirty="0"/>
              <a:t>truncate</a:t>
            </a:r>
            <a:r>
              <a:rPr lang="en-GB" dirty="0"/>
              <a:t> </a:t>
            </a:r>
            <a:r>
              <a:rPr lang="en-GB" b="1" dirty="0"/>
              <a:t>evaluation after a single iteration</a:t>
            </a:r>
          </a:p>
          <a:p>
            <a:pPr lvl="1"/>
            <a:r>
              <a:rPr lang="en-GB" dirty="0"/>
              <a:t>still an improvement upon the initial policy </a:t>
            </a:r>
          </a:p>
          <a:p>
            <a:r>
              <a:rPr lang="en-GB" dirty="0"/>
              <a:t>It that case we calculate the greedy policy as soon as we can, greedily</a:t>
            </a:r>
          </a:p>
          <a:p>
            <a:pPr lvl="1"/>
            <a:r>
              <a:rPr lang="en-GB" b="1" dirty="0"/>
              <a:t>don’t wait until we have an accurate estimate </a:t>
            </a:r>
            <a:r>
              <a:rPr lang="en-GB" dirty="0"/>
              <a:t>of the policy before improving</a:t>
            </a:r>
          </a:p>
          <a:p>
            <a:pPr lvl="1"/>
            <a:r>
              <a:rPr lang="en-GB" dirty="0"/>
              <a:t>instead, we truncates the evaluation phase after a single state sweep</a:t>
            </a:r>
          </a:p>
          <a:p>
            <a:r>
              <a:rPr lang="en-GB" dirty="0"/>
              <a:t>We can merge the truncated evaluation step and the improvement step into the same equation:</a:t>
            </a:r>
          </a:p>
          <a:p>
            <a:pPr lvl="1"/>
            <a:endParaRPr lang="en-GB" dirty="0"/>
          </a:p>
          <a:p>
            <a:pPr lvl="1"/>
            <a:endParaRPr lang="en-GB" dirty="0"/>
          </a:p>
          <a:p>
            <a:pPr lvl="1"/>
            <a:r>
              <a:rPr lang="en-GB" dirty="0"/>
              <a:t>instead of taking the argmax to get a better policy and then evaluate this improved policy to obtain a new value function</a:t>
            </a:r>
          </a:p>
          <a:p>
            <a:pPr lvl="1"/>
            <a:r>
              <a:rPr lang="en-GB" dirty="0"/>
              <a:t>we directly calculate the maximum (max, instead of argmax) value across the actions to be used for the next sweep over the states</a:t>
            </a:r>
          </a:p>
          <a:p>
            <a:pPr lvl="0"/>
            <a:endParaRPr lang="en-GB" dirty="0"/>
          </a:p>
          <a:p>
            <a:pPr lvl="0"/>
            <a:endParaRPr lang="en-GB" dirty="0"/>
          </a:p>
          <a:p>
            <a:pPr lvl="0"/>
            <a:endParaRPr lang="en-GB" dirty="0"/>
          </a:p>
          <a:p>
            <a:pPr lvl="0"/>
            <a:endParaRPr lang="en-GB" dirty="0"/>
          </a:p>
          <a:p>
            <a:pPr lvl="1"/>
            <a:endParaRPr lang="en-GB" dirty="0"/>
          </a:p>
        </p:txBody>
      </p:sp>
      <p:pic>
        <p:nvPicPr>
          <p:cNvPr id="4" name="Immagine 3">
            <a:extLst>
              <a:ext uri="{FF2B5EF4-FFF2-40B4-BE49-F238E27FC236}">
                <a16:creationId xmlns:a16="http://schemas.microsoft.com/office/drawing/2014/main" id="{E1284947-41D3-6A0B-117D-33895F1395A7}"/>
              </a:ext>
            </a:extLst>
          </p:cNvPr>
          <p:cNvPicPr>
            <a:picLocks noChangeAspect="1"/>
          </p:cNvPicPr>
          <p:nvPr/>
        </p:nvPicPr>
        <p:blipFill>
          <a:blip r:embed="rId3"/>
          <a:stretch>
            <a:fillRect/>
          </a:stretch>
        </p:blipFill>
        <p:spPr>
          <a:xfrm>
            <a:off x="790112" y="4439199"/>
            <a:ext cx="4741046" cy="710157"/>
          </a:xfrm>
          <a:prstGeom prst="rect">
            <a:avLst/>
          </a:prstGeom>
        </p:spPr>
      </p:pic>
    </p:spTree>
    <p:extLst>
      <p:ext uri="{BB962C8B-B14F-4D97-AF65-F5344CB8AC3E}">
        <p14:creationId xmlns:p14="http://schemas.microsoft.com/office/powerpoint/2010/main" val="189440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572899"/>
            <a:ext cx="8520600" cy="4239177"/>
          </a:xfrm>
          <a:prstGeom prst="rect">
            <a:avLst/>
          </a:prstGeom>
        </p:spPr>
        <p:txBody>
          <a:bodyPr spcFirstLastPara="1" wrap="square" lIns="91425" tIns="91425" rIns="91425" bIns="91425" anchor="t" anchorCtr="0">
            <a:noAutofit/>
          </a:bodyPr>
          <a:lstStyle/>
          <a:p>
            <a:pPr lvl="0"/>
            <a:r>
              <a:rPr lang="en-GB" sz="1800" dirty="0"/>
              <a:t>Definition</a:t>
            </a:r>
          </a:p>
          <a:p>
            <a:pPr lvl="0"/>
            <a:r>
              <a:rPr lang="en-GB" sz="1800" dirty="0"/>
              <a:t>Policy goodness</a:t>
            </a:r>
            <a:endParaRPr lang="en-GB" dirty="0"/>
          </a:p>
          <a:p>
            <a:pPr lvl="0"/>
            <a:r>
              <a:rPr lang="en-GB" sz="1800" dirty="0"/>
              <a:t>State-value function</a:t>
            </a:r>
            <a:endParaRPr lang="en-GB" dirty="0"/>
          </a:p>
          <a:p>
            <a:pPr lvl="0"/>
            <a:r>
              <a:rPr lang="en-GB" sz="1800" dirty="0"/>
              <a:t>Bellman equation</a:t>
            </a:r>
          </a:p>
          <a:p>
            <a:pPr lvl="0"/>
            <a:r>
              <a:rPr lang="en-GB" dirty="0"/>
              <a:t>Action-value function</a:t>
            </a:r>
          </a:p>
          <a:p>
            <a:pPr lvl="0"/>
            <a:r>
              <a:rPr lang="en-GB" dirty="0"/>
              <a:t>Optimal Policies</a:t>
            </a:r>
          </a:p>
          <a:p>
            <a:pPr lvl="0"/>
            <a:r>
              <a:rPr lang="en-GB" dirty="0"/>
              <a:t>Policy Evaluation</a:t>
            </a:r>
          </a:p>
          <a:p>
            <a:pPr lvl="0"/>
            <a:r>
              <a:rPr lang="en-GB" sz="1800" dirty="0"/>
              <a:t>Optimal Policies</a:t>
            </a:r>
          </a:p>
          <a:p>
            <a:pPr lvl="0"/>
            <a:r>
              <a:rPr lang="en-GB" dirty="0"/>
              <a:t>Policy Improvement</a:t>
            </a:r>
          </a:p>
          <a:p>
            <a:pPr lvl="0"/>
            <a:r>
              <a:rPr lang="en-GB" dirty="0"/>
              <a:t>Policy Iteration</a:t>
            </a:r>
          </a:p>
          <a:p>
            <a:pPr lvl="0"/>
            <a:r>
              <a:rPr lang="en-GB" dirty="0"/>
              <a:t>Value Iteration</a:t>
            </a:r>
          </a:p>
          <a:p>
            <a:pPr lvl="0"/>
            <a:r>
              <a:rPr lang="en-GB" sz="1800" dirty="0"/>
              <a:t>Drawbacks</a:t>
            </a:r>
          </a:p>
          <a:p>
            <a:pPr lvl="0"/>
            <a:r>
              <a:rPr lang="en-GB" sz="1800" dirty="0"/>
              <a:t>Generalized Policy Iteration</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Value Iteration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The sequence 𝑣</a:t>
            </a:r>
            <a:r>
              <a:rPr lang="en-GB" baseline="-25000" dirty="0"/>
              <a:t>𝑘</a:t>
            </a:r>
            <a:r>
              <a:rPr lang="en-GB" dirty="0"/>
              <a:t> can be shown to </a:t>
            </a:r>
            <a:r>
              <a:rPr lang="en-GB" b="1" dirty="0"/>
              <a:t>converge</a:t>
            </a:r>
            <a:r>
              <a:rPr lang="en-GB" dirty="0"/>
              <a:t> to 𝑣</a:t>
            </a:r>
            <a:r>
              <a:rPr lang="en-GB" baseline="-25000" dirty="0"/>
              <a:t>∗</a:t>
            </a:r>
            <a:r>
              <a:rPr lang="en-GB" dirty="0"/>
              <a:t> </a:t>
            </a:r>
          </a:p>
          <a:p>
            <a:pPr lvl="0"/>
            <a:endParaRPr lang="en-GB" dirty="0"/>
          </a:p>
          <a:p>
            <a:pPr lvl="0"/>
            <a:r>
              <a:rPr lang="en-GB" dirty="0"/>
              <a:t>Like policy evaluation, value iteration formally requires an infinite number of iterations to converge exactly</a:t>
            </a:r>
          </a:p>
          <a:p>
            <a:pPr lvl="1"/>
            <a:r>
              <a:rPr lang="en-GB" dirty="0"/>
              <a:t>in practice, we stop once the value function changes by only a small amount</a:t>
            </a:r>
          </a:p>
          <a:p>
            <a:pPr lvl="0"/>
            <a:endParaRPr lang="en-GB" dirty="0"/>
          </a:p>
          <a:p>
            <a:pPr lvl="0"/>
            <a:r>
              <a:rPr lang="en-GB" dirty="0"/>
              <a:t>Notice that in practice, in value iteration, </a:t>
            </a:r>
            <a:r>
              <a:rPr lang="en-GB" b="1" dirty="0"/>
              <a:t>we don’t have to deal with policies </a:t>
            </a:r>
            <a:endParaRPr lang="en-GB" dirty="0"/>
          </a:p>
          <a:p>
            <a:pPr lvl="1"/>
            <a:r>
              <a:rPr lang="en-GB" dirty="0"/>
              <a:t>it doesn’t have any separate evaluation phase that runs to convergence</a:t>
            </a:r>
          </a:p>
          <a:p>
            <a:r>
              <a:rPr lang="en-GB" dirty="0"/>
              <a:t>While the goal is the same as of policy iteration (to find the optimal policy) </a:t>
            </a:r>
            <a:r>
              <a:rPr lang="en-GB" b="1" dirty="0"/>
              <a:t>it happens to do this through the value functions </a:t>
            </a:r>
            <a:r>
              <a:rPr lang="en-GB" dirty="0"/>
              <a:t>(thus the name)</a:t>
            </a:r>
          </a:p>
          <a:p>
            <a:endParaRPr lang="en-GB" dirty="0"/>
          </a:p>
          <a:p>
            <a:r>
              <a:rPr lang="en-GB" dirty="0"/>
              <a:t>Only at the end of the algorithm, after the value function converges to the optimal, do we extract the optimal policy by taking the argmax over the actions of the action-value function</a:t>
            </a:r>
          </a:p>
          <a:p>
            <a:endParaRPr lang="en-GB" dirty="0"/>
          </a:p>
          <a:p>
            <a:r>
              <a:rPr lang="en-GB" b="1" dirty="0">
                <a:highlight>
                  <a:srgbClr val="FFFF00"/>
                </a:highlight>
              </a:rPr>
              <a:t>See “value-</a:t>
            </a:r>
            <a:r>
              <a:rPr lang="en-GB" b="1" dirty="0" err="1">
                <a:highlight>
                  <a:srgbClr val="FFFF00"/>
                </a:highlight>
              </a:rPr>
              <a:t>iteration.ipynb</a:t>
            </a:r>
            <a:r>
              <a:rPr lang="en-GB" b="1" dirty="0">
                <a:highlight>
                  <a:srgbClr val="FFFF00"/>
                </a:highlight>
              </a:rPr>
              <a:t>” notebook</a:t>
            </a:r>
          </a:p>
          <a:p>
            <a:pPr lvl="0"/>
            <a:endParaRPr lang="en-GB" dirty="0"/>
          </a:p>
          <a:p>
            <a:pPr lvl="0"/>
            <a:endParaRPr lang="en-GB" dirty="0"/>
          </a:p>
          <a:p>
            <a:pPr lvl="1"/>
            <a:endParaRPr lang="en-GB" dirty="0"/>
          </a:p>
        </p:txBody>
      </p:sp>
    </p:spTree>
    <p:extLst>
      <p:ext uri="{BB962C8B-B14F-4D97-AF65-F5344CB8AC3E}">
        <p14:creationId xmlns:p14="http://schemas.microsoft.com/office/powerpoint/2010/main" val="434073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Drawbacks</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Dynamic programming can be used to compute optimal policies, but it require a </a:t>
            </a:r>
            <a:r>
              <a:rPr lang="en-GB" b="1" dirty="0"/>
              <a:t>perfect model of the environment</a:t>
            </a:r>
          </a:p>
          <a:p>
            <a:pPr lvl="1"/>
            <a:r>
              <a:rPr lang="en-GB" dirty="0"/>
              <a:t>these methods in a way "cheat": they require full access to the MDP</a:t>
            </a:r>
          </a:p>
          <a:p>
            <a:pPr lvl="1"/>
            <a:r>
              <a:rPr lang="en-GB" dirty="0"/>
              <a:t>they depend on </a:t>
            </a:r>
            <a:r>
              <a:rPr lang="en-GB" b="1" dirty="0"/>
              <a:t>knowing the dynamics of the environment</a:t>
            </a:r>
            <a:r>
              <a:rPr lang="en-GB" dirty="0"/>
              <a:t>, which is something we can’t always obtain</a:t>
            </a:r>
          </a:p>
          <a:p>
            <a:pPr lvl="1"/>
            <a:endParaRPr lang="en-GB" dirty="0"/>
          </a:p>
          <a:p>
            <a:pPr lvl="0"/>
            <a:r>
              <a:rPr lang="en-GB" dirty="0"/>
              <a:t>Another major drawback is that it involve </a:t>
            </a:r>
            <a:r>
              <a:rPr lang="en-GB" b="1" dirty="0"/>
              <a:t>operations over the entire state set </a:t>
            </a:r>
          </a:p>
          <a:p>
            <a:pPr lvl="1"/>
            <a:r>
              <a:rPr lang="en-GB" dirty="0"/>
              <a:t>if the state set is very large, then even a single sweep can be prohibitively expensive</a:t>
            </a:r>
          </a:p>
          <a:p>
            <a:pPr lvl="1"/>
            <a:r>
              <a:rPr lang="en-GB" dirty="0"/>
              <a:t>for example, backgammon has over 10</a:t>
            </a:r>
            <a:r>
              <a:rPr lang="en-GB" baseline="30000" dirty="0"/>
              <a:t>20</a:t>
            </a:r>
            <a:r>
              <a:rPr lang="en-GB" dirty="0"/>
              <a:t>  states…</a:t>
            </a:r>
          </a:p>
          <a:p>
            <a:pPr lvl="1"/>
            <a:endParaRPr lang="en-GB" dirty="0"/>
          </a:p>
          <a:p>
            <a:pPr lvl="0"/>
            <a:r>
              <a:rPr lang="en-GB" b="1" dirty="0"/>
              <a:t>Asynchronous dynamic programming </a:t>
            </a:r>
            <a:r>
              <a:rPr lang="en-GB" dirty="0"/>
              <a:t>are iterative algorithms that are not organized in terms of systematic sweeps of the state set </a:t>
            </a:r>
          </a:p>
          <a:p>
            <a:pPr lvl="1"/>
            <a:r>
              <a:rPr lang="en-GB" dirty="0"/>
              <a:t>avoiding sweeps does not mean that we can get away with less computation</a:t>
            </a:r>
          </a:p>
          <a:p>
            <a:pPr lvl="1"/>
            <a:r>
              <a:rPr lang="en-GB" dirty="0"/>
              <a:t>it just means that an algorithm does not need to get locked into any hopelessly long sweep before it can make progress improving a policy</a:t>
            </a:r>
          </a:p>
          <a:p>
            <a:pPr lvl="0"/>
            <a:endParaRPr lang="en-GB" dirty="0"/>
          </a:p>
          <a:p>
            <a:pPr lvl="0"/>
            <a:endParaRPr lang="en-GB" dirty="0"/>
          </a:p>
          <a:p>
            <a:pPr lvl="1"/>
            <a:endParaRPr lang="en-GB" dirty="0"/>
          </a:p>
        </p:txBody>
      </p:sp>
    </p:spTree>
    <p:extLst>
      <p:ext uri="{BB962C8B-B14F-4D97-AF65-F5344CB8AC3E}">
        <p14:creationId xmlns:p14="http://schemas.microsoft.com/office/powerpoint/2010/main" val="1953745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Generalized Policy Iteration</a:t>
            </a:r>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Two simultaneous, interacting processes</a:t>
            </a:r>
          </a:p>
          <a:p>
            <a:pPr lvl="1"/>
            <a:r>
              <a:rPr lang="en-GB" dirty="0"/>
              <a:t>one making value function consistent with the current policy (evaluation) </a:t>
            </a:r>
          </a:p>
          <a:p>
            <a:pPr lvl="1"/>
            <a:r>
              <a:rPr lang="en-GB" dirty="0"/>
              <a:t>the other making the policy greedy with the current value function (improvement) </a:t>
            </a:r>
          </a:p>
          <a:p>
            <a:r>
              <a:rPr lang="en-GB" dirty="0"/>
              <a:t>These two processes alternate</a:t>
            </a:r>
          </a:p>
          <a:p>
            <a:pPr lvl="1"/>
            <a:r>
              <a:rPr lang="en-GB" dirty="0"/>
              <a:t>each completing before the other begins (policy iteration)</a:t>
            </a:r>
          </a:p>
          <a:p>
            <a:pPr lvl="1"/>
            <a:r>
              <a:rPr lang="en-GB" dirty="0"/>
              <a:t>only a single iteration of evaluation is performed before each policy improvement</a:t>
            </a:r>
          </a:p>
          <a:p>
            <a:pPr lvl="1"/>
            <a:r>
              <a:rPr lang="en-GB" dirty="0"/>
              <a:t>or the two can be interleaved at an even finer grain (asynchronous methods)</a:t>
            </a:r>
          </a:p>
          <a:p>
            <a:endParaRPr lang="en-GB" dirty="0"/>
          </a:p>
          <a:p>
            <a:pPr lvl="0"/>
            <a:endParaRPr lang="en-GB" dirty="0"/>
          </a:p>
          <a:p>
            <a:pPr lvl="1"/>
            <a:endParaRPr lang="en-GB" dirty="0"/>
          </a:p>
        </p:txBody>
      </p:sp>
      <p:pic>
        <p:nvPicPr>
          <p:cNvPr id="4" name="Immagine 3" descr="Immagine che contiene testo, diagramma, Carattere, cerchio&#10;&#10;Descrizione generata automaticamente">
            <a:extLst>
              <a:ext uri="{FF2B5EF4-FFF2-40B4-BE49-F238E27FC236}">
                <a16:creationId xmlns:a16="http://schemas.microsoft.com/office/drawing/2014/main" id="{43B3DE51-4894-0AC0-2053-477D69282A5F}"/>
              </a:ext>
            </a:extLst>
          </p:cNvPr>
          <p:cNvPicPr>
            <a:picLocks noChangeAspect="1"/>
          </p:cNvPicPr>
          <p:nvPr/>
        </p:nvPicPr>
        <p:blipFill>
          <a:blip r:embed="rId3"/>
          <a:stretch>
            <a:fillRect/>
          </a:stretch>
        </p:blipFill>
        <p:spPr>
          <a:xfrm>
            <a:off x="311699" y="3882057"/>
            <a:ext cx="3566505" cy="2723513"/>
          </a:xfrm>
          <a:prstGeom prst="rect">
            <a:avLst/>
          </a:prstGeom>
        </p:spPr>
      </p:pic>
      <p:pic>
        <p:nvPicPr>
          <p:cNvPr id="6" name="Immagine 5" descr="Immagine che contiene linea, diagramma, triangolo&#10;&#10;Descrizione generata automaticamente">
            <a:extLst>
              <a:ext uri="{FF2B5EF4-FFF2-40B4-BE49-F238E27FC236}">
                <a16:creationId xmlns:a16="http://schemas.microsoft.com/office/drawing/2014/main" id="{80D58996-325D-6AD7-7243-F8961C4C9071}"/>
              </a:ext>
            </a:extLst>
          </p:cNvPr>
          <p:cNvPicPr>
            <a:picLocks noChangeAspect="1"/>
          </p:cNvPicPr>
          <p:nvPr/>
        </p:nvPicPr>
        <p:blipFill>
          <a:blip r:embed="rId4"/>
          <a:stretch>
            <a:fillRect/>
          </a:stretch>
        </p:blipFill>
        <p:spPr>
          <a:xfrm>
            <a:off x="3860901" y="3720826"/>
            <a:ext cx="4971399" cy="2947116"/>
          </a:xfrm>
          <a:prstGeom prst="rect">
            <a:avLst/>
          </a:prstGeom>
        </p:spPr>
      </p:pic>
    </p:spTree>
    <p:extLst>
      <p:ext uri="{BB962C8B-B14F-4D97-AF65-F5344CB8AC3E}">
        <p14:creationId xmlns:p14="http://schemas.microsoft.com/office/powerpoint/2010/main" val="394699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Definition</a:t>
            </a:r>
            <a:endParaRPr sz="4000" dirty="0"/>
          </a:p>
        </p:txBody>
      </p:sp>
      <p:sp>
        <p:nvSpPr>
          <p:cNvPr id="84" name="Google Shape;84;p14"/>
          <p:cNvSpPr txBox="1">
            <a:spLocks noGrp="1"/>
          </p:cNvSpPr>
          <p:nvPr>
            <p:ph type="body" idx="1"/>
          </p:nvPr>
        </p:nvSpPr>
        <p:spPr>
          <a:xfrm>
            <a:off x="162750" y="1397000"/>
            <a:ext cx="8818500" cy="5205505"/>
          </a:xfrm>
          <a:prstGeom prst="rect">
            <a:avLst/>
          </a:prstGeom>
        </p:spPr>
        <p:txBody>
          <a:bodyPr spcFirstLastPara="1" wrap="square" lIns="91425" tIns="91425" rIns="91425" bIns="91425" anchor="t" anchorCtr="0">
            <a:noAutofit/>
          </a:bodyPr>
          <a:lstStyle/>
          <a:p>
            <a:pPr lvl="0"/>
            <a:r>
              <a:rPr lang="en-GB" dirty="0"/>
              <a:t>Algorithms to compute </a:t>
            </a:r>
            <a:r>
              <a:rPr lang="en-GB" b="1" dirty="0"/>
              <a:t>optimal policies</a:t>
            </a:r>
            <a:r>
              <a:rPr lang="en-GB" dirty="0"/>
              <a:t> for a MDP, given </a:t>
            </a:r>
            <a:r>
              <a:rPr lang="en-GB" b="1" dirty="0"/>
              <a:t>a perfect model of the environment</a:t>
            </a:r>
            <a:r>
              <a:rPr lang="en-GB" dirty="0"/>
              <a:t>  </a:t>
            </a:r>
          </a:p>
          <a:p>
            <a:pPr lvl="0"/>
            <a:endParaRPr lang="en-GB" dirty="0"/>
          </a:p>
          <a:p>
            <a:pPr lvl="0"/>
            <a:r>
              <a:rPr lang="en-GB" dirty="0"/>
              <a:t>Notice: in some way they are </a:t>
            </a:r>
            <a:r>
              <a:rPr lang="en-GB" b="1" dirty="0"/>
              <a:t>cheating</a:t>
            </a:r>
          </a:p>
          <a:p>
            <a:pPr lvl="1"/>
            <a:r>
              <a:rPr lang="en-GB" dirty="0"/>
              <a:t>require full access to the MDP</a:t>
            </a:r>
          </a:p>
          <a:p>
            <a:pPr lvl="1"/>
            <a:r>
              <a:rPr lang="en-GB" dirty="0"/>
              <a:t>because they depend on </a:t>
            </a:r>
            <a:r>
              <a:rPr lang="en-GB" b="1" dirty="0"/>
              <a:t>knowing the dynamics of the environment</a:t>
            </a:r>
          </a:p>
          <a:p>
            <a:pPr lvl="1"/>
            <a:r>
              <a:rPr lang="en-GB" dirty="0"/>
              <a:t>which is something we can’t always obtain</a:t>
            </a:r>
          </a:p>
          <a:p>
            <a:pPr lvl="1"/>
            <a:endParaRPr lang="en-GB" dirty="0"/>
          </a:p>
          <a:p>
            <a:r>
              <a:rPr lang="en-GB" dirty="0"/>
              <a:t>They are important theoretically </a:t>
            </a:r>
          </a:p>
          <a:p>
            <a:pPr lvl="0"/>
            <a:endParaRPr lang="en-GB" dirty="0"/>
          </a:p>
          <a:p>
            <a:pPr lvl="0"/>
            <a:r>
              <a:rPr lang="en-GB" dirty="0"/>
              <a:t>When an agent has full access to the MDP, there’s </a:t>
            </a:r>
            <a:r>
              <a:rPr lang="en-GB" b="1" dirty="0"/>
              <a:t>no uncertainty</a:t>
            </a:r>
            <a:r>
              <a:rPr lang="en-GB" dirty="0"/>
              <a:t> because he can look at the dynamics and rewards and calculate expectations directly</a:t>
            </a:r>
          </a:p>
          <a:p>
            <a:pPr lvl="1"/>
            <a:r>
              <a:rPr lang="en-GB" dirty="0"/>
              <a:t>no need for </a:t>
            </a:r>
            <a:r>
              <a:rPr lang="en-GB" b="1" dirty="0"/>
              <a:t>exploration</a:t>
            </a:r>
            <a:r>
              <a:rPr lang="en-GB" dirty="0"/>
              <a:t>, for </a:t>
            </a:r>
            <a:r>
              <a:rPr lang="en-GB" b="1" dirty="0"/>
              <a:t>interaction</a:t>
            </a:r>
            <a:r>
              <a:rPr lang="en-GB" dirty="0"/>
              <a:t> or for </a:t>
            </a:r>
            <a:r>
              <a:rPr lang="en-GB" b="1" dirty="0"/>
              <a:t>trial-and-error learning</a:t>
            </a:r>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406790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goodness (1)</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How good is a policy? </a:t>
            </a:r>
          </a:p>
          <a:p>
            <a:pPr lvl="0"/>
            <a:r>
              <a:rPr lang="en-GB" dirty="0"/>
              <a:t>How much better is a policy compared to another policy?</a:t>
            </a:r>
          </a:p>
          <a:p>
            <a:pPr lvl="0"/>
            <a:endParaRPr lang="en-GB" dirty="0"/>
          </a:p>
          <a:p>
            <a:pPr lvl="0"/>
            <a:r>
              <a:rPr lang="en-GB" dirty="0"/>
              <a:t>Consider the following policies for the frozen-lake environment:</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3D612918-D8B8-CD01-B1BD-3C2C883C0619}"/>
              </a:ext>
            </a:extLst>
          </p:cNvPr>
          <p:cNvPicPr>
            <a:picLocks noChangeAspect="1"/>
          </p:cNvPicPr>
          <p:nvPr/>
        </p:nvPicPr>
        <p:blipFill>
          <a:blip r:embed="rId3"/>
          <a:stretch>
            <a:fillRect/>
          </a:stretch>
        </p:blipFill>
        <p:spPr>
          <a:xfrm>
            <a:off x="311700" y="2517413"/>
            <a:ext cx="8675537" cy="3772564"/>
          </a:xfrm>
          <a:prstGeom prst="rect">
            <a:avLst/>
          </a:prstGeom>
        </p:spPr>
      </p:pic>
    </p:spTree>
    <p:extLst>
      <p:ext uri="{BB962C8B-B14F-4D97-AF65-F5344CB8AC3E}">
        <p14:creationId xmlns:p14="http://schemas.microsoft.com/office/powerpoint/2010/main" val="205670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215153" y="434044"/>
            <a:ext cx="8520600" cy="622500"/>
          </a:xfrm>
          <a:prstGeom prst="rect">
            <a:avLst/>
          </a:prstGeom>
        </p:spPr>
        <p:txBody>
          <a:bodyPr spcFirstLastPara="1" wrap="square" lIns="91425" tIns="91425" rIns="91425" bIns="91425" anchor="b" anchorCtr="0">
            <a:noAutofit/>
          </a:bodyPr>
          <a:lstStyle/>
          <a:p>
            <a:pPr lvl="0"/>
            <a:r>
              <a:rPr lang="en-GB" sz="4000" dirty="0"/>
              <a:t>Policy goodness (2)</a:t>
            </a:r>
            <a:endParaRPr sz="4000" dirty="0"/>
          </a:p>
        </p:txBody>
      </p:sp>
      <p:sp>
        <p:nvSpPr>
          <p:cNvPr id="84" name="Google Shape;84;p14"/>
          <p:cNvSpPr txBox="1">
            <a:spLocks noGrp="1"/>
          </p:cNvSpPr>
          <p:nvPr>
            <p:ph type="body" idx="1"/>
          </p:nvPr>
        </p:nvSpPr>
        <p:spPr>
          <a:xfrm>
            <a:off x="162750" y="1185657"/>
            <a:ext cx="8818500" cy="5224230"/>
          </a:xfrm>
          <a:prstGeom prst="rect">
            <a:avLst/>
          </a:prstGeom>
        </p:spPr>
        <p:txBody>
          <a:bodyPr spcFirstLastPara="1" wrap="square" lIns="91425" tIns="91425" rIns="91425" bIns="91425" anchor="t" anchorCtr="0">
            <a:noAutofit/>
          </a:bodyPr>
          <a:lstStyle/>
          <a:p>
            <a:pPr lvl="0"/>
            <a:r>
              <a:rPr lang="en-GB" dirty="0"/>
              <a:t>We can use </a:t>
            </a:r>
            <a:r>
              <a:rPr lang="en-GB" b="1" dirty="0"/>
              <a:t>a brute-force approach</a:t>
            </a:r>
          </a:p>
          <a:p>
            <a:pPr lvl="1"/>
            <a:r>
              <a:rPr lang="en-GB" dirty="0"/>
              <a:t>simulate the environment for a long time </a:t>
            </a:r>
          </a:p>
          <a:p>
            <a:pPr lvl="1"/>
            <a:r>
              <a:rPr lang="en-GB" dirty="0"/>
              <a:t>then average the returns and evaluate the success probability</a:t>
            </a:r>
          </a:p>
          <a:p>
            <a:r>
              <a:rPr lang="en-GB" b="1" dirty="0">
                <a:highlight>
                  <a:srgbClr val="FFFF00"/>
                </a:highlight>
              </a:rPr>
              <a:t>See “brute-force-</a:t>
            </a:r>
            <a:r>
              <a:rPr lang="en-GB" b="1" dirty="0" err="1">
                <a:highlight>
                  <a:srgbClr val="FFFF00"/>
                </a:highlight>
              </a:rPr>
              <a:t>evaluation.ipynb</a:t>
            </a:r>
            <a:r>
              <a:rPr lang="en-GB" b="1" dirty="0">
                <a:highlight>
                  <a:srgbClr val="FFFF00"/>
                </a:highlight>
              </a:rPr>
              <a:t>” notebook</a:t>
            </a:r>
          </a:p>
          <a:p>
            <a:pPr lvl="1"/>
            <a:r>
              <a:rPr lang="en-GB" dirty="0"/>
              <a:t>Go-get-it policy</a:t>
            </a:r>
          </a:p>
          <a:p>
            <a:pPr lvl="1"/>
            <a:endParaRPr lang="en-GB" dirty="0"/>
          </a:p>
          <a:p>
            <a:pPr lvl="1"/>
            <a:endParaRPr lang="en-GB" dirty="0"/>
          </a:p>
          <a:p>
            <a:pPr lvl="1"/>
            <a:r>
              <a:rPr lang="en-GB" dirty="0"/>
              <a:t>Careful policy</a:t>
            </a:r>
          </a:p>
          <a:p>
            <a:pPr lvl="1"/>
            <a:endParaRPr lang="en-GB" dirty="0"/>
          </a:p>
          <a:p>
            <a:pPr lvl="1"/>
            <a:endParaRPr lang="en-GB" dirty="0"/>
          </a:p>
          <a:p>
            <a:r>
              <a:rPr lang="en-GB" dirty="0"/>
              <a:t>It seems Go-get-it doesn’t pay well in the FL environment! </a:t>
            </a:r>
          </a:p>
          <a:p>
            <a:endParaRPr lang="en-GB" dirty="0"/>
          </a:p>
          <a:p>
            <a:r>
              <a:rPr lang="en-GB" dirty="0"/>
              <a:t>However, the brute-force approach is </a:t>
            </a:r>
            <a:r>
              <a:rPr lang="en-GB" b="1" dirty="0"/>
              <a:t>not a good idea</a:t>
            </a:r>
            <a:r>
              <a:rPr lang="en-GB" dirty="0"/>
              <a:t>, because </a:t>
            </a:r>
            <a:r>
              <a:rPr lang="en-GB" b="1" dirty="0"/>
              <a:t>it is very inefficient</a:t>
            </a:r>
            <a:r>
              <a:rPr lang="en-GB" dirty="0"/>
              <a:t>. We need a better way to evaluate policies.</a:t>
            </a:r>
          </a:p>
        </p:txBody>
      </p:sp>
      <p:pic>
        <p:nvPicPr>
          <p:cNvPr id="5" name="Immagine 4">
            <a:extLst>
              <a:ext uri="{FF2B5EF4-FFF2-40B4-BE49-F238E27FC236}">
                <a16:creationId xmlns:a16="http://schemas.microsoft.com/office/drawing/2014/main" id="{4B347B46-0E06-7865-406F-874239C5DAC3}"/>
              </a:ext>
            </a:extLst>
          </p:cNvPr>
          <p:cNvPicPr>
            <a:picLocks noChangeAspect="1"/>
          </p:cNvPicPr>
          <p:nvPr/>
        </p:nvPicPr>
        <p:blipFill>
          <a:blip r:embed="rId3"/>
          <a:stretch>
            <a:fillRect/>
          </a:stretch>
        </p:blipFill>
        <p:spPr>
          <a:xfrm>
            <a:off x="1300646" y="3030883"/>
            <a:ext cx="5346700" cy="584200"/>
          </a:xfrm>
          <a:prstGeom prst="rect">
            <a:avLst/>
          </a:prstGeom>
        </p:spPr>
      </p:pic>
      <p:pic>
        <p:nvPicPr>
          <p:cNvPr id="9" name="Immagine 8">
            <a:extLst>
              <a:ext uri="{FF2B5EF4-FFF2-40B4-BE49-F238E27FC236}">
                <a16:creationId xmlns:a16="http://schemas.microsoft.com/office/drawing/2014/main" id="{3BF9E22D-EA10-7BCF-204D-014EFD771D81}"/>
              </a:ext>
            </a:extLst>
          </p:cNvPr>
          <p:cNvPicPr>
            <a:picLocks noChangeAspect="1"/>
          </p:cNvPicPr>
          <p:nvPr/>
        </p:nvPicPr>
        <p:blipFill>
          <a:blip r:embed="rId4"/>
          <a:stretch>
            <a:fillRect/>
          </a:stretch>
        </p:blipFill>
        <p:spPr>
          <a:xfrm>
            <a:off x="1300646" y="4212385"/>
            <a:ext cx="5270500" cy="533400"/>
          </a:xfrm>
          <a:prstGeom prst="rect">
            <a:avLst/>
          </a:prstGeom>
        </p:spPr>
      </p:pic>
    </p:spTree>
    <p:extLst>
      <p:ext uri="{BB962C8B-B14F-4D97-AF65-F5344CB8AC3E}">
        <p14:creationId xmlns:p14="http://schemas.microsoft.com/office/powerpoint/2010/main" val="169690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State-value function</a:t>
            </a:r>
            <a:endParaRPr sz="4000" dirty="0"/>
          </a:p>
        </p:txBody>
      </p:sp>
      <p:sp>
        <p:nvSpPr>
          <p:cNvPr id="84" name="Google Shape;84;p14"/>
          <p:cNvSpPr txBox="1">
            <a:spLocks noGrp="1"/>
          </p:cNvSpPr>
          <p:nvPr>
            <p:ph type="body" idx="1"/>
          </p:nvPr>
        </p:nvSpPr>
        <p:spPr>
          <a:xfrm>
            <a:off x="162750" y="1023348"/>
            <a:ext cx="8818500" cy="5579157"/>
          </a:xfrm>
          <a:prstGeom prst="rect">
            <a:avLst/>
          </a:prstGeom>
        </p:spPr>
        <p:txBody>
          <a:bodyPr spcFirstLastPara="1" wrap="square" lIns="91425" tIns="91425" rIns="91425" bIns="91425" anchor="t" anchorCtr="0">
            <a:noAutofit/>
          </a:bodyPr>
          <a:lstStyle/>
          <a:p>
            <a:pPr lvl="0"/>
            <a:r>
              <a:rPr lang="en-GB" dirty="0"/>
              <a:t>We can calculate the expected return starting from every single state</a:t>
            </a:r>
          </a:p>
          <a:p>
            <a:pPr lvl="0"/>
            <a:endParaRPr lang="en-GB" dirty="0"/>
          </a:p>
          <a:p>
            <a:pPr lvl="0"/>
            <a:endParaRPr lang="en-GB" sz="1050" dirty="0"/>
          </a:p>
          <a:p>
            <a:pPr lvl="0"/>
            <a:endParaRPr lang="en-GB" dirty="0"/>
          </a:p>
          <a:p>
            <a:pPr lvl="0"/>
            <a:endParaRPr lang="en-GB" dirty="0"/>
          </a:p>
          <a:p>
            <a:pPr lvl="0"/>
            <a:r>
              <a:rPr lang="en-GB" dirty="0"/>
              <a:t>For example, if we follow "go-get-it" policy from state 14, we get:</a:t>
            </a:r>
          </a:p>
          <a:p>
            <a:pPr lvl="0"/>
            <a:endParaRPr lang="en-GB" dirty="0"/>
          </a:p>
          <a:p>
            <a:pPr lvl="0"/>
            <a:endParaRPr lang="en-GB" dirty="0"/>
          </a:p>
          <a:p>
            <a:pPr lvl="0"/>
            <a:endParaRPr lang="en-GB" dirty="0"/>
          </a:p>
          <a:p>
            <a:pPr lvl="0"/>
            <a:endParaRPr lang="en-GB" dirty="0"/>
          </a:p>
          <a:p>
            <a:pPr lvl="0"/>
            <a:endParaRPr lang="en-GB" dirty="0"/>
          </a:p>
          <a:p>
            <a:pPr lvl="0"/>
            <a:endParaRPr lang="en-GB" sz="1400" dirty="0"/>
          </a:p>
          <a:p>
            <a:pPr lvl="0"/>
            <a:endParaRPr lang="en-GB" dirty="0"/>
          </a:p>
          <a:p>
            <a:pPr lvl="0"/>
            <a:endParaRPr lang="en-GB" dirty="0"/>
          </a:p>
          <a:p>
            <a:pPr lvl="0"/>
            <a:endParaRPr lang="en-GB" dirty="0"/>
          </a:p>
          <a:p>
            <a:pPr lvl="0"/>
            <a:endParaRPr lang="en-GB" dirty="0"/>
          </a:p>
          <a:p>
            <a:pPr lvl="0"/>
            <a:endParaRPr lang="en-GB" dirty="0"/>
          </a:p>
          <a:p>
            <a:pPr lvl="0"/>
            <a:r>
              <a:rPr lang="en-GB" dirty="0"/>
              <a:t>it isn’t straightforward to calculate because of the dependence on other states (10 and 14,) which we don’t have either and one is the same state!</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927A2BAC-B77B-2EF5-ED57-96DCD93C62FF}"/>
              </a:ext>
            </a:extLst>
          </p:cNvPr>
          <p:cNvPicPr>
            <a:picLocks noChangeAspect="1"/>
          </p:cNvPicPr>
          <p:nvPr/>
        </p:nvPicPr>
        <p:blipFill>
          <a:blip r:embed="rId3"/>
          <a:stretch>
            <a:fillRect/>
          </a:stretch>
        </p:blipFill>
        <p:spPr>
          <a:xfrm>
            <a:off x="669815" y="1411194"/>
            <a:ext cx="6007100" cy="1028700"/>
          </a:xfrm>
          <a:prstGeom prst="rect">
            <a:avLst/>
          </a:prstGeom>
        </p:spPr>
      </p:pic>
      <p:pic>
        <p:nvPicPr>
          <p:cNvPr id="5" name="Immagine 4">
            <a:extLst>
              <a:ext uri="{FF2B5EF4-FFF2-40B4-BE49-F238E27FC236}">
                <a16:creationId xmlns:a16="http://schemas.microsoft.com/office/drawing/2014/main" id="{55C3708D-308C-3DBB-63DA-7A240C10CC40}"/>
              </a:ext>
            </a:extLst>
          </p:cNvPr>
          <p:cNvPicPr>
            <a:picLocks noChangeAspect="1"/>
          </p:cNvPicPr>
          <p:nvPr/>
        </p:nvPicPr>
        <p:blipFill>
          <a:blip r:embed="rId4"/>
          <a:stretch>
            <a:fillRect/>
          </a:stretch>
        </p:blipFill>
        <p:spPr>
          <a:xfrm>
            <a:off x="1449745" y="2807355"/>
            <a:ext cx="5623409" cy="3173083"/>
          </a:xfrm>
          <a:prstGeom prst="rect">
            <a:avLst/>
          </a:prstGeom>
        </p:spPr>
      </p:pic>
    </p:spTree>
    <p:extLst>
      <p:ext uri="{BB962C8B-B14F-4D97-AF65-F5344CB8AC3E}">
        <p14:creationId xmlns:p14="http://schemas.microsoft.com/office/powerpoint/2010/main" val="362710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215153" y="434044"/>
            <a:ext cx="8520600" cy="622500"/>
          </a:xfrm>
          <a:prstGeom prst="rect">
            <a:avLst/>
          </a:prstGeom>
        </p:spPr>
        <p:txBody>
          <a:bodyPr spcFirstLastPara="1" wrap="square" lIns="91425" tIns="91425" rIns="91425" bIns="91425" anchor="b" anchorCtr="0">
            <a:noAutofit/>
          </a:bodyPr>
          <a:lstStyle/>
          <a:p>
            <a:pPr lvl="0"/>
            <a:r>
              <a:rPr lang="en-GB" sz="4000" dirty="0"/>
              <a:t>Bellman equation (1)</a:t>
            </a:r>
            <a:endParaRPr sz="4000" dirty="0"/>
          </a:p>
        </p:txBody>
      </p:sp>
      <p:sp>
        <p:nvSpPr>
          <p:cNvPr id="84" name="Google Shape;84;p14"/>
          <p:cNvSpPr txBox="1">
            <a:spLocks noGrp="1"/>
          </p:cNvSpPr>
          <p:nvPr>
            <p:ph type="body" idx="1"/>
          </p:nvPr>
        </p:nvSpPr>
        <p:spPr>
          <a:xfrm>
            <a:off x="162750" y="1185657"/>
            <a:ext cx="8818500" cy="5224230"/>
          </a:xfrm>
          <a:prstGeom prst="rect">
            <a:avLst/>
          </a:prstGeom>
        </p:spPr>
        <p:txBody>
          <a:bodyPr spcFirstLastPara="1" wrap="square" lIns="91425" tIns="91425" rIns="91425" bIns="91425" anchor="t" anchorCtr="0">
            <a:noAutofit/>
          </a:bodyPr>
          <a:lstStyle/>
          <a:p>
            <a:pPr lvl="0"/>
            <a:r>
              <a:rPr lang="en-GB" dirty="0"/>
              <a:t>We can use the recursive definition of the return:</a:t>
            </a:r>
          </a:p>
          <a:p>
            <a:pPr lvl="0"/>
            <a:endParaRPr lang="en-GB" dirty="0"/>
          </a:p>
          <a:p>
            <a:pPr lvl="0"/>
            <a:endParaRPr lang="en-GB" dirty="0"/>
          </a:p>
          <a:p>
            <a:pPr lvl="0"/>
            <a:r>
              <a:rPr lang="en-GB" dirty="0"/>
              <a:t>apply the law of total expectation:</a:t>
            </a:r>
          </a:p>
          <a:p>
            <a:pPr lvl="0"/>
            <a:endParaRPr lang="en-GB" dirty="0"/>
          </a:p>
          <a:p>
            <a:pPr lvl="0"/>
            <a:endParaRPr lang="en-GB" dirty="0"/>
          </a:p>
          <a:p>
            <a:pPr lvl="0"/>
            <a:endParaRPr lang="en-GB" dirty="0"/>
          </a:p>
          <a:p>
            <a:pPr lvl="0"/>
            <a:r>
              <a:rPr lang="en-GB" dirty="0"/>
              <a:t>split the expectation of a sum into a sum of expectations and note that, given an action, the expected immediate reward doesn't depend on the policy:</a:t>
            </a:r>
          </a:p>
          <a:p>
            <a:pPr lvl="0"/>
            <a:endParaRPr lang="en-GB" dirty="0"/>
          </a:p>
          <a:p>
            <a:pPr lvl="0"/>
            <a:endParaRPr lang="en-GB" dirty="0"/>
          </a:p>
          <a:p>
            <a:pPr lvl="0"/>
            <a:endParaRPr lang="en-GB" dirty="0"/>
          </a:p>
          <a:p>
            <a:pPr lvl="0"/>
            <a:r>
              <a:rPr lang="en-GB" dirty="0"/>
              <a:t>write the expected immediate reward in terms of the system dynamics:</a:t>
            </a:r>
          </a:p>
          <a:p>
            <a:pPr lvl="0"/>
            <a:endParaRPr lang="en-GB" dirty="0"/>
          </a:p>
        </p:txBody>
      </p:sp>
      <p:pic>
        <p:nvPicPr>
          <p:cNvPr id="4" name="Immagine 3">
            <a:extLst>
              <a:ext uri="{FF2B5EF4-FFF2-40B4-BE49-F238E27FC236}">
                <a16:creationId xmlns:a16="http://schemas.microsoft.com/office/drawing/2014/main" id="{3AEFE592-68A9-CCD7-414F-75E48E83E979}"/>
              </a:ext>
            </a:extLst>
          </p:cNvPr>
          <p:cNvPicPr>
            <a:picLocks noChangeAspect="1"/>
          </p:cNvPicPr>
          <p:nvPr/>
        </p:nvPicPr>
        <p:blipFill>
          <a:blip r:embed="rId3"/>
          <a:stretch>
            <a:fillRect/>
          </a:stretch>
        </p:blipFill>
        <p:spPr>
          <a:xfrm>
            <a:off x="434379" y="2538665"/>
            <a:ext cx="5409826" cy="788676"/>
          </a:xfrm>
          <a:prstGeom prst="rect">
            <a:avLst/>
          </a:prstGeom>
        </p:spPr>
      </p:pic>
      <p:pic>
        <p:nvPicPr>
          <p:cNvPr id="6" name="Immagine 5">
            <a:extLst>
              <a:ext uri="{FF2B5EF4-FFF2-40B4-BE49-F238E27FC236}">
                <a16:creationId xmlns:a16="http://schemas.microsoft.com/office/drawing/2014/main" id="{94FCD5DF-69DD-77D7-B1B7-5D71EB5A07A8}"/>
              </a:ext>
            </a:extLst>
          </p:cNvPr>
          <p:cNvPicPr>
            <a:picLocks noChangeAspect="1"/>
          </p:cNvPicPr>
          <p:nvPr/>
        </p:nvPicPr>
        <p:blipFill>
          <a:blip r:embed="rId4"/>
          <a:stretch>
            <a:fillRect/>
          </a:stretch>
        </p:blipFill>
        <p:spPr>
          <a:xfrm>
            <a:off x="326850" y="4079080"/>
            <a:ext cx="7329018" cy="768946"/>
          </a:xfrm>
          <a:prstGeom prst="rect">
            <a:avLst/>
          </a:prstGeom>
        </p:spPr>
      </p:pic>
      <p:pic>
        <p:nvPicPr>
          <p:cNvPr id="8" name="Immagine 7">
            <a:extLst>
              <a:ext uri="{FF2B5EF4-FFF2-40B4-BE49-F238E27FC236}">
                <a16:creationId xmlns:a16="http://schemas.microsoft.com/office/drawing/2014/main" id="{85A4FA53-1767-3966-2F39-442190010D8D}"/>
              </a:ext>
            </a:extLst>
          </p:cNvPr>
          <p:cNvPicPr>
            <a:picLocks noChangeAspect="1"/>
          </p:cNvPicPr>
          <p:nvPr/>
        </p:nvPicPr>
        <p:blipFill>
          <a:blip r:embed="rId5"/>
          <a:stretch>
            <a:fillRect/>
          </a:stretch>
        </p:blipFill>
        <p:spPr>
          <a:xfrm>
            <a:off x="434379" y="5224061"/>
            <a:ext cx="7127311" cy="925468"/>
          </a:xfrm>
          <a:prstGeom prst="rect">
            <a:avLst/>
          </a:prstGeom>
        </p:spPr>
      </p:pic>
      <p:grpSp>
        <p:nvGrpSpPr>
          <p:cNvPr id="33" name="Gruppo 32">
            <a:extLst>
              <a:ext uri="{FF2B5EF4-FFF2-40B4-BE49-F238E27FC236}">
                <a16:creationId xmlns:a16="http://schemas.microsoft.com/office/drawing/2014/main" id="{ECBA15F4-B0C1-CEA4-F8CC-442F1933FBF5}"/>
              </a:ext>
            </a:extLst>
          </p:cNvPr>
          <p:cNvGrpSpPr/>
          <p:nvPr/>
        </p:nvGrpSpPr>
        <p:grpSpPr>
          <a:xfrm>
            <a:off x="434379" y="1566206"/>
            <a:ext cx="5973010" cy="475907"/>
            <a:chOff x="394038" y="1579653"/>
            <a:chExt cx="5973010" cy="475907"/>
          </a:xfrm>
        </p:grpSpPr>
        <p:pic>
          <p:nvPicPr>
            <p:cNvPr id="2" name="Immagine 1">
              <a:extLst>
                <a:ext uri="{FF2B5EF4-FFF2-40B4-BE49-F238E27FC236}">
                  <a16:creationId xmlns:a16="http://schemas.microsoft.com/office/drawing/2014/main" id="{EE921906-03CD-895F-E8B9-67BDEC06F21C}"/>
                </a:ext>
              </a:extLst>
            </p:cNvPr>
            <p:cNvPicPr>
              <a:picLocks noChangeAspect="1"/>
            </p:cNvPicPr>
            <p:nvPr/>
          </p:nvPicPr>
          <p:blipFill rotWithShape="1">
            <a:blip r:embed="rId6"/>
            <a:srcRect l="23550"/>
            <a:stretch/>
          </p:blipFill>
          <p:spPr>
            <a:xfrm>
              <a:off x="3325927" y="1660240"/>
              <a:ext cx="3041121" cy="395320"/>
            </a:xfrm>
            <a:prstGeom prst="rect">
              <a:avLst/>
            </a:prstGeom>
          </p:spPr>
        </p:pic>
        <p:pic>
          <p:nvPicPr>
            <p:cNvPr id="32" name="Immagine 31">
              <a:extLst>
                <a:ext uri="{FF2B5EF4-FFF2-40B4-BE49-F238E27FC236}">
                  <a16:creationId xmlns:a16="http://schemas.microsoft.com/office/drawing/2014/main" id="{05B8B900-43DA-E464-E105-172E427BA6CC}"/>
                </a:ext>
              </a:extLst>
            </p:cNvPr>
            <p:cNvPicPr>
              <a:picLocks noChangeAspect="1"/>
            </p:cNvPicPr>
            <p:nvPr/>
          </p:nvPicPr>
          <p:blipFill rotWithShape="1">
            <a:blip r:embed="rId7"/>
            <a:srcRect t="26600" r="51830" b="28084"/>
            <a:stretch/>
          </p:blipFill>
          <p:spPr>
            <a:xfrm>
              <a:off x="394038" y="1579653"/>
              <a:ext cx="2909271" cy="468673"/>
            </a:xfrm>
            <a:prstGeom prst="rect">
              <a:avLst/>
            </a:prstGeom>
          </p:spPr>
        </p:pic>
      </p:grpSp>
    </p:spTree>
    <p:extLst>
      <p:ext uri="{BB962C8B-B14F-4D97-AF65-F5344CB8AC3E}">
        <p14:creationId xmlns:p14="http://schemas.microsoft.com/office/powerpoint/2010/main" val="75505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Bellman equation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endParaRPr lang="en-GB" dirty="0"/>
          </a:p>
          <a:p>
            <a:pPr lvl="0"/>
            <a:endParaRPr lang="en-GB" dirty="0"/>
          </a:p>
          <a:p>
            <a:pPr lvl="0"/>
            <a:endParaRPr lang="en-GB" dirty="0"/>
          </a:p>
          <a:p>
            <a:pPr lvl="0"/>
            <a:r>
              <a:rPr lang="en-GB" dirty="0"/>
              <a:t>apply the law of total expectation on the next state:</a:t>
            </a:r>
          </a:p>
          <a:p>
            <a:pPr lvl="0"/>
            <a:endParaRPr lang="en-GB" dirty="0"/>
          </a:p>
          <a:p>
            <a:pPr lvl="0"/>
            <a:endParaRPr lang="en-GB" dirty="0"/>
          </a:p>
          <a:p>
            <a:pPr lvl="0"/>
            <a:endParaRPr lang="en-GB" dirty="0"/>
          </a:p>
          <a:p>
            <a:pPr lvl="0"/>
            <a:endParaRPr lang="en-GB" dirty="0"/>
          </a:p>
          <a:p>
            <a:pPr lvl="0"/>
            <a:r>
              <a:rPr lang="en-GB" b="1" dirty="0"/>
              <a:t>Markov property</a:t>
            </a:r>
            <a:r>
              <a:rPr lang="en-GB" dirty="0"/>
              <a:t>: knowing 𝑆</a:t>
            </a:r>
            <a:r>
              <a:rPr lang="en-GB" baseline="-25000" dirty="0"/>
              <a:t>𝑡+1</a:t>
            </a:r>
            <a:r>
              <a:rPr lang="en-GB" dirty="0"/>
              <a:t> makes the expectation independent of 𝑆</a:t>
            </a:r>
            <a:r>
              <a:rPr lang="en-GB" baseline="-25000" dirty="0"/>
              <a:t>𝑡</a:t>
            </a:r>
            <a:r>
              <a:rPr lang="en-GB" dirty="0"/>
              <a:t> and 𝐴𝑡:</a:t>
            </a:r>
          </a:p>
          <a:p>
            <a:pPr lvl="0"/>
            <a:endParaRPr lang="en-GB" dirty="0"/>
          </a:p>
          <a:p>
            <a:pPr lvl="0"/>
            <a:endParaRPr lang="en-GB" dirty="0"/>
          </a:p>
          <a:p>
            <a:pPr lvl="0"/>
            <a:endParaRPr lang="en-GB" dirty="0"/>
          </a:p>
          <a:p>
            <a:pPr lvl="0"/>
            <a:endParaRPr lang="en-GB" dirty="0"/>
          </a:p>
          <a:p>
            <a:pPr lvl="0"/>
            <a:r>
              <a:rPr lang="en-GB" dirty="0"/>
              <a:t>note that  𝐸</a:t>
            </a:r>
            <a:r>
              <a:rPr lang="en-GB" baseline="-25000" dirty="0"/>
              <a:t>𝜋</a:t>
            </a:r>
            <a:r>
              <a:rPr lang="en-GB" dirty="0"/>
              <a:t>(𝐺</a:t>
            </a:r>
            <a:r>
              <a:rPr lang="en-GB" baseline="-25000" dirty="0"/>
              <a:t>𝑡+1</a:t>
            </a:r>
            <a:r>
              <a:rPr lang="en-GB" dirty="0"/>
              <a:t>|𝑆</a:t>
            </a:r>
            <a:r>
              <a:rPr lang="en-GB" baseline="-25000" dirty="0"/>
              <a:t>𝑡+1</a:t>
            </a:r>
            <a:r>
              <a:rPr lang="en-GB" dirty="0"/>
              <a:t>=𝑠′)=𝑣</a:t>
            </a:r>
            <a:r>
              <a:rPr lang="en-GB" baseline="-25000" dirty="0"/>
              <a:t>𝜋</a:t>
            </a:r>
            <a:r>
              <a:rPr lang="en-GB" dirty="0"/>
              <a:t>(𝑠′)  and combine summations:</a:t>
            </a:r>
          </a:p>
          <a:p>
            <a:pPr lvl="0"/>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11A22941-9D9F-0A86-77A8-6569923FB64C}"/>
              </a:ext>
            </a:extLst>
          </p:cNvPr>
          <p:cNvPicPr>
            <a:picLocks noChangeAspect="1"/>
          </p:cNvPicPr>
          <p:nvPr/>
        </p:nvPicPr>
        <p:blipFill>
          <a:blip r:embed="rId3"/>
          <a:stretch>
            <a:fillRect/>
          </a:stretch>
        </p:blipFill>
        <p:spPr>
          <a:xfrm>
            <a:off x="454597" y="1212537"/>
            <a:ext cx="7127311" cy="925468"/>
          </a:xfrm>
          <a:prstGeom prst="rect">
            <a:avLst/>
          </a:prstGeom>
        </p:spPr>
      </p:pic>
      <p:pic>
        <p:nvPicPr>
          <p:cNvPr id="3" name="Immagine 2">
            <a:extLst>
              <a:ext uri="{FF2B5EF4-FFF2-40B4-BE49-F238E27FC236}">
                <a16:creationId xmlns:a16="http://schemas.microsoft.com/office/drawing/2014/main" id="{7349848B-BAEB-F000-83D4-2063841462E7}"/>
              </a:ext>
            </a:extLst>
          </p:cNvPr>
          <p:cNvPicPr>
            <a:picLocks noChangeAspect="1"/>
          </p:cNvPicPr>
          <p:nvPr/>
        </p:nvPicPr>
        <p:blipFill>
          <a:blip r:embed="rId4"/>
          <a:stretch>
            <a:fillRect/>
          </a:stretch>
        </p:blipFill>
        <p:spPr>
          <a:xfrm>
            <a:off x="455351" y="2701725"/>
            <a:ext cx="8688649" cy="982777"/>
          </a:xfrm>
          <a:prstGeom prst="rect">
            <a:avLst/>
          </a:prstGeom>
        </p:spPr>
      </p:pic>
      <p:pic>
        <p:nvPicPr>
          <p:cNvPr id="4" name="Immagine 3">
            <a:extLst>
              <a:ext uri="{FF2B5EF4-FFF2-40B4-BE49-F238E27FC236}">
                <a16:creationId xmlns:a16="http://schemas.microsoft.com/office/drawing/2014/main" id="{CA163FBF-91DE-7D73-3123-723022D9BFFC}"/>
              </a:ext>
            </a:extLst>
          </p:cNvPr>
          <p:cNvPicPr>
            <a:picLocks noChangeAspect="1"/>
          </p:cNvPicPr>
          <p:nvPr/>
        </p:nvPicPr>
        <p:blipFill>
          <a:blip r:embed="rId5"/>
          <a:stretch>
            <a:fillRect/>
          </a:stretch>
        </p:blipFill>
        <p:spPr>
          <a:xfrm>
            <a:off x="454597" y="4055794"/>
            <a:ext cx="7525295" cy="918853"/>
          </a:xfrm>
          <a:prstGeom prst="rect">
            <a:avLst/>
          </a:prstGeom>
        </p:spPr>
      </p:pic>
      <p:pic>
        <p:nvPicPr>
          <p:cNvPr id="5" name="Immagine 4">
            <a:extLst>
              <a:ext uri="{FF2B5EF4-FFF2-40B4-BE49-F238E27FC236}">
                <a16:creationId xmlns:a16="http://schemas.microsoft.com/office/drawing/2014/main" id="{91FC8208-2D04-C3A4-56C0-26814A9A6EB9}"/>
              </a:ext>
            </a:extLst>
          </p:cNvPr>
          <p:cNvPicPr>
            <a:picLocks noChangeAspect="1"/>
          </p:cNvPicPr>
          <p:nvPr/>
        </p:nvPicPr>
        <p:blipFill>
          <a:blip r:embed="rId6"/>
          <a:stretch>
            <a:fillRect/>
          </a:stretch>
        </p:blipFill>
        <p:spPr>
          <a:xfrm>
            <a:off x="454597" y="5588284"/>
            <a:ext cx="4207544" cy="848483"/>
          </a:xfrm>
          <a:prstGeom prst="rect">
            <a:avLst/>
          </a:prstGeom>
        </p:spPr>
      </p:pic>
    </p:spTree>
    <p:extLst>
      <p:ext uri="{BB962C8B-B14F-4D97-AF65-F5344CB8AC3E}">
        <p14:creationId xmlns:p14="http://schemas.microsoft.com/office/powerpoint/2010/main" val="253393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Bellman equation (3)</a:t>
            </a:r>
            <a:endParaRPr sz="4000" dirty="0"/>
          </a:p>
        </p:txBody>
      </p:sp>
      <p:sp>
        <p:nvSpPr>
          <p:cNvPr id="84" name="Google Shape;84;p14"/>
          <p:cNvSpPr txBox="1">
            <a:spLocks noGrp="1"/>
          </p:cNvSpPr>
          <p:nvPr>
            <p:ph type="body" idx="1"/>
          </p:nvPr>
        </p:nvSpPr>
        <p:spPr>
          <a:xfrm>
            <a:off x="162750" y="1283561"/>
            <a:ext cx="8818500" cy="5224230"/>
          </a:xfrm>
          <a:prstGeom prst="rect">
            <a:avLst/>
          </a:prstGeom>
        </p:spPr>
        <p:txBody>
          <a:bodyPr spcFirstLastPara="1" wrap="square" lIns="91425" tIns="91425" rIns="91425" bIns="91425" anchor="t" anchorCtr="0">
            <a:noAutofit/>
          </a:bodyPr>
          <a:lstStyle/>
          <a:p>
            <a:pPr lvl="0"/>
            <a:r>
              <a:rPr lang="en-GB" dirty="0"/>
              <a:t>The value of a state is equal to the (discounted) value of the expected next state, plus the reward expected along the way:</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pPr lvl="0"/>
            <a:r>
              <a:rPr lang="en-GB" dirty="0"/>
              <a:t>Notice how the value of a state </a:t>
            </a:r>
            <a:r>
              <a:rPr lang="en-GB" b="1" dirty="0"/>
              <a:t>depends recursively on the value of possibly many other states</a:t>
            </a:r>
            <a:r>
              <a:rPr lang="en-GB" dirty="0"/>
              <a:t>, which values may also depend on others, including the original state!</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DA03AC7D-417B-5AFD-85E1-87D7DFB184A9}"/>
              </a:ext>
            </a:extLst>
          </p:cNvPr>
          <p:cNvPicPr>
            <a:picLocks noChangeAspect="1"/>
          </p:cNvPicPr>
          <p:nvPr/>
        </p:nvPicPr>
        <p:blipFill>
          <a:blip r:embed="rId3"/>
          <a:stretch>
            <a:fillRect/>
          </a:stretch>
        </p:blipFill>
        <p:spPr>
          <a:xfrm>
            <a:off x="685800" y="2280448"/>
            <a:ext cx="7772400" cy="2239855"/>
          </a:xfrm>
          <a:prstGeom prst="rect">
            <a:avLst/>
          </a:prstGeom>
        </p:spPr>
      </p:pic>
    </p:spTree>
    <p:extLst>
      <p:ext uri="{BB962C8B-B14F-4D97-AF65-F5344CB8AC3E}">
        <p14:creationId xmlns:p14="http://schemas.microsoft.com/office/powerpoint/2010/main" val="3588489452"/>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13932</TotalTime>
  <Words>1843</Words>
  <Application>Microsoft Macintosh PowerPoint</Application>
  <PresentationFormat>Presentazione su schermo (4:3)</PresentationFormat>
  <Paragraphs>295</Paragraphs>
  <Slides>22</Slides>
  <Notes>22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22</vt:i4>
      </vt:variant>
    </vt:vector>
  </HeadingPairs>
  <TitlesOfParts>
    <vt:vector size="26" baseType="lpstr">
      <vt:lpstr>Arial</vt:lpstr>
      <vt:lpstr>Open Sans</vt:lpstr>
      <vt:lpstr>Economica</vt:lpstr>
      <vt:lpstr>Luxe</vt:lpstr>
      <vt:lpstr>Dynamic Programming</vt:lpstr>
      <vt:lpstr>Objectives</vt:lpstr>
      <vt:lpstr>Definition</vt:lpstr>
      <vt:lpstr>Policy goodness (1)</vt:lpstr>
      <vt:lpstr>Policy goodness (2)</vt:lpstr>
      <vt:lpstr>State-value function</vt:lpstr>
      <vt:lpstr>Bellman equation (1)</vt:lpstr>
      <vt:lpstr>Bellman equation (2)</vt:lpstr>
      <vt:lpstr>Bellman equation (3)</vt:lpstr>
      <vt:lpstr>Action-value function (Q-function)</vt:lpstr>
      <vt:lpstr>Optimal Policies</vt:lpstr>
      <vt:lpstr>Policy Evaluation (1)</vt:lpstr>
      <vt:lpstr>Policy Evaluation (2)</vt:lpstr>
      <vt:lpstr>Policy Improvement (1)</vt:lpstr>
      <vt:lpstr>Policy Improvement (2)</vt:lpstr>
      <vt:lpstr>Policy Improvement (3)</vt:lpstr>
      <vt:lpstr>Policy Improvement (4)</vt:lpstr>
      <vt:lpstr>Policy Iteration</vt:lpstr>
      <vt:lpstr>Value Iteration (1)</vt:lpstr>
      <vt:lpstr>Value Iteration (2)</vt:lpstr>
      <vt:lpstr>Drawbacks</vt:lpstr>
      <vt:lpstr>Generalized Policy Iteration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30</cp:revision>
  <dcterms:modified xsi:type="dcterms:W3CDTF">2023-09-27T06:12:32Z</dcterms:modified>
  <cp:category/>
</cp:coreProperties>
</file>