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81" r:id="rId4"/>
    <p:sldId id="282" r:id="rId5"/>
    <p:sldId id="283" r:id="rId6"/>
    <p:sldId id="284" r:id="rId7"/>
    <p:sldId id="265" r:id="rId8"/>
    <p:sldId id="302" r:id="rId9"/>
    <p:sldId id="30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9" r:id="rId2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8"/>
    <p:restoredTop sz="91808"/>
  </p:normalViewPr>
  <p:slideViewPr>
    <p:cSldViewPr snapToGrid="0" snapToObjects="1">
      <p:cViewPr varScale="1">
        <p:scale>
          <a:sx n="112" d="100"/>
          <a:sy n="112" d="100"/>
        </p:scale>
        <p:origin x="2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38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60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2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29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3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77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0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84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9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13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2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0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93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86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34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Neural fitted Q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8BC385-753F-A59E-C9D5-26189085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" y="1794326"/>
            <a:ext cx="9054915" cy="38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1896"/>
            <a:ext cx="8818500" cy="5435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Loss function</a:t>
            </a:r>
            <a:r>
              <a:rPr lang="en-GB" dirty="0"/>
              <a:t>: a measure of how well our predictions are</a:t>
            </a:r>
          </a:p>
          <a:p>
            <a:pPr lvl="1"/>
            <a:r>
              <a:rPr lang="en-GB" dirty="0"/>
              <a:t>MSE (mean squared error, or L2 loss)</a:t>
            </a:r>
          </a:p>
          <a:p>
            <a:pPr lvl="1"/>
            <a:r>
              <a:rPr lang="en-GB" dirty="0"/>
              <a:t>average squared difference between the "predicted" and "true" values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straightforward in supervised learning (training/test set): in RL the "predicted values" are those from the neural network, but the "true values"?</a:t>
            </a:r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sz="1000" dirty="0"/>
          </a:p>
          <a:p>
            <a:r>
              <a:rPr lang="en-GB" dirty="0"/>
              <a:t>We don’t have sample of that optimal values, but remember that</a:t>
            </a:r>
          </a:p>
          <a:p>
            <a:pPr lvl="1"/>
            <a:r>
              <a:rPr lang="en-GB" dirty="0"/>
              <a:t>we can use the same principle of generalized policy iteration: alternate between policy-evaluation and policy-improvement</a:t>
            </a:r>
          </a:p>
          <a:p>
            <a:pPr lvl="1"/>
            <a:r>
              <a:rPr lang="en-GB" dirty="0"/>
              <a:t>however, using non-linear approximation cannot guarantees convergence</a:t>
            </a:r>
            <a:endParaRPr lang="en-GB" sz="500" dirty="0"/>
          </a:p>
          <a:p>
            <a:r>
              <a:rPr lang="en-GB" dirty="0"/>
              <a:t>We can use as "true values" the TD targets, which depend on a prediction coming from the network, the value of the next state, in a circular dependency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69E2B1-8308-4DD7-D4D7-E736820E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63" y="3565904"/>
            <a:ext cx="3708400" cy="457200"/>
          </a:xfrm>
          <a:prstGeom prst="rect">
            <a:avLst/>
          </a:prstGeom>
        </p:spPr>
      </p:pic>
      <p:pic>
        <p:nvPicPr>
          <p:cNvPr id="3" name="Immagine 2" descr="Immagine che contiene Carattere, tipografia, calligrafia, testo&#10;&#10;Descrizione generata automaticamente">
            <a:extLst>
              <a:ext uri="{FF2B5EF4-FFF2-40B4-BE49-F238E27FC236}">
                <a16:creationId xmlns:a16="http://schemas.microsoft.com/office/drawing/2014/main" id="{BE9405DF-DE8E-8C89-8A16-8C0757FB0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63" y="2325740"/>
            <a:ext cx="3403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circular dependency is bad: it’s not well behaved because it </a:t>
            </a:r>
            <a:r>
              <a:rPr lang="en-GB" b="1" dirty="0"/>
              <a:t>doesn’t respect several of the assumptions made in supervised learning problems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CE8286-9E36-9187-1225-E504196F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1384300"/>
            <a:ext cx="7772400" cy="39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There are multiple ways we can evaluate a policy: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3AC528-83AE-0B51-655E-8F4E577A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7" y="1810139"/>
            <a:ext cx="7272693" cy="47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any of these targets and get solid results, however we keep things simple and use the off-policy TD target (Q-learning): </a:t>
            </a:r>
          </a:p>
          <a:p>
            <a:pPr lvl="0"/>
            <a:endParaRPr lang="en-GB" sz="600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Now, we can substitute in the loss function definition: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In ML we have </a:t>
            </a:r>
            <a:r>
              <a:rPr lang="en-GB" b="1" dirty="0"/>
              <a:t>predicted values</a:t>
            </a:r>
            <a:r>
              <a:rPr lang="en-GB" dirty="0"/>
              <a:t> (from the learning model) and </a:t>
            </a:r>
            <a:r>
              <a:rPr lang="en-GB" b="1" dirty="0"/>
              <a:t>true values </a:t>
            </a:r>
            <a:r>
              <a:rPr lang="en-GB" dirty="0"/>
              <a:t>(commonly constants and provided in advance)</a:t>
            </a:r>
          </a:p>
          <a:p>
            <a:pPr lvl="0"/>
            <a:r>
              <a:rPr lang="en-GB" dirty="0"/>
              <a:t>In RL, the "true values" </a:t>
            </a:r>
            <a:r>
              <a:rPr lang="en-GB" b="1" dirty="0"/>
              <a:t>depend on predicted values themselves</a:t>
            </a:r>
            <a:r>
              <a:rPr lang="en-GB" dirty="0"/>
              <a:t>: they come from the model, however </a:t>
            </a:r>
            <a:r>
              <a:rPr lang="en-GB" b="1" dirty="0"/>
              <a:t>they should be treated as a constant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475F5FE-5F7A-3ABD-955C-C453823C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0793"/>
            <a:ext cx="7772400" cy="10137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60FA82C-CB8F-A46C-D6D8-0C579A6DC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84944"/>
            <a:ext cx="4737100" cy="533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74A7BC7-F749-2842-B841-E12292550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520867"/>
            <a:ext cx="7876990" cy="7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exploration strategy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need to balance the exploration-exploitation trade-off</a:t>
            </a:r>
          </a:p>
          <a:p>
            <a:pPr lvl="1"/>
            <a:r>
              <a:rPr lang="en-GB" dirty="0"/>
              <a:t>almost any technique would work fine</a:t>
            </a:r>
          </a:p>
          <a:p>
            <a:pPr lvl="1"/>
            <a:r>
              <a:rPr lang="en-GB" dirty="0"/>
              <a:t>to keep things simple, we’re going to use an epsilon-greedy strategy </a:t>
            </a:r>
          </a:p>
          <a:p>
            <a:pPr lvl="1"/>
            <a:endParaRPr lang="en-GB" dirty="0"/>
          </a:p>
          <a:p>
            <a:r>
              <a:rPr lang="en-GB" dirty="0"/>
              <a:t>Remember that the implication of the off-policy learning: two policies</a:t>
            </a:r>
          </a:p>
          <a:p>
            <a:pPr lvl="1"/>
            <a:r>
              <a:rPr lang="en-GB" dirty="0"/>
              <a:t>a policy that generates behaviour (in this case is an epsilon-greedy policy) </a:t>
            </a:r>
          </a:p>
          <a:p>
            <a:pPr lvl="1"/>
            <a:r>
              <a:rPr lang="en-GB" dirty="0"/>
              <a:t>a policy that we’re learning about </a:t>
            </a:r>
          </a:p>
          <a:p>
            <a:endParaRPr lang="en-GB" dirty="0"/>
          </a:p>
          <a:p>
            <a:r>
              <a:rPr lang="en-GB" dirty="0"/>
              <a:t>When evaluating the agent, we will use the action greedy with respect to the learned action-value function</a:t>
            </a:r>
          </a:p>
        </p:txBody>
      </p:sp>
    </p:spTree>
    <p:extLst>
      <p:ext uri="{BB962C8B-B14F-4D97-AF65-F5344CB8AC3E}">
        <p14:creationId xmlns:p14="http://schemas.microsoft.com/office/powerpoint/2010/main" val="206915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an optimization method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5107" y="994305"/>
            <a:ext cx="8818500" cy="565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Gradient Descent method needs a couple of assumptions: </a:t>
            </a:r>
          </a:p>
          <a:p>
            <a:pPr lvl="1"/>
            <a:r>
              <a:rPr lang="en-GB" dirty="0"/>
              <a:t>data must be </a:t>
            </a:r>
            <a:r>
              <a:rPr lang="en-GB" b="1" dirty="0"/>
              <a:t>independent and identically distributed </a:t>
            </a:r>
            <a:r>
              <a:rPr lang="en-GB" dirty="0"/>
              <a:t>(IID) </a:t>
            </a:r>
          </a:p>
          <a:p>
            <a:pPr lvl="1"/>
            <a:r>
              <a:rPr lang="en-GB" dirty="0"/>
              <a:t>targets must be </a:t>
            </a:r>
            <a:r>
              <a:rPr lang="en-GB" b="1" dirty="0"/>
              <a:t>stationary</a:t>
            </a:r>
          </a:p>
          <a:p>
            <a:pPr lvl="1"/>
            <a:r>
              <a:rPr lang="en-GB" dirty="0"/>
              <a:t>in RL we cannot ensure any of these assumptions</a:t>
            </a:r>
          </a:p>
          <a:p>
            <a:r>
              <a:rPr lang="en-GB" dirty="0"/>
              <a:t>We need a robust optimization method</a:t>
            </a:r>
          </a:p>
          <a:p>
            <a:pPr lvl="1"/>
            <a:r>
              <a:rPr lang="en-GB" dirty="0"/>
              <a:t>Batch Gradient Descent: </a:t>
            </a:r>
          </a:p>
          <a:p>
            <a:pPr lvl="2"/>
            <a:r>
              <a:rPr lang="en-GB" dirty="0"/>
              <a:t>takes the entire dataset, calculates the gradient and </a:t>
            </a:r>
            <a:br>
              <a:rPr lang="en-GB" dirty="0"/>
            </a:br>
            <a:r>
              <a:rPr lang="en-GB" dirty="0"/>
              <a:t>steps toward this gradient a little bit at a time</a:t>
            </a:r>
          </a:p>
          <a:p>
            <a:pPr lvl="2"/>
            <a:r>
              <a:rPr lang="en-GB" dirty="0"/>
              <a:t>we don’t even have a dataset in advance, so it </a:t>
            </a:r>
            <a:br>
              <a:rPr lang="en-GB" dirty="0"/>
            </a:br>
            <a:r>
              <a:rPr lang="en-GB" dirty="0"/>
              <a:t>isn’t applicable</a:t>
            </a:r>
          </a:p>
          <a:p>
            <a:pPr lvl="1"/>
            <a:r>
              <a:rPr lang="en-GB" dirty="0"/>
              <a:t>Mini-batch gradient descent</a:t>
            </a:r>
          </a:p>
          <a:p>
            <a:pPr lvl="2"/>
            <a:r>
              <a:rPr lang="en-GB" dirty="0"/>
              <a:t>only a fraction of the data at a time (mini-batch)</a:t>
            </a:r>
          </a:p>
          <a:p>
            <a:pPr lvl="1"/>
            <a:r>
              <a:rPr lang="en-GB" dirty="0"/>
              <a:t>Gradient descent with momentum</a:t>
            </a:r>
          </a:p>
          <a:p>
            <a:pPr lvl="2"/>
            <a:r>
              <a:rPr lang="en-GB" dirty="0"/>
              <a:t>updates weights in  the direction of the moving </a:t>
            </a:r>
            <a:br>
              <a:rPr lang="en-GB" dirty="0"/>
            </a:br>
            <a:r>
              <a:rPr lang="en-GB" dirty="0"/>
              <a:t>average of the gradients, instead of the gradient itself</a:t>
            </a:r>
          </a:p>
          <a:p>
            <a:pPr lvl="1"/>
            <a:r>
              <a:rPr lang="en-GB" dirty="0"/>
              <a:t>Others: </a:t>
            </a:r>
            <a:r>
              <a:rPr lang="en-GB" b="1" dirty="0"/>
              <a:t>root mean square propagation </a:t>
            </a:r>
            <a:r>
              <a:rPr lang="en-GB" dirty="0"/>
              <a:t>(RMSprop), </a:t>
            </a:r>
            <a:br>
              <a:rPr lang="en-GB" dirty="0"/>
            </a:br>
            <a:r>
              <a:rPr lang="en-GB" b="1" dirty="0"/>
              <a:t>adaptive moment estimation </a:t>
            </a:r>
            <a:r>
              <a:rPr lang="en-GB" dirty="0"/>
              <a:t>(Adam)</a:t>
            </a:r>
          </a:p>
          <a:p>
            <a:pPr lvl="2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824B62-39D2-067B-7973-592F35172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80" y="2981725"/>
            <a:ext cx="2470839" cy="11533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EEED730-36D2-B792-9B7F-B97976ED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15" y="4166867"/>
            <a:ext cx="2612571" cy="1187533"/>
          </a:xfrm>
          <a:prstGeom prst="rect">
            <a:avLst/>
          </a:prstGeom>
        </p:spPr>
      </p:pic>
      <p:pic>
        <p:nvPicPr>
          <p:cNvPr id="9" name="Immagine 8" descr="Immagine che contiene cerchio, design, illustrazione&#10;&#10;Descrizione generata automaticamente">
            <a:extLst>
              <a:ext uri="{FF2B5EF4-FFF2-40B4-BE49-F238E27FC236}">
                <a16:creationId xmlns:a16="http://schemas.microsoft.com/office/drawing/2014/main" id="{4477482F-E0DC-53B1-ED73-708167103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115" y="5386229"/>
            <a:ext cx="2787678" cy="12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151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Now we can put things together: </a:t>
            </a:r>
          </a:p>
          <a:p>
            <a:pPr lvl="1"/>
            <a:r>
              <a:rPr lang="en-GB" dirty="0"/>
              <a:t>approximate 𝑄(𝑠,𝑎;𝜃) using a fully connected NN </a:t>
            </a:r>
          </a:p>
          <a:p>
            <a:pPr lvl="1"/>
            <a:r>
              <a:rPr lang="en-GB" dirty="0"/>
              <a:t>use the off-policy TD targets (𝑟 + 𝛾 max</a:t>
            </a:r>
            <a:r>
              <a:rPr lang="en-GB" baseline="-25000" dirty="0"/>
              <a:t>𝑎</a:t>
            </a:r>
            <a:r>
              <a:rPr lang="en-GB" dirty="0"/>
              <a:t>𝑄(𝑠′,𝑎;𝜃)) to evaluate policies</a:t>
            </a:r>
          </a:p>
          <a:p>
            <a:pPr lvl="1"/>
            <a:r>
              <a:rPr lang="en-GB" dirty="0"/>
              <a:t>use an epsilon-greedy strategy to improve policies</a:t>
            </a:r>
          </a:p>
          <a:p>
            <a:pPr lvl="1"/>
            <a:r>
              <a:rPr lang="en-GB" dirty="0"/>
              <a:t>use mean squared error (MSE) for the loss function </a:t>
            </a:r>
          </a:p>
          <a:p>
            <a:pPr lvl="1"/>
            <a:r>
              <a:rPr lang="en-GB" dirty="0"/>
              <a:t>and use RMSprop as optimizer</a:t>
            </a:r>
          </a:p>
          <a:p>
            <a:pPr lvl="1"/>
            <a:endParaRPr lang="en-GB" sz="100" dirty="0"/>
          </a:p>
          <a:p>
            <a:pPr lvl="0"/>
            <a:r>
              <a:rPr lang="en-GB" dirty="0"/>
              <a:t>The full neural fitted Q-iteration (NFQ) algorithm has three main steps:</a:t>
            </a:r>
          </a:p>
        </p:txBody>
      </p:sp>
      <p:pic>
        <p:nvPicPr>
          <p:cNvPr id="4" name="Immagine 3" descr="Immagine che contiene testo, Carattere, linea, bianco&#10;&#10;Descrizione generata automaticamente">
            <a:extLst>
              <a:ext uri="{FF2B5EF4-FFF2-40B4-BE49-F238E27FC236}">
                <a16:creationId xmlns:a16="http://schemas.microsoft.com/office/drawing/2014/main" id="{91B66105-7558-9D16-874B-B9412A40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5" y="3953580"/>
            <a:ext cx="7772400" cy="27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NFQ is not a state-of-the-art solution, however in a simple environment as the cart-pole, it shows a decent performance</a:t>
            </a:r>
          </a:p>
        </p:txBody>
      </p:sp>
      <p:pic>
        <p:nvPicPr>
          <p:cNvPr id="6" name="Immagine 5" descr="Immagine che contiene schermata, diagramma, Diagramma, testo&#10;&#10;Descrizione generata automaticamente">
            <a:extLst>
              <a:ext uri="{FF2B5EF4-FFF2-40B4-BE49-F238E27FC236}">
                <a16:creationId xmlns:a16="http://schemas.microsoft.com/office/drawing/2014/main" id="{63F75DCB-92FE-C15F-FFEB-9C76EECC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4" y="2017227"/>
            <a:ext cx="8572237" cy="4588344"/>
          </a:xfrm>
          <a:prstGeom prst="rect">
            <a:avLst/>
          </a:prstGeom>
        </p:spPr>
      </p:pic>
      <p:pic>
        <p:nvPicPr>
          <p:cNvPr id="7" name="Immagine 6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11E03EFF-723B-40F4-609D-20E48BF8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</a:t>
            </a:r>
          </a:p>
          <a:p>
            <a:r>
              <a:rPr lang="en-GB" dirty="0"/>
              <a:t>Training becomes </a:t>
            </a:r>
            <a:r>
              <a:rPr lang="en-GB" b="1" dirty="0"/>
              <a:t>unstable</a:t>
            </a:r>
            <a:r>
              <a:rPr lang="en-GB" dirty="0"/>
              <a:t> quickly</a:t>
            </a:r>
          </a:p>
        </p:txBody>
      </p:sp>
      <p:pic>
        <p:nvPicPr>
          <p:cNvPr id="4" name="Immagine 3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19E744CE-98FA-6412-4C7B-E2C0343D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2826657"/>
            <a:ext cx="8772481" cy="37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778982"/>
            <a:ext cx="8520600" cy="346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Reinforcement Learning: sequential feedback, evaluative feedback, sampled feedback, tabular representation</a:t>
            </a:r>
          </a:p>
          <a:p>
            <a:r>
              <a:rPr lang="en-GB" sz="1800" dirty="0"/>
              <a:t>Generalization needs</a:t>
            </a:r>
          </a:p>
          <a:p>
            <a:pPr lvl="0"/>
            <a:r>
              <a:rPr lang="en-GB" sz="1800" dirty="0"/>
              <a:t>The Cart-pole environment</a:t>
            </a:r>
          </a:p>
          <a:p>
            <a:pPr lvl="0"/>
            <a:r>
              <a:rPr lang="en-GB" sz="1800" dirty="0"/>
              <a:t>Select the neural architecture</a:t>
            </a:r>
          </a:p>
          <a:p>
            <a:pPr lvl="0"/>
            <a:r>
              <a:rPr lang="en-GB" sz="1800" dirty="0"/>
              <a:t>Select what to optimize</a:t>
            </a:r>
          </a:p>
          <a:p>
            <a:pPr lvl="0"/>
            <a:r>
              <a:rPr lang="en-GB" sz="1800" dirty="0"/>
              <a:t>Select the exploration strategy</a:t>
            </a:r>
          </a:p>
          <a:p>
            <a:pPr lvl="0"/>
            <a:r>
              <a:rPr lang="en-GB" sz="1800" dirty="0"/>
              <a:t>Select an optimization method</a:t>
            </a:r>
          </a:p>
          <a:p>
            <a:pPr lvl="0"/>
            <a:r>
              <a:rPr lang="en-GB" sz="1800" dirty="0"/>
              <a:t>Neural Fitted Q (NFQ)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sequential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3956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Agent receives </a:t>
            </a:r>
            <a:r>
              <a:rPr lang="en-GB" b="1" dirty="0"/>
              <a:t>delayed feedback</a:t>
            </a:r>
          </a:p>
          <a:p>
            <a:pPr lvl="1"/>
            <a:r>
              <a:rPr lang="en-GB" dirty="0"/>
              <a:t>chess: you make wrong moves early on, but consequences only manifest at the end</a:t>
            </a:r>
          </a:p>
          <a:p>
            <a:pPr lvl="1"/>
            <a:r>
              <a:rPr lang="en-GB" dirty="0"/>
              <a:t>it is tricky to interpret the source of the feedback </a:t>
            </a:r>
          </a:p>
          <a:p>
            <a:r>
              <a:rPr lang="en-GB" dirty="0"/>
              <a:t>The </a:t>
            </a:r>
            <a:r>
              <a:rPr lang="en-GB" b="1" dirty="0"/>
              <a:t>temporal credit assignment problem</a:t>
            </a:r>
          </a:p>
          <a:p>
            <a:pPr lvl="1"/>
            <a:r>
              <a:rPr lang="en-GB" dirty="0"/>
              <a:t>determining which state-action pair is responsible for a reward</a:t>
            </a:r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supervised learning decisions don’t have long-term consequences </a:t>
            </a:r>
          </a:p>
          <a:p>
            <a:pPr lvl="1"/>
            <a:r>
              <a:rPr lang="en-GB" dirty="0"/>
              <a:t>classifying an image (correctly or not) has no bearing on future performance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6922D57B-62BF-F903-D7C1-4F60DF2B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58"/>
          <a:stretch/>
        </p:blipFill>
        <p:spPr>
          <a:xfrm>
            <a:off x="1102613" y="2758550"/>
            <a:ext cx="7119649" cy="31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evaluative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3508" y="1022216"/>
            <a:ext cx="8818500" cy="566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goodness of the feedback is </a:t>
            </a:r>
            <a:r>
              <a:rPr lang="en-GB" b="1" dirty="0"/>
              <a:t>only relative</a:t>
            </a:r>
          </a:p>
          <a:p>
            <a:pPr lvl="1"/>
            <a:r>
              <a:rPr lang="en-GB" dirty="0"/>
              <a:t>the environment is uncertain</a:t>
            </a:r>
          </a:p>
          <a:p>
            <a:pPr lvl="1"/>
            <a:r>
              <a:rPr lang="en-GB" dirty="0"/>
              <a:t>agent doesn’t know the actual dynamics of the environment </a:t>
            </a:r>
          </a:p>
          <a:p>
            <a:r>
              <a:rPr lang="en-GB" dirty="0"/>
              <a:t>The agent must explore, but it misses capitalizing on its current knowledge</a:t>
            </a:r>
          </a:p>
          <a:p>
            <a:pPr lvl="1"/>
            <a:r>
              <a:rPr lang="en-GB" b="1" dirty="0"/>
              <a:t>exploration-exploitation </a:t>
            </a:r>
            <a:r>
              <a:rPr lang="en-GB" dirty="0"/>
              <a:t>trade-off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opposite is supervised feedback</a:t>
            </a:r>
          </a:p>
          <a:p>
            <a:pPr lvl="1"/>
            <a:r>
              <a:rPr lang="en-GB" dirty="0"/>
              <a:t>In ML during learning, the model is given correct labels for each samples</a:t>
            </a:r>
          </a:p>
        </p:txBody>
      </p:sp>
      <p:pic>
        <p:nvPicPr>
          <p:cNvPr id="6" name="Immagine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8E31759-0BE6-65F9-52FE-6F85BDF6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49" y="2839717"/>
            <a:ext cx="5148470" cy="31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sampled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26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problems, agents are </a:t>
            </a:r>
            <a:r>
              <a:rPr lang="en-GB" b="1" dirty="0"/>
              <a:t>unlikely to sample all possible feedback exhaustively</a:t>
            </a:r>
          </a:p>
          <a:p>
            <a:pPr lvl="1"/>
            <a:r>
              <a:rPr lang="en-GB" dirty="0"/>
              <a:t>common assumptions "sampling every state-action pair infinitely often” are reasonable in small grid worlds with finite state and action spaces</a:t>
            </a:r>
          </a:p>
          <a:p>
            <a:pPr lvl="0"/>
            <a:r>
              <a:rPr lang="en-GB" dirty="0"/>
              <a:t>The core of supervised learning is to learn from sampled feedback in order to be able to </a:t>
            </a:r>
            <a:r>
              <a:rPr lang="en-GB" b="1" dirty="0"/>
              <a:t>generalize</a:t>
            </a:r>
            <a:r>
              <a:rPr lang="en-GB" dirty="0"/>
              <a:t> to new samples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1EF577-77F0-1361-4E26-9B96C5D33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2" y="3155043"/>
            <a:ext cx="8832588" cy="32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tabular representation</a:t>
            </a:r>
            <a:endParaRPr sz="40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2446801-D956-614F-1A3E-B4A14E0E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00" y="1104349"/>
            <a:ext cx="8818500" cy="5481645"/>
          </a:xfrm>
        </p:spPr>
        <p:txBody>
          <a:bodyPr/>
          <a:lstStyle/>
          <a:p>
            <a:r>
              <a:rPr lang="en-GB" dirty="0"/>
              <a:t>A table to represent value functions is </a:t>
            </a:r>
            <a:r>
              <a:rPr lang="en-GB" b="1" dirty="0"/>
              <a:t>no practical </a:t>
            </a:r>
            <a:r>
              <a:rPr lang="en-GB" dirty="0"/>
              <a:t>in complex problems</a:t>
            </a:r>
          </a:p>
          <a:p>
            <a:pPr lvl="1"/>
            <a:r>
              <a:rPr lang="en-GB" dirty="0"/>
              <a:t>Q-learning estimates optimal action-value function by a matrix indexed by states and actions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Environments can have </a:t>
            </a:r>
            <a:r>
              <a:rPr lang="en-GB" b="1" dirty="0"/>
              <a:t>high-dimensional state spaces </a:t>
            </a:r>
            <a:r>
              <a:rPr lang="en-GB" dirty="0"/>
              <a:t>(the number of variables that comprise a single state is vast) or can additionally have </a:t>
            </a:r>
            <a:r>
              <a:rPr lang="en-GB" b="1" dirty="0"/>
              <a:t>continuous variables</a:t>
            </a:r>
            <a:r>
              <a:rPr lang="en-GB" dirty="0"/>
              <a:t> (a single variable can take on an infinite number of values)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213E05-0F8A-48A5-DD42-9C7F00B30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59507"/>
            <a:ext cx="7772400" cy="27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Generalization needs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02540" y="1147907"/>
            <a:ext cx="8958942" cy="549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tasks the state space is </a:t>
            </a:r>
            <a:r>
              <a:rPr lang="en-GB" b="1" dirty="0"/>
              <a:t>combinatorial</a:t>
            </a:r>
            <a:r>
              <a:rPr lang="en-GB" dirty="0"/>
              <a:t> and </a:t>
            </a:r>
            <a:r>
              <a:rPr lang="en-GB" b="1" dirty="0"/>
              <a:t>enormous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we cannot expect to find an optimal policy</a:t>
            </a:r>
          </a:p>
          <a:p>
            <a:pPr lvl="1"/>
            <a:r>
              <a:rPr lang="en-GB" dirty="0"/>
              <a:t>the goal instead is to find a </a:t>
            </a:r>
            <a:r>
              <a:rPr lang="en-GB" b="1" dirty="0"/>
              <a:t>good approximate solution </a:t>
            </a:r>
          </a:p>
          <a:p>
            <a:r>
              <a:rPr lang="en-GB" dirty="0"/>
              <a:t>One problem: the </a:t>
            </a:r>
            <a:r>
              <a:rPr lang="en-GB" b="1" dirty="0"/>
              <a:t>memory needed </a:t>
            </a:r>
            <a:r>
              <a:rPr lang="en-GB" dirty="0"/>
              <a:t>for large tables and  the </a:t>
            </a:r>
            <a:r>
              <a:rPr lang="en-GB" b="1" dirty="0"/>
              <a:t>time needed</a:t>
            </a:r>
            <a:r>
              <a:rPr lang="en-GB" dirty="0"/>
              <a:t> to fill them accurately</a:t>
            </a:r>
          </a:p>
          <a:p>
            <a:r>
              <a:rPr lang="en-GB" dirty="0"/>
              <a:t>Even worst: almost every state encountered </a:t>
            </a:r>
            <a:r>
              <a:rPr lang="en-GB" b="1" dirty="0"/>
              <a:t>will never have been seen before</a:t>
            </a:r>
          </a:p>
          <a:p>
            <a:pPr lvl="1"/>
            <a:r>
              <a:rPr lang="en-GB" dirty="0"/>
              <a:t>it is necessary to </a:t>
            </a:r>
            <a:r>
              <a:rPr lang="en-GB" b="1" dirty="0"/>
              <a:t>generalize</a:t>
            </a:r>
            <a:r>
              <a:rPr lang="en-GB" dirty="0"/>
              <a:t> from previous experience with different (but in some sense similar) states</a:t>
            </a:r>
          </a:p>
          <a:p>
            <a:r>
              <a:rPr lang="en-GB" dirty="0"/>
              <a:t>How can experience with a limited subset of the state space be generalized to produce a good approximation over a much larger subset?</a:t>
            </a:r>
          </a:p>
          <a:p>
            <a:pPr lvl="1"/>
            <a:r>
              <a:rPr lang="en-GB" b="1" dirty="0"/>
              <a:t>generalization from examples </a:t>
            </a:r>
            <a:r>
              <a:rPr lang="en-GB" dirty="0"/>
              <a:t>has been extensively studied in </a:t>
            </a:r>
            <a:r>
              <a:rPr lang="en-GB" b="1" dirty="0"/>
              <a:t>Machine Learning</a:t>
            </a:r>
          </a:p>
          <a:p>
            <a:pPr lvl="1"/>
            <a:r>
              <a:rPr lang="en-GB" dirty="0"/>
              <a:t>we need to combine RL methods with existing generalization methods</a:t>
            </a:r>
          </a:p>
          <a:p>
            <a:pPr lvl="1"/>
            <a:endParaRPr lang="en-GB" sz="100" dirty="0"/>
          </a:p>
          <a:p>
            <a:r>
              <a:rPr lang="en-GB" dirty="0"/>
              <a:t>The kind of generalization is called </a:t>
            </a:r>
            <a:r>
              <a:rPr lang="en-GB" b="1" dirty="0"/>
              <a:t>function approximation </a:t>
            </a:r>
          </a:p>
          <a:p>
            <a:pPr lvl="1"/>
            <a:r>
              <a:rPr lang="en-GB" dirty="0"/>
              <a:t>takes examples from a desired function (e.g. value function) </a:t>
            </a:r>
          </a:p>
          <a:p>
            <a:pPr lvl="1"/>
            <a:r>
              <a:rPr lang="en-GB" dirty="0"/>
              <a:t>attempts to generalize from them to construct an approximation of the entire function 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diagramma, linea&#10;&#10;Descrizione generata automaticamente">
            <a:extLst>
              <a:ext uri="{FF2B5EF4-FFF2-40B4-BE49-F238E27FC236}">
                <a16:creationId xmlns:a16="http://schemas.microsoft.com/office/drawing/2014/main" id="{46359122-EFA3-B398-28FE-2A760D3C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80" y="1156854"/>
            <a:ext cx="4924010" cy="2408149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The Cart-pole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81726" y="107363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a classic in reinforcement learning</a:t>
            </a:r>
          </a:p>
          <a:p>
            <a:pPr lvl="1"/>
            <a:r>
              <a:rPr lang="en-GB" dirty="0"/>
              <a:t>state space has four variables</a:t>
            </a:r>
          </a:p>
          <a:p>
            <a:pPr lvl="2"/>
            <a:r>
              <a:rPr lang="en-GB" dirty="0"/>
              <a:t>position on the track (x-axis) </a:t>
            </a:r>
          </a:p>
          <a:p>
            <a:pPr lvl="2"/>
            <a:r>
              <a:rPr lang="en-GB" dirty="0"/>
              <a:t>velocity along the track (x-axis)  </a:t>
            </a:r>
          </a:p>
          <a:p>
            <a:pPr lvl="2"/>
            <a:r>
              <a:rPr lang="en-GB" dirty="0"/>
              <a:t>angle</a:t>
            </a:r>
          </a:p>
          <a:p>
            <a:pPr lvl="2"/>
            <a:r>
              <a:rPr lang="en-GB" dirty="0"/>
              <a:t>velocity at the tip </a:t>
            </a:r>
          </a:p>
          <a:p>
            <a:pPr lvl="1"/>
            <a:r>
              <a:rPr lang="en-GB" dirty="0"/>
              <a:t>two available actions in every state</a:t>
            </a:r>
          </a:p>
          <a:p>
            <a:pPr lvl="2"/>
            <a:r>
              <a:rPr lang="en-GB" dirty="0"/>
              <a:t>action 0 applies a –1 force to the cart (push it left)</a:t>
            </a:r>
          </a:p>
          <a:p>
            <a:pPr lvl="2"/>
            <a:r>
              <a:rPr lang="en-GB" dirty="0"/>
              <a:t>action 1 applies a +1 force to the cart (push it right)</a:t>
            </a:r>
          </a:p>
          <a:p>
            <a:pPr lvl="1"/>
            <a:r>
              <a:rPr lang="en-GB" dirty="0"/>
              <a:t>The cart reach a terminal state if the angle is more than 12 degrees away from the vertical position; the centre is more than 2.4 units from the centre of the track; and the episode count reaches 500 time steps.</a:t>
            </a:r>
          </a:p>
          <a:p>
            <a:pPr lvl="1"/>
            <a:r>
              <a:rPr lang="en-GB" dirty="0"/>
              <a:t>The reward function is +1 for every time step</a:t>
            </a:r>
          </a:p>
          <a:p>
            <a:r>
              <a:rPr lang="en-GB" dirty="0"/>
              <a:t>State space is </a:t>
            </a:r>
            <a:r>
              <a:rPr lang="en-GB" b="1" dirty="0"/>
              <a:t>low dimensional </a:t>
            </a:r>
            <a:r>
              <a:rPr lang="en-GB" dirty="0"/>
              <a:t>but </a:t>
            </a:r>
            <a:r>
              <a:rPr lang="en-GB" b="1" dirty="0"/>
              <a:t>continuous</a:t>
            </a:r>
          </a:p>
          <a:p>
            <a:r>
              <a:rPr lang="en-GB" dirty="0"/>
              <a:t>Training is fast and function approximation can help</a:t>
            </a:r>
          </a:p>
        </p:txBody>
      </p:sp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ADF053CD-F6AF-86E1-CC56-2247B2B5F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308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refer to the </a:t>
            </a:r>
            <a:r>
              <a:rPr lang="en-GB" b="1" dirty="0"/>
              <a:t>approximate action-value function</a:t>
            </a:r>
            <a:r>
              <a:rPr lang="en-GB" dirty="0"/>
              <a:t> as Q(</a:t>
            </a:r>
            <a:r>
              <a:rPr lang="en-GB" dirty="0" err="1"/>
              <a:t>s,a</a:t>
            </a:r>
            <a:r>
              <a:rPr lang="en-GB" dirty="0"/>
              <a:t>; theta)</a:t>
            </a:r>
          </a:p>
          <a:p>
            <a:pPr lvl="1"/>
            <a:r>
              <a:rPr lang="en-GB" dirty="0"/>
              <a:t>parameterized by theta </a:t>
            </a:r>
          </a:p>
          <a:p>
            <a:pPr lvl="1"/>
            <a:r>
              <a:rPr lang="en-GB" dirty="0"/>
              <a:t>parameterized by the weights of a neural network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39E258-B16F-DE3C-1749-6CC9DBBA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20" y="2981149"/>
            <a:ext cx="5072934" cy="25052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689E3C1-2A92-9342-E6C5-5109BED7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58" y="2789499"/>
            <a:ext cx="4273956" cy="26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812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22411</TotalTime>
  <Words>1418</Words>
  <Application>Microsoft Macintosh PowerPoint</Application>
  <PresentationFormat>Presentazione su schermo (4:3)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Open Sans</vt:lpstr>
      <vt:lpstr>Arial</vt:lpstr>
      <vt:lpstr>Economica</vt:lpstr>
      <vt:lpstr>Luxe</vt:lpstr>
      <vt:lpstr>Neural fitted Q</vt:lpstr>
      <vt:lpstr>Objectives</vt:lpstr>
      <vt:lpstr>Challenges: sequential feedback</vt:lpstr>
      <vt:lpstr>Challenges: evaluative feedback</vt:lpstr>
      <vt:lpstr>Challenges: sampled feedback</vt:lpstr>
      <vt:lpstr>Challenges: tabular representation</vt:lpstr>
      <vt:lpstr>Generalization needs</vt:lpstr>
      <vt:lpstr>The Cart-pole environment</vt:lpstr>
      <vt:lpstr>Select the neural architecture (2)</vt:lpstr>
      <vt:lpstr>Select the neural architecture (2)</vt:lpstr>
      <vt:lpstr>Select what to optimize (1)</vt:lpstr>
      <vt:lpstr>Select what to optimize (2)</vt:lpstr>
      <vt:lpstr>Select what to optimize (3)</vt:lpstr>
      <vt:lpstr>Select what to optimize (4)</vt:lpstr>
      <vt:lpstr>Select the exploration strategy</vt:lpstr>
      <vt:lpstr>Select an optimization method</vt:lpstr>
      <vt:lpstr>Neural Fitted Q (NFQ) (1)</vt:lpstr>
      <vt:lpstr>Neural Fitted Q (NFQ) (2)</vt:lpstr>
      <vt:lpstr>Challenges (1)</vt:lpstr>
      <vt:lpstr>Challenges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52</cp:revision>
  <dcterms:modified xsi:type="dcterms:W3CDTF">2024-12-09T06:58:10Z</dcterms:modified>
  <cp:category/>
</cp:coreProperties>
</file>