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4" r:id="rId3"/>
    <p:sldId id="295" r:id="rId4"/>
    <p:sldId id="299" r:id="rId5"/>
    <p:sldId id="300" r:id="rId6"/>
    <p:sldId id="301" r:id="rId7"/>
    <p:sldId id="296" r:id="rId8"/>
    <p:sldId id="297" r:id="rId9"/>
    <p:sldId id="303" r:id="rId10"/>
    <p:sldId id="298" r:id="rId11"/>
    <p:sldId id="304" r:id="rId12"/>
    <p:sldId id="305" r:id="rId13"/>
    <p:sldId id="306" r:id="rId14"/>
    <p:sldId id="307" r:id="rId15"/>
    <p:sldId id="308" r:id="rId1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49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21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 and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r>
              <a:rPr lang="en-GB" dirty="0"/>
              <a:t>The main difference with NFQ are </a:t>
            </a:r>
          </a:p>
          <a:p>
            <a:pPr lvl="1"/>
            <a:r>
              <a:rPr lang="en-GB" dirty="0"/>
              <a:t>use an exponentially decaying epsilon-greedy strategy</a:t>
            </a:r>
          </a:p>
          <a:p>
            <a:pPr lvl="1"/>
            <a:r>
              <a:rPr lang="en-GB" dirty="0"/>
              <a:t>use a replay buffer </a:t>
            </a:r>
          </a:p>
          <a:p>
            <a:pPr lvl="1"/>
            <a:r>
              <a:rPr lang="en-GB" dirty="0"/>
              <a:t>use a target network</a:t>
            </a:r>
          </a:p>
          <a:p>
            <a:pPr lvl="1"/>
            <a:endParaRPr lang="en-GB" sz="600" dirty="0"/>
          </a:p>
          <a:p>
            <a:r>
              <a:rPr lang="en-GB" dirty="0"/>
              <a:t>The algorithm has three main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randomly sample a mini-batch from the replay memory, and calculate the off-policy TD targets for the whole batch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dirty="0"/>
              <a:t>fit the action-value function Q(</a:t>
            </a:r>
            <a:r>
              <a:rPr lang="en-GB" dirty="0" err="1"/>
              <a:t>s,a</a:t>
            </a:r>
            <a:r>
              <a:rPr lang="en-GB" dirty="0"/>
              <a:t>; </a:t>
            </a:r>
            <a:r>
              <a:rPr lang="el-GR" dirty="0"/>
              <a:t>θ) </a:t>
            </a:r>
            <a:r>
              <a:rPr lang="en-GB" dirty="0"/>
              <a:t>using MSE and RMSprop</a:t>
            </a:r>
          </a:p>
          <a:p>
            <a:pPr marL="463550" lvl="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See “deep-q-</a:t>
            </a:r>
            <a:r>
              <a:rPr lang="en-GB" dirty="0" err="1"/>
              <a:t>network.ipynb</a:t>
            </a:r>
            <a:r>
              <a:rPr lang="en-GB" dirty="0"/>
              <a:t>”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28ED2-19E9-470F-788C-E2B17693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6" y="1945212"/>
            <a:ext cx="8449831" cy="38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C5DBF7-E380-B342-42A7-8BC6F89C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6" y="1540329"/>
            <a:ext cx="8791543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3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See “</a:t>
            </a:r>
            <a:r>
              <a:rPr lang="en-GB" dirty="0" err="1"/>
              <a:t>comparison.ipynb</a:t>
            </a:r>
            <a:r>
              <a:rPr lang="en-GB" dirty="0"/>
              <a:t>”</a:t>
            </a:r>
          </a:p>
          <a:p>
            <a:endParaRPr lang="en-GB" sz="1100" dirty="0"/>
          </a:p>
          <a:p>
            <a:endParaRPr lang="en-GB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Both pass the cart-pole environment</a:t>
            </a:r>
          </a:p>
          <a:p>
            <a:pPr lvl="1"/>
            <a:r>
              <a:rPr lang="en-GB" dirty="0"/>
              <a:t>DQN takes approximately 250 episodes while NFQ takes almost 2,500 episodes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r>
              <a:rPr lang="en-GB" dirty="0"/>
              <a:t>Notice how 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DA0D2B-DD69-1752-D288-4225897E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6" y="1609562"/>
            <a:ext cx="7772400" cy="34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However, 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D3E889-26E2-9BF8-B53A-C678DB24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12537"/>
            <a:ext cx="8478463" cy="3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More advanced approaches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Double DQN </a:t>
            </a:r>
            <a:r>
              <a:rPr lang="en-GB" dirty="0"/>
              <a:t>(DDQN)</a:t>
            </a:r>
          </a:p>
          <a:p>
            <a:pPr lvl="1"/>
            <a:r>
              <a:rPr lang="en-GB" dirty="0"/>
              <a:t>like Q-learning, DQN tends to overestimate</a:t>
            </a:r>
          </a:p>
          <a:p>
            <a:pPr lvl="1"/>
            <a:r>
              <a:rPr lang="en-GB" dirty="0"/>
              <a:t>we’re taking the max of estimated values to estimate the max</a:t>
            </a:r>
          </a:p>
          <a:p>
            <a:pPr lvl="1"/>
            <a:r>
              <a:rPr lang="en-GB" dirty="0"/>
              <a:t>a way to reduce positive bias is to have two instances of the action-value function</a:t>
            </a:r>
          </a:p>
          <a:p>
            <a:pPr lvl="1"/>
            <a:r>
              <a:rPr lang="en-GB" dirty="0"/>
              <a:t>we can perform double learning with the other network we already have: the target network</a:t>
            </a:r>
          </a:p>
          <a:p>
            <a:r>
              <a:rPr lang="en-GB" b="1" dirty="0" err="1"/>
              <a:t>Dueling</a:t>
            </a:r>
            <a:r>
              <a:rPr lang="en-GB" b="1" dirty="0"/>
              <a:t> DDQN</a:t>
            </a:r>
          </a:p>
          <a:p>
            <a:pPr lvl="1"/>
            <a:r>
              <a:rPr lang="en-GB" dirty="0"/>
              <a:t>RL-aware neural network architecture</a:t>
            </a:r>
          </a:p>
          <a:p>
            <a:r>
              <a:rPr lang="en-GB" b="1" dirty="0"/>
              <a:t>Prioritized Experience Replay </a:t>
            </a:r>
            <a:r>
              <a:rPr lang="en-GB" dirty="0"/>
              <a:t>(PER)</a:t>
            </a:r>
          </a:p>
          <a:p>
            <a:pPr lvl="1"/>
            <a:r>
              <a:rPr lang="en-GB" dirty="0"/>
              <a:t>Instead of uniformly sampling reply memory, we draw samples that appear to provide the most information to the agent for actually making improvements</a:t>
            </a:r>
          </a:p>
          <a:p>
            <a:pPr lvl="0"/>
            <a:r>
              <a:rPr lang="en-GB" dirty="0"/>
              <a:t>Challenges:</a:t>
            </a:r>
          </a:p>
          <a:p>
            <a:pPr lvl="1"/>
            <a:r>
              <a:rPr lang="en-GB" dirty="0"/>
              <a:t>sensitive to hyperparameters</a:t>
            </a:r>
          </a:p>
          <a:p>
            <a:pPr lvl="1"/>
            <a:r>
              <a:rPr lang="en-GB" dirty="0"/>
              <a:t>combination of bootstrapping, off-policy learning, and function approximators are known conjointly as the </a:t>
            </a:r>
            <a:r>
              <a:rPr lang="en-GB" b="1" dirty="0"/>
              <a:t>deadly triad</a:t>
            </a:r>
          </a:p>
          <a:p>
            <a:pPr lvl="2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outdated.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050" dirty="0"/>
          </a:p>
          <a:p>
            <a:r>
              <a:rPr lang="en-GB" dirty="0"/>
              <a:t>A way to make target values more stationary is to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r>
              <a:rPr lang="en-GB" dirty="0"/>
              <a:t>We can fix it for multiple steps and reserve it for calculating more stationary targets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632F4-13BB-1A14-0971-4857317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" y="2986122"/>
            <a:ext cx="4454306" cy="2921382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1C50335-B222-0491-921D-32AB905C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93739"/>
            <a:ext cx="4409249" cy="30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several small supervised learning problems presented sequentially to the agent</a:t>
            </a:r>
          </a:p>
          <a:p>
            <a:pPr lvl="1"/>
            <a:r>
              <a:rPr lang="en-GB" dirty="0"/>
              <a:t>targets are fixed for as many steps as we fix our target network</a:t>
            </a:r>
          </a:p>
          <a:p>
            <a:pPr lvl="1"/>
            <a:r>
              <a:rPr lang="en-GB" dirty="0"/>
              <a:t>substantially reduces the chance of </a:t>
            </a:r>
            <a:r>
              <a:rPr lang="en-GB" dirty="0" err="1"/>
              <a:t>divergenge</a:t>
            </a:r>
            <a:endParaRPr lang="en-GB" dirty="0"/>
          </a:p>
          <a:p>
            <a:r>
              <a:rPr lang="en-GB" dirty="0"/>
              <a:t>The only difference with NFQ is 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a previous instance of the network 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stable</a:t>
            </a:r>
          </a:p>
          <a:p>
            <a:pPr lvl="1"/>
            <a:r>
              <a:rPr lang="en-GB" dirty="0"/>
              <a:t>we slow down learning because you’re no longer training on up-to-date values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3E9BAD-DD95-A9D6-E3F9-4CFD3A67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8" y="2958712"/>
            <a:ext cx="5796548" cy="1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data structure D to hold experience samples 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If 𝑁&lt;&lt;𝑀, sampling of mini-batches comes from a broad set of past experiences</a:t>
            </a:r>
          </a:p>
          <a:p>
            <a:pPr lvl="1"/>
            <a:r>
              <a:rPr lang="en-GB" dirty="0"/>
              <a:t>training can use more diverse mini-batch for performing updates</a:t>
            </a:r>
          </a:p>
          <a:p>
            <a:pPr lvl="1"/>
            <a:r>
              <a:rPr lang="en-GB" dirty="0"/>
              <a:t>gives the impression data are IID (sampling from multiple trajectories)</a:t>
            </a:r>
          </a:p>
          <a:p>
            <a:pPr lvl="1"/>
            <a:r>
              <a:rPr lang="en-GB" dirty="0"/>
              <a:t>agent no longer has to fit the model to the same mini-batch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32A8A73-3F05-C198-76CD-013DB40BA0FE}"/>
              </a:ext>
            </a:extLst>
          </p:cNvPr>
          <p:cNvGrpSpPr/>
          <p:nvPr/>
        </p:nvGrpSpPr>
        <p:grpSpPr>
          <a:xfrm>
            <a:off x="1389646" y="3306803"/>
            <a:ext cx="6364707" cy="2888969"/>
            <a:chOff x="393700" y="1391094"/>
            <a:chExt cx="7772400" cy="380350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F2E5AD7-3DCC-9E76-CF55-FB45CBB6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00" y="1568450"/>
              <a:ext cx="7772400" cy="34609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EF5E85-A56C-E0B4-62BF-E7CC9D22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32" y="5017380"/>
              <a:ext cx="4406899" cy="177221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9C27711-19AF-C121-929B-973A55DC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7764" y="1391094"/>
              <a:ext cx="4406899" cy="177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implementation Is a challenge with high-dimensional observations</a:t>
            </a:r>
          </a:p>
          <a:p>
            <a:pPr lvl="1"/>
            <a:r>
              <a:rPr lang="en-GB" dirty="0"/>
              <a:t>replay buffers hit a hardware memory limit 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B3AAA-C0E7-BCDD-6770-7A2D8896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2" y="4704348"/>
            <a:ext cx="6509085" cy="14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a vital component 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dirty="0"/>
              <a:t>exponentially decaying epsilon-greedy 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22189</TotalTime>
  <Words>893</Words>
  <Application>Microsoft Macintosh PowerPoint</Application>
  <PresentationFormat>Presentazione su schermo (4:3)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Economica</vt:lpstr>
      <vt:lpstr>Open Sans</vt:lpstr>
      <vt:lpstr>Luxe</vt:lpstr>
      <vt:lpstr>Deep-Q Network</vt:lpstr>
      <vt:lpstr>Objectives</vt:lpstr>
      <vt:lpstr>NFQ Challenges (1)</vt:lpstr>
      <vt:lpstr>NFQ Challenges (2)</vt:lpstr>
      <vt:lpstr>Target Network (1)</vt:lpstr>
      <vt:lpstr>Target Network (2)</vt:lpstr>
      <vt:lpstr>Experience Replay (1)</vt:lpstr>
      <vt:lpstr>Experience Replay (2)</vt:lpstr>
      <vt:lpstr>Better exploration strategies</vt:lpstr>
      <vt:lpstr>Deep Q-network (DQN) (1)</vt:lpstr>
      <vt:lpstr>Deep Q-network (DQN) (2)</vt:lpstr>
      <vt:lpstr>Deep Q-network (DQN) (3)</vt:lpstr>
      <vt:lpstr>Comparison (1)</vt:lpstr>
      <vt:lpstr>Comparison (2)</vt:lpstr>
      <vt:lpstr>More advanced approaches (1)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43</cp:revision>
  <dcterms:modified xsi:type="dcterms:W3CDTF">2023-10-23T05:44:45Z</dcterms:modified>
  <cp:category/>
</cp:coreProperties>
</file>