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64" r:id="rId3"/>
    <p:sldId id="265" r:id="rId4"/>
    <p:sldId id="266" r:id="rId5"/>
    <p:sldId id="279" r:id="rId6"/>
    <p:sldId id="267" r:id="rId7"/>
    <p:sldId id="268" r:id="rId8"/>
    <p:sldId id="269" r:id="rId9"/>
    <p:sldId id="270" r:id="rId10"/>
    <p:sldId id="271" r:id="rId11"/>
    <p:sldId id="272" r:id="rId12"/>
    <p:sldId id="275" r:id="rId13"/>
    <p:sldId id="276" r:id="rId14"/>
    <p:sldId id="280" r:id="rId15"/>
    <p:sldId id="277" r:id="rId16"/>
    <p:sldId id="288" r:id="rId17"/>
    <p:sldId id="289" r:id="rId18"/>
    <p:sldId id="273" r:id="rId19"/>
    <p:sldId id="274" r:id="rId20"/>
    <p:sldId id="281" r:id="rId21"/>
    <p:sldId id="282" r:id="rId22"/>
    <p:sldId id="283" r:id="rId23"/>
    <p:sldId id="284" r:id="rId24"/>
    <p:sldId id="285" r:id="rId25"/>
    <p:sldId id="286" r:id="rId26"/>
    <p:sldId id="287" r:id="rId27"/>
    <p:sldId id="291" r:id="rId28"/>
    <p:sldId id="290" r:id="rId29"/>
    <p:sldId id="292" r:id="rId30"/>
  </p:sldIdLst>
  <p:sldSz cx="9144000" cy="6858000" type="screen4x3"/>
  <p:notesSz cx="6858000" cy="9144000"/>
  <p:embeddedFontLst>
    <p:embeddedFont>
      <p:font typeface="Economica" panose="02000506040000020004" pitchFamily="2" charset="77"/>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BAF75-66AC-6246-A6D2-BF46DE9AAFF9}" v="12" dt="2022-10-10T06:46:12.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3"/>
    <p:restoredTop sz="91915"/>
  </p:normalViewPr>
  <p:slideViewPr>
    <p:cSldViewPr snapToGrid="0" snapToObjects="1">
      <p:cViewPr>
        <p:scale>
          <a:sx n="170" d="100"/>
          <a:sy n="170" d="100"/>
        </p:scale>
        <p:origin x="512"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346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508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2152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932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2624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3941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2700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2982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3875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63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15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0102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865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573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925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7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8359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4983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2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28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284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771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238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128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Exploitation </a:t>
            </a:r>
            <a:br>
              <a:rPr lang="en-GB" dirty="0"/>
            </a:br>
            <a:r>
              <a:rPr lang="en-GB" dirty="0"/>
              <a:t>vs</a:t>
            </a:r>
            <a:br>
              <a:rPr lang="en-GB" dirty="0"/>
            </a:br>
            <a:r>
              <a:rPr lang="en-GB" dirty="0"/>
              <a:t>Exploration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Estimation of the action value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Sometimes it is convenient to </a:t>
            </a:r>
            <a:r>
              <a:rPr lang="en-GB" b="1" dirty="0"/>
              <a:t>vary the step-size parameter</a:t>
            </a:r>
            <a:r>
              <a:rPr lang="en-GB" dirty="0"/>
              <a:t> from step to step</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endParaRPr lang="en-GB" dirty="0"/>
          </a:p>
          <a:p>
            <a:endParaRPr lang="en-GB" dirty="0"/>
          </a:p>
          <a:p>
            <a:r>
              <a:rPr lang="en-GB" dirty="0"/>
              <a:t>𝛼</a:t>
            </a:r>
            <a:r>
              <a:rPr lang="en-GB" baseline="-25000" dirty="0"/>
              <a:t>𝑛</a:t>
            </a:r>
            <a:r>
              <a:rPr lang="en-GB" dirty="0"/>
              <a:t>(𝑎)=1/𝑛  results in the sample-average method</a:t>
            </a:r>
          </a:p>
          <a:p>
            <a:pPr lvl="1"/>
            <a:r>
              <a:rPr lang="en-GB" dirty="0"/>
              <a:t>which is guaranteed to converge to the true action values </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B5B9CD22-6FF9-D225-5EB2-8DE268A8A97E}"/>
              </a:ext>
            </a:extLst>
          </p:cNvPr>
          <p:cNvPicPr>
            <a:picLocks noChangeAspect="1"/>
          </p:cNvPicPr>
          <p:nvPr/>
        </p:nvPicPr>
        <p:blipFill rotWithShape="1">
          <a:blip r:embed="rId3"/>
          <a:srcRect b="30831"/>
          <a:stretch/>
        </p:blipFill>
        <p:spPr>
          <a:xfrm>
            <a:off x="707159" y="1909621"/>
            <a:ext cx="6123132" cy="2038927"/>
          </a:xfrm>
          <a:prstGeom prst="rect">
            <a:avLst/>
          </a:prstGeom>
        </p:spPr>
      </p:pic>
      <p:pic>
        <p:nvPicPr>
          <p:cNvPr id="5" name="Immagine 4">
            <a:extLst>
              <a:ext uri="{FF2B5EF4-FFF2-40B4-BE49-F238E27FC236}">
                <a16:creationId xmlns:a16="http://schemas.microsoft.com/office/drawing/2014/main" id="{833D9F46-C1B7-FCF8-0BA0-C772F1F351DC}"/>
              </a:ext>
            </a:extLst>
          </p:cNvPr>
          <p:cNvPicPr>
            <a:picLocks noChangeAspect="1"/>
          </p:cNvPicPr>
          <p:nvPr/>
        </p:nvPicPr>
        <p:blipFill>
          <a:blip r:embed="rId4"/>
          <a:stretch>
            <a:fillRect/>
          </a:stretch>
        </p:blipFill>
        <p:spPr>
          <a:xfrm>
            <a:off x="707159" y="4264632"/>
            <a:ext cx="3759200" cy="762000"/>
          </a:xfrm>
          <a:prstGeom prst="rect">
            <a:avLst/>
          </a:prstGeom>
        </p:spPr>
      </p:pic>
    </p:spTree>
    <p:extLst>
      <p:ext uri="{BB962C8B-B14F-4D97-AF65-F5344CB8AC3E}">
        <p14:creationId xmlns:p14="http://schemas.microsoft.com/office/powerpoint/2010/main" val="159259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Estimation of the action value (5)</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r>
              <a:rPr lang="en-GB" dirty="0"/>
              <a:t>Convergence is not guaranteed for all choices of 𝛼</a:t>
            </a:r>
            <a:r>
              <a:rPr lang="en-GB" baseline="-25000" dirty="0"/>
              <a:t>𝑛</a:t>
            </a:r>
            <a:r>
              <a:rPr lang="en-GB" dirty="0"/>
              <a:t>(𝑎) </a:t>
            </a:r>
          </a:p>
          <a:p>
            <a:r>
              <a:rPr lang="en-GB" dirty="0"/>
              <a:t>A result in stochastic approximation theory gives us the conditions required to assure convergence:</a:t>
            </a:r>
          </a:p>
          <a:p>
            <a:endParaRPr lang="en-GB" dirty="0"/>
          </a:p>
          <a:p>
            <a:endParaRPr lang="en-GB" dirty="0"/>
          </a:p>
          <a:p>
            <a:endParaRPr lang="en-GB" dirty="0"/>
          </a:p>
          <a:p>
            <a:endParaRPr lang="en-GB" dirty="0"/>
          </a:p>
          <a:p>
            <a:pPr lvl="1"/>
            <a:r>
              <a:rPr lang="en-GB" dirty="0"/>
              <a:t>steps should </a:t>
            </a:r>
            <a:r>
              <a:rPr lang="en-GB" b="1" dirty="0"/>
              <a:t>large enough</a:t>
            </a:r>
            <a:r>
              <a:rPr lang="en-GB" dirty="0"/>
              <a:t> to overcome any initial conditions or random fluctuations</a:t>
            </a:r>
          </a:p>
          <a:p>
            <a:pPr lvl="1"/>
            <a:r>
              <a:rPr lang="en-GB" dirty="0"/>
              <a:t>steps should </a:t>
            </a:r>
            <a:r>
              <a:rPr lang="en-GB" b="1" dirty="0"/>
              <a:t>become small enough</a:t>
            </a:r>
            <a:r>
              <a:rPr lang="en-GB" dirty="0"/>
              <a:t> to assure convergence</a:t>
            </a:r>
          </a:p>
          <a:p>
            <a:r>
              <a:rPr lang="en-GB" dirty="0"/>
              <a:t>Note that conditions are met for the sample-average case</a:t>
            </a:r>
          </a:p>
          <a:p>
            <a:r>
              <a:rPr lang="en-GB" dirty="0"/>
              <a:t>But not for the case of constant step-size parameter</a:t>
            </a:r>
          </a:p>
          <a:p>
            <a:pPr lvl="1"/>
            <a:r>
              <a:rPr lang="en-GB" dirty="0"/>
              <a:t>the second condition is not met</a:t>
            </a:r>
          </a:p>
          <a:p>
            <a:pPr lvl="1"/>
            <a:r>
              <a:rPr lang="en-GB" dirty="0"/>
              <a:t>the estimates never converge, but </a:t>
            </a:r>
            <a:r>
              <a:rPr lang="en-GB" b="1" dirty="0"/>
              <a:t>continue to vary</a:t>
            </a:r>
            <a:r>
              <a:rPr lang="en-GB" dirty="0"/>
              <a:t> in response to the most recently received rewards</a:t>
            </a:r>
          </a:p>
          <a:p>
            <a:pPr lvl="1"/>
            <a:r>
              <a:rPr lang="en-GB" dirty="0"/>
              <a:t>this is </a:t>
            </a:r>
            <a:r>
              <a:rPr lang="en-GB" b="1" dirty="0"/>
              <a:t>desirable in a nonstationary environment</a:t>
            </a:r>
          </a:p>
          <a:p>
            <a:endParaRPr lang="en-GB" dirty="0"/>
          </a:p>
          <a:p>
            <a:endParaRPr lang="en-GB" dirty="0"/>
          </a:p>
          <a:p>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FD63EA-BC54-10A8-C07E-222460BB60C7}"/>
              </a:ext>
            </a:extLst>
          </p:cNvPr>
          <p:cNvPicPr>
            <a:picLocks noChangeAspect="1"/>
          </p:cNvPicPr>
          <p:nvPr/>
        </p:nvPicPr>
        <p:blipFill>
          <a:blip r:embed="rId3"/>
          <a:stretch>
            <a:fillRect/>
          </a:stretch>
        </p:blipFill>
        <p:spPr>
          <a:xfrm>
            <a:off x="837128" y="2297463"/>
            <a:ext cx="4178300" cy="927100"/>
          </a:xfrm>
          <a:prstGeom prst="rect">
            <a:avLst/>
          </a:prstGeom>
        </p:spPr>
      </p:pic>
    </p:spTree>
    <p:extLst>
      <p:ext uri="{BB962C8B-B14F-4D97-AF65-F5344CB8AC3E}">
        <p14:creationId xmlns:p14="http://schemas.microsoft.com/office/powerpoint/2010/main" val="219316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Exploiting or Exploring?</a:t>
            </a:r>
            <a:endParaRPr sz="4000" dirty="0"/>
          </a:p>
        </p:txBody>
      </p:sp>
      <p:sp>
        <p:nvSpPr>
          <p:cNvPr id="84" name="Google Shape;84;p14"/>
          <p:cNvSpPr txBox="1">
            <a:spLocks noGrp="1"/>
          </p:cNvSpPr>
          <p:nvPr>
            <p:ph type="body" idx="1"/>
          </p:nvPr>
        </p:nvSpPr>
        <p:spPr>
          <a:xfrm>
            <a:off x="162750" y="1060131"/>
            <a:ext cx="8818500" cy="5617759"/>
          </a:xfrm>
          <a:prstGeom prst="rect">
            <a:avLst/>
          </a:prstGeom>
        </p:spPr>
        <p:txBody>
          <a:bodyPr spcFirstLastPara="1" wrap="square" lIns="91425" tIns="91425" rIns="91425" bIns="91425" anchor="t" anchorCtr="0">
            <a:noAutofit/>
          </a:bodyPr>
          <a:lstStyle/>
          <a:p>
            <a:pPr lvl="0"/>
            <a:r>
              <a:rPr lang="en-GB" dirty="0"/>
              <a:t>Using the estimate of the action values, at any time step there is at least one action whose value is greatest (</a:t>
            </a:r>
            <a:r>
              <a:rPr lang="en-GB" b="1" dirty="0"/>
              <a:t>greedy action</a:t>
            </a:r>
            <a:r>
              <a:rPr lang="en-GB" dirty="0"/>
              <a:t>)</a:t>
            </a:r>
          </a:p>
          <a:p>
            <a:pPr lvl="0"/>
            <a:r>
              <a:rPr lang="en-GB" dirty="0"/>
              <a:t>When we select it, we say that </a:t>
            </a:r>
            <a:r>
              <a:rPr lang="en-GB" b="1" dirty="0"/>
              <a:t>we are exploiting </a:t>
            </a:r>
            <a:r>
              <a:rPr lang="en-GB" dirty="0"/>
              <a:t>our current knowledge</a:t>
            </a:r>
          </a:p>
          <a:p>
            <a:pPr lvl="0"/>
            <a:endParaRPr lang="en-GB" dirty="0"/>
          </a:p>
          <a:p>
            <a:pPr marL="590550" lvl="1" indent="0">
              <a:buNone/>
            </a:pPr>
            <a:endParaRPr lang="en-GB" dirty="0"/>
          </a:p>
          <a:p>
            <a:r>
              <a:rPr lang="en-GB" dirty="0"/>
              <a:t>If we select one of the nongreedy actions, then we say </a:t>
            </a:r>
            <a:r>
              <a:rPr lang="en-GB" b="1" dirty="0"/>
              <a:t>we are exploring</a:t>
            </a:r>
            <a:r>
              <a:rPr lang="en-GB" dirty="0"/>
              <a:t> </a:t>
            </a:r>
          </a:p>
          <a:p>
            <a:pPr lvl="1"/>
            <a:r>
              <a:rPr lang="en-GB" dirty="0"/>
              <a:t>sampling apparently inferior actions to see if they might be better</a:t>
            </a:r>
          </a:p>
          <a:p>
            <a:r>
              <a:rPr lang="en-GB" dirty="0"/>
              <a:t>Exploitation </a:t>
            </a:r>
            <a:r>
              <a:rPr lang="en-GB" b="1" dirty="0"/>
              <a:t>maximize the expected reward on the one step</a:t>
            </a:r>
            <a:r>
              <a:rPr lang="en-GB" dirty="0"/>
              <a:t>, but exploration </a:t>
            </a:r>
            <a:r>
              <a:rPr lang="en-GB" b="1" dirty="0"/>
              <a:t>may produce a greater total reward in the long run</a:t>
            </a:r>
          </a:p>
          <a:p>
            <a:pPr lvl="1"/>
            <a:r>
              <a:rPr lang="en-GB" dirty="0"/>
              <a:t>it is not possible both to explore and to exploit with any single action selection</a:t>
            </a:r>
          </a:p>
          <a:p>
            <a:pPr lvl="1"/>
            <a:r>
              <a:rPr lang="en-GB" b="1" dirty="0"/>
              <a:t>conflict</a:t>
            </a:r>
            <a:r>
              <a:rPr lang="en-GB" dirty="0"/>
              <a:t> between exploration and exploitation</a:t>
            </a:r>
          </a:p>
          <a:p>
            <a:pPr lvl="1"/>
            <a:r>
              <a:rPr lang="en-GB" dirty="0"/>
              <a:t>need to balance exploration and exploitation is a </a:t>
            </a:r>
            <a:r>
              <a:rPr lang="en-GB" b="1" dirty="0"/>
              <a:t>distinctive challenge </a:t>
            </a:r>
            <a:r>
              <a:rPr lang="en-GB" dirty="0"/>
              <a:t>of RL</a:t>
            </a:r>
          </a:p>
          <a:p>
            <a:pPr lvl="1"/>
            <a:endParaRPr lang="en-GB" sz="1000" dirty="0"/>
          </a:p>
          <a:p>
            <a:r>
              <a:rPr lang="en-GB" dirty="0"/>
              <a:t>Notice that there’s </a:t>
            </a:r>
            <a:r>
              <a:rPr lang="en-GB" b="1" dirty="0"/>
              <a:t>only a way to exploit</a:t>
            </a:r>
            <a:r>
              <a:rPr lang="en-GB" dirty="0"/>
              <a:t>, there are </a:t>
            </a:r>
            <a:r>
              <a:rPr lang="en-GB" b="1" dirty="0"/>
              <a:t>multiple ways to explore </a:t>
            </a:r>
          </a:p>
          <a:p>
            <a:pPr lvl="1"/>
            <a:r>
              <a:rPr lang="en-GB" dirty="0"/>
              <a:t>we can try gathering information to support our current beliefs</a:t>
            </a:r>
          </a:p>
          <a:p>
            <a:pPr lvl="1"/>
            <a:r>
              <a:rPr lang="en-GB" dirty="0"/>
              <a:t>we can gather information to attempt proving ourself wrong</a:t>
            </a:r>
          </a:p>
          <a:p>
            <a:pPr lvl="0"/>
            <a:endParaRPr lang="en-GB" dirty="0"/>
          </a:p>
          <a:p>
            <a:pPr lvl="1"/>
            <a:endParaRPr lang="en-GB" dirty="0"/>
          </a:p>
        </p:txBody>
      </p:sp>
      <p:pic>
        <p:nvPicPr>
          <p:cNvPr id="3" name="Immagine 2">
            <a:extLst>
              <a:ext uri="{FF2B5EF4-FFF2-40B4-BE49-F238E27FC236}">
                <a16:creationId xmlns:a16="http://schemas.microsoft.com/office/drawing/2014/main" id="{57A13A4A-569B-0F61-899A-98835B683E6E}"/>
              </a:ext>
            </a:extLst>
          </p:cNvPr>
          <p:cNvPicPr>
            <a:picLocks noChangeAspect="1"/>
          </p:cNvPicPr>
          <p:nvPr/>
        </p:nvPicPr>
        <p:blipFill>
          <a:blip r:embed="rId3"/>
          <a:stretch>
            <a:fillRect/>
          </a:stretch>
        </p:blipFill>
        <p:spPr>
          <a:xfrm>
            <a:off x="692727" y="2072412"/>
            <a:ext cx="2133600" cy="635000"/>
          </a:xfrm>
          <a:prstGeom prst="rect">
            <a:avLst/>
          </a:prstGeom>
        </p:spPr>
      </p:pic>
    </p:spTree>
    <p:extLst>
      <p:ext uri="{BB962C8B-B14F-4D97-AF65-F5344CB8AC3E}">
        <p14:creationId xmlns:p14="http://schemas.microsoft.com/office/powerpoint/2010/main" val="306521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Epsilon greedy (1)</a:t>
            </a:r>
            <a:endParaRPr sz="4000" dirty="0"/>
          </a:p>
        </p:txBody>
      </p:sp>
      <p:sp>
        <p:nvSpPr>
          <p:cNvPr id="84" name="Google Shape;84;p14"/>
          <p:cNvSpPr txBox="1">
            <a:spLocks noGrp="1"/>
          </p:cNvSpPr>
          <p:nvPr>
            <p:ph type="body" idx="1"/>
          </p:nvPr>
        </p:nvSpPr>
        <p:spPr>
          <a:xfrm>
            <a:off x="162750" y="1375822"/>
            <a:ext cx="8818500" cy="5224230"/>
          </a:xfrm>
          <a:prstGeom prst="rect">
            <a:avLst/>
          </a:prstGeom>
        </p:spPr>
        <p:txBody>
          <a:bodyPr spcFirstLastPara="1" wrap="square" lIns="91425" tIns="91425" rIns="91425" bIns="91425" anchor="t" anchorCtr="0">
            <a:noAutofit/>
          </a:bodyPr>
          <a:lstStyle/>
          <a:p>
            <a:pPr lvl="0"/>
            <a:r>
              <a:rPr lang="en-GB" dirty="0"/>
              <a:t>The </a:t>
            </a:r>
            <a:r>
              <a:rPr lang="en-GB" b="1" dirty="0"/>
              <a:t>greedy strategy </a:t>
            </a:r>
            <a:r>
              <a:rPr lang="en-GB" dirty="0"/>
              <a:t>(always exploit) and the pure </a:t>
            </a:r>
            <a:r>
              <a:rPr lang="en-GB" b="1" dirty="0"/>
              <a:t>random strategy </a:t>
            </a:r>
            <a:r>
              <a:rPr lang="en-GB" dirty="0"/>
              <a:t>(always explore) aren't really strategies, but two important baselines</a:t>
            </a:r>
          </a:p>
          <a:p>
            <a:pPr lvl="0"/>
            <a:endParaRPr lang="en-GB" dirty="0"/>
          </a:p>
          <a:p>
            <a:pPr lvl="0"/>
            <a:r>
              <a:rPr lang="en-GB" dirty="0"/>
              <a:t>We can combine: the agent can exploit, but also collect information</a:t>
            </a:r>
          </a:p>
          <a:p>
            <a:pPr lvl="1"/>
            <a:r>
              <a:rPr lang="en-GB" dirty="0"/>
              <a:t>we act greedily most of the time</a:t>
            </a:r>
          </a:p>
          <a:p>
            <a:pPr lvl="1"/>
            <a:r>
              <a:rPr lang="en-GB" dirty="0"/>
              <a:t>we explore randomly every so often</a:t>
            </a:r>
          </a:p>
          <a:p>
            <a:endParaRPr lang="en-GB" dirty="0"/>
          </a:p>
          <a:p>
            <a:endParaRPr lang="en-GB" dirty="0"/>
          </a:p>
          <a:p>
            <a:endParaRPr lang="en-GB" dirty="0"/>
          </a:p>
          <a:p>
            <a:endParaRPr lang="en-GB" dirty="0"/>
          </a:p>
          <a:p>
            <a:endParaRPr lang="en-GB" dirty="0"/>
          </a:p>
          <a:p>
            <a:pPr marL="120650" indent="0">
              <a:buNone/>
            </a:pPr>
            <a:endParaRPr lang="en-GB" dirty="0"/>
          </a:p>
          <a:p>
            <a:endParaRPr lang="en-GB" dirty="0"/>
          </a:p>
          <a:p>
            <a:endParaRPr lang="en-GB" dirty="0"/>
          </a:p>
          <a:p>
            <a:r>
              <a:rPr lang="en-GB" b="1" dirty="0">
                <a:highlight>
                  <a:srgbClr val="FFFF00"/>
                </a:highlight>
              </a:rPr>
              <a:t>See “epsilon-</a:t>
            </a:r>
            <a:r>
              <a:rPr lang="en-GB" b="1" dirty="0" err="1">
                <a:highlight>
                  <a:srgbClr val="FFFF00"/>
                </a:highlight>
              </a:rPr>
              <a:t>greedy.ipynb</a:t>
            </a:r>
            <a:r>
              <a:rPr lang="en-GB" b="1" dirty="0">
                <a:highlight>
                  <a:srgbClr val="FFFF00"/>
                </a:highlight>
              </a:rPr>
              <a:t>” notebook</a:t>
            </a:r>
          </a:p>
          <a:p>
            <a:pPr lvl="0"/>
            <a:endParaRPr lang="en-GB" dirty="0"/>
          </a:p>
          <a:p>
            <a:pPr lvl="0"/>
            <a:endParaRPr lang="en-GB" dirty="0"/>
          </a:p>
          <a:p>
            <a:pPr lvl="1"/>
            <a:endParaRPr lang="en-GB" dirty="0"/>
          </a:p>
        </p:txBody>
      </p:sp>
      <p:pic>
        <p:nvPicPr>
          <p:cNvPr id="1026" name="Picture 2" descr="Epsilon-Greedy Algorithm in Reinforcement Learning - GeeksforGeeks">
            <a:extLst>
              <a:ext uri="{FF2B5EF4-FFF2-40B4-BE49-F238E27FC236}">
                <a16:creationId xmlns:a16="http://schemas.microsoft.com/office/drawing/2014/main" id="{B8BDFC4E-73ED-1392-5951-BC12BD3EAC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46" t="15118" r="15483" b="19968"/>
          <a:stretch/>
        </p:blipFill>
        <p:spPr bwMode="auto">
          <a:xfrm>
            <a:off x="859968" y="3701143"/>
            <a:ext cx="5773872" cy="113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8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Epsilon greedy (2)</a:t>
            </a:r>
            <a:endParaRPr sz="4000" dirty="0"/>
          </a:p>
        </p:txBody>
      </p:sp>
      <p:pic>
        <p:nvPicPr>
          <p:cNvPr id="3" name="Immagine 2">
            <a:extLst>
              <a:ext uri="{FF2B5EF4-FFF2-40B4-BE49-F238E27FC236}">
                <a16:creationId xmlns:a16="http://schemas.microsoft.com/office/drawing/2014/main" id="{8F5E7324-77AD-3055-2BA9-B0EE50A01F0D}"/>
              </a:ext>
            </a:extLst>
          </p:cNvPr>
          <p:cNvPicPr>
            <a:picLocks noChangeAspect="1"/>
          </p:cNvPicPr>
          <p:nvPr/>
        </p:nvPicPr>
        <p:blipFill>
          <a:blip r:embed="rId3"/>
          <a:stretch>
            <a:fillRect/>
          </a:stretch>
        </p:blipFill>
        <p:spPr>
          <a:xfrm>
            <a:off x="0" y="1141705"/>
            <a:ext cx="8937366" cy="5393034"/>
          </a:xfrm>
          <a:prstGeom prst="rect">
            <a:avLst/>
          </a:prstGeom>
        </p:spPr>
      </p:pic>
    </p:spTree>
    <p:extLst>
      <p:ext uri="{BB962C8B-B14F-4D97-AF65-F5344CB8AC3E}">
        <p14:creationId xmlns:p14="http://schemas.microsoft.com/office/powerpoint/2010/main" val="399614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Epsilon greedy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Pure exploitation improves faster, but performs worse in the long run</a:t>
            </a:r>
          </a:p>
          <a:p>
            <a:pPr lvl="1"/>
            <a:r>
              <a:rPr lang="en-GB" dirty="0"/>
              <a:t>it got stuck performing suboptimal actions </a:t>
            </a:r>
          </a:p>
          <a:p>
            <a:endParaRPr lang="en-GB" dirty="0"/>
          </a:p>
          <a:p>
            <a:r>
              <a:rPr lang="en-GB" dirty="0"/>
              <a:t>Greedy methods performs better in the long run</a:t>
            </a:r>
          </a:p>
          <a:p>
            <a:pPr lvl="1"/>
            <a:r>
              <a:rPr lang="en-GB" dirty="0"/>
              <a:t>they continued to explore to improve their chances of recognizing the optimal action</a:t>
            </a:r>
          </a:p>
          <a:p>
            <a:pPr lvl="1"/>
            <a:r>
              <a:rPr lang="en-GB" dirty="0"/>
              <a:t>𝜖=0.1 explores more and usually found the optimal action earlier, but it never selected that action more than 91% of the time (it explores 10% of the time)</a:t>
            </a:r>
          </a:p>
          <a:p>
            <a:pPr lvl="1"/>
            <a:r>
              <a:rPr lang="en-GB" dirty="0"/>
              <a:t>𝜖=0.01 improves slowly (it explores less), but eventually perform better in the long run (it explore only 1% of time)</a:t>
            </a:r>
          </a:p>
          <a:p>
            <a:pPr lvl="1"/>
            <a:endParaRPr lang="en-GB" dirty="0"/>
          </a:p>
          <a:p>
            <a:r>
              <a:rPr lang="en-GB" dirty="0"/>
              <a:t>It is possible to </a:t>
            </a:r>
            <a:r>
              <a:rPr lang="en-GB" b="1" dirty="0"/>
              <a:t>reduce 𝜖 over time </a:t>
            </a:r>
            <a:r>
              <a:rPr lang="en-GB" dirty="0"/>
              <a:t>to get the best of both high and low values</a:t>
            </a:r>
          </a:p>
        </p:txBody>
      </p:sp>
    </p:spTree>
    <p:extLst>
      <p:ext uri="{BB962C8B-B14F-4D97-AF65-F5344CB8AC3E}">
        <p14:creationId xmlns:p14="http://schemas.microsoft.com/office/powerpoint/2010/main" val="85996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Decaying epsilon-greedy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r>
              <a:rPr lang="en-GB" b="1" dirty="0"/>
              <a:t>Early on we can explore </a:t>
            </a:r>
            <a:r>
              <a:rPr lang="en-GB" dirty="0"/>
              <a:t>the most</a:t>
            </a:r>
          </a:p>
          <a:p>
            <a:pPr lvl="1"/>
            <a:r>
              <a:rPr lang="en-GB" dirty="0"/>
              <a:t>when the agent hasn’t experienced the environment enough</a:t>
            </a:r>
          </a:p>
          <a:p>
            <a:pPr lvl="1"/>
            <a:r>
              <a:rPr lang="en-GB" dirty="0"/>
              <a:t>there’s a high likelihood that value estimates are wrong</a:t>
            </a:r>
          </a:p>
          <a:p>
            <a:r>
              <a:rPr lang="en-GB" b="1" dirty="0"/>
              <a:t>Later we want the agent to exploit</a:t>
            </a:r>
            <a:r>
              <a:rPr lang="en-GB" dirty="0"/>
              <a:t> more and more</a:t>
            </a:r>
          </a:p>
          <a:p>
            <a:pPr lvl="1"/>
            <a:r>
              <a:rPr lang="en-GB" dirty="0"/>
              <a:t>as time passes and agent acquires knowledge</a:t>
            </a:r>
          </a:p>
          <a:p>
            <a:pPr lvl="1"/>
            <a:r>
              <a:rPr lang="en-GB" dirty="0"/>
              <a:t>it obtains better estimates of the value functions</a:t>
            </a:r>
          </a:p>
          <a:p>
            <a:pPr lvl="1"/>
            <a:r>
              <a:rPr lang="en-GB" dirty="0"/>
              <a:t>the likelihood that value estimates are close to the actual values increases, which is when we should explore less frequently and exploit the knowledge acquired</a:t>
            </a:r>
          </a:p>
          <a:p>
            <a:pPr marL="590550" lvl="1" indent="0">
              <a:buNone/>
            </a:pPr>
            <a:endParaRPr lang="en-GB" sz="100" dirty="0"/>
          </a:p>
          <a:p>
            <a:r>
              <a:rPr lang="en-GB" dirty="0"/>
              <a:t>This strategy can take many forms </a:t>
            </a:r>
            <a:r>
              <a:rPr lang="en-GB" b="1" dirty="0"/>
              <a:t>depending on how we change the value of epsilon</a:t>
            </a:r>
          </a:p>
          <a:p>
            <a:pPr lvl="1"/>
            <a:r>
              <a:rPr lang="en-GB" dirty="0"/>
              <a:t>e.g. linearly, exponentially</a:t>
            </a:r>
          </a:p>
          <a:p>
            <a:pPr lvl="1"/>
            <a:r>
              <a:rPr lang="en-GB" dirty="0"/>
              <a:t>the bottom line is that the agent should explore with a higher chance early and exploit with a higher chance later</a:t>
            </a:r>
          </a:p>
          <a:p>
            <a:pPr lvl="1"/>
            <a:endParaRPr lang="en-GB" sz="800" dirty="0"/>
          </a:p>
          <a:p>
            <a:r>
              <a:rPr lang="en-GB" b="1" dirty="0">
                <a:highlight>
                  <a:srgbClr val="FFFF00"/>
                </a:highlight>
              </a:rPr>
              <a:t>See “decay-epsilon-</a:t>
            </a:r>
            <a:r>
              <a:rPr lang="en-GB" b="1" dirty="0" err="1">
                <a:highlight>
                  <a:srgbClr val="FFFF00"/>
                </a:highlight>
              </a:rPr>
              <a:t>greedy.ipynb</a:t>
            </a:r>
            <a:r>
              <a:rPr lang="en-GB" b="1" dirty="0">
                <a:highlight>
                  <a:srgbClr val="FFFF00"/>
                </a:highlight>
              </a:rPr>
              <a:t>” notebook</a:t>
            </a:r>
          </a:p>
          <a:p>
            <a:endParaRPr lang="en-GB" dirty="0"/>
          </a:p>
        </p:txBody>
      </p:sp>
    </p:spTree>
    <p:extLst>
      <p:ext uri="{BB962C8B-B14F-4D97-AF65-F5344CB8AC3E}">
        <p14:creationId xmlns:p14="http://schemas.microsoft.com/office/powerpoint/2010/main" val="82302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Decaying epsilon-greedy (2)</a:t>
            </a:r>
            <a:endParaRPr sz="4000" dirty="0"/>
          </a:p>
        </p:txBody>
      </p:sp>
      <p:pic>
        <p:nvPicPr>
          <p:cNvPr id="3" name="Immagine 2">
            <a:extLst>
              <a:ext uri="{FF2B5EF4-FFF2-40B4-BE49-F238E27FC236}">
                <a16:creationId xmlns:a16="http://schemas.microsoft.com/office/drawing/2014/main" id="{9E6689FB-481C-EAA6-DFE6-2C6A256F2C27}"/>
              </a:ext>
            </a:extLst>
          </p:cNvPr>
          <p:cNvPicPr>
            <a:picLocks noChangeAspect="1"/>
          </p:cNvPicPr>
          <p:nvPr/>
        </p:nvPicPr>
        <p:blipFill>
          <a:blip r:embed="rId3"/>
          <a:stretch>
            <a:fillRect/>
          </a:stretch>
        </p:blipFill>
        <p:spPr>
          <a:xfrm>
            <a:off x="141513" y="1140807"/>
            <a:ext cx="8768587" cy="5390621"/>
          </a:xfrm>
          <a:prstGeom prst="rect">
            <a:avLst/>
          </a:prstGeom>
        </p:spPr>
      </p:pic>
    </p:spTree>
    <p:extLst>
      <p:ext uri="{BB962C8B-B14F-4D97-AF65-F5344CB8AC3E}">
        <p14:creationId xmlns:p14="http://schemas.microsoft.com/office/powerpoint/2010/main" val="184043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Optimistic initial values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Initial action values can be used as a simple way to </a:t>
            </a:r>
            <a:r>
              <a:rPr lang="en-GB" b="1" dirty="0"/>
              <a:t>encourage exploration</a:t>
            </a:r>
          </a:p>
          <a:p>
            <a:pPr lvl="0"/>
            <a:endParaRPr lang="en-GB" b="1" dirty="0"/>
          </a:p>
          <a:p>
            <a:pPr lvl="0"/>
            <a:r>
              <a:rPr lang="en-GB" dirty="0"/>
              <a:t>Suppose to set an initial estimate in a </a:t>
            </a:r>
            <a:r>
              <a:rPr lang="en-GB" b="1" dirty="0"/>
              <a:t>wildly optimistic way</a:t>
            </a:r>
          </a:p>
          <a:p>
            <a:pPr lvl="1"/>
            <a:r>
              <a:rPr lang="en-GB" dirty="0"/>
              <a:t>whichever actions are initially selected, the reward is less than the starting estimates </a:t>
            </a:r>
          </a:p>
          <a:p>
            <a:pPr lvl="1"/>
            <a:r>
              <a:rPr lang="en-GB" dirty="0"/>
              <a:t>the learner switches to other actions, being "disappointed" with the rewards it is receiving</a:t>
            </a:r>
          </a:p>
          <a:p>
            <a:pPr lvl="1"/>
            <a:r>
              <a:rPr lang="en-GB" dirty="0"/>
              <a:t>the result is that all actions are tried several times before the value estimates converge </a:t>
            </a:r>
          </a:p>
          <a:p>
            <a:pPr marL="120650" indent="0">
              <a:buNone/>
            </a:pPr>
            <a:endParaRPr lang="en-GB" dirty="0"/>
          </a:p>
          <a:p>
            <a:r>
              <a:rPr lang="en-GB" dirty="0"/>
              <a:t>It as a simple </a:t>
            </a:r>
            <a:r>
              <a:rPr lang="en-GB" b="1" dirty="0"/>
              <a:t>trick</a:t>
            </a:r>
            <a:r>
              <a:rPr lang="en-GB" dirty="0"/>
              <a:t> that can be quite effective on stationary problems, but it is not well suited to non-stationary problems </a:t>
            </a:r>
          </a:p>
          <a:p>
            <a:pPr lvl="1"/>
            <a:r>
              <a:rPr lang="en-GB" dirty="0"/>
              <a:t>its drive for exploration is inherently temporary</a:t>
            </a:r>
          </a:p>
          <a:p>
            <a:endParaRPr lang="en-GB" dirty="0"/>
          </a:p>
          <a:p>
            <a:r>
              <a:rPr lang="en-GB" b="1" dirty="0">
                <a:highlight>
                  <a:srgbClr val="FFFF00"/>
                </a:highlight>
              </a:rPr>
              <a:t>See “optimistic-initial-</a:t>
            </a:r>
            <a:r>
              <a:rPr lang="en-GB" b="1" dirty="0" err="1">
                <a:highlight>
                  <a:srgbClr val="FFFF00"/>
                </a:highlight>
              </a:rPr>
              <a:t>value.ipynb</a:t>
            </a:r>
            <a:r>
              <a:rPr lang="en-GB" b="1" dirty="0">
                <a:highlight>
                  <a:srgbClr val="FFFF00"/>
                </a:highlight>
              </a:rPr>
              <a:t>” notebook</a:t>
            </a:r>
          </a:p>
          <a:p>
            <a:endParaRPr lang="en-GB" dirty="0"/>
          </a:p>
          <a:p>
            <a:pPr lvl="0"/>
            <a:endParaRPr lang="en-GB" dirty="0"/>
          </a:p>
          <a:p>
            <a:pPr lvl="1"/>
            <a:endParaRPr lang="en-GB" dirty="0"/>
          </a:p>
        </p:txBody>
      </p:sp>
    </p:spTree>
    <p:extLst>
      <p:ext uri="{BB962C8B-B14F-4D97-AF65-F5344CB8AC3E}">
        <p14:creationId xmlns:p14="http://schemas.microsoft.com/office/powerpoint/2010/main" val="246236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Optimistic initial values (2)</a:t>
            </a:r>
            <a:endParaRPr sz="4000" dirty="0"/>
          </a:p>
        </p:txBody>
      </p:sp>
      <p:pic>
        <p:nvPicPr>
          <p:cNvPr id="3" name="Immagine 2" descr="Immagine che contiene testo, Diagramma, linea, schermata&#10;&#10;Descrizione generata automaticamente">
            <a:extLst>
              <a:ext uri="{FF2B5EF4-FFF2-40B4-BE49-F238E27FC236}">
                <a16:creationId xmlns:a16="http://schemas.microsoft.com/office/drawing/2014/main" id="{C8E4BFAA-7466-0109-8BED-B8B642C1DCCE}"/>
              </a:ext>
            </a:extLst>
          </p:cNvPr>
          <p:cNvPicPr>
            <a:picLocks noChangeAspect="1"/>
          </p:cNvPicPr>
          <p:nvPr/>
        </p:nvPicPr>
        <p:blipFill>
          <a:blip r:embed="rId3"/>
          <a:stretch>
            <a:fillRect/>
          </a:stretch>
        </p:blipFill>
        <p:spPr>
          <a:xfrm>
            <a:off x="199483" y="1301131"/>
            <a:ext cx="8565586" cy="5232280"/>
          </a:xfrm>
          <a:prstGeom prst="rect">
            <a:avLst/>
          </a:prstGeom>
        </p:spPr>
      </p:pic>
    </p:spTree>
    <p:extLst>
      <p:ext uri="{BB962C8B-B14F-4D97-AF65-F5344CB8AC3E}">
        <p14:creationId xmlns:p14="http://schemas.microsoft.com/office/powerpoint/2010/main" val="357438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699646"/>
            <a:ext cx="8520600" cy="3833249"/>
          </a:xfrm>
          <a:prstGeom prst="rect">
            <a:avLst/>
          </a:prstGeom>
        </p:spPr>
        <p:txBody>
          <a:bodyPr spcFirstLastPara="1" wrap="square" lIns="91425" tIns="91425" rIns="91425" bIns="91425" anchor="t" anchorCtr="0">
            <a:noAutofit/>
          </a:bodyPr>
          <a:lstStyle/>
          <a:p>
            <a:pPr lvl="0"/>
            <a:r>
              <a:rPr lang="en-GB" dirty="0"/>
              <a:t>Dilemma</a:t>
            </a:r>
          </a:p>
          <a:p>
            <a:pPr lvl="0"/>
            <a:r>
              <a:rPr lang="en-GB" sz="1800" dirty="0"/>
              <a:t>Multi-armed bandit problem</a:t>
            </a:r>
          </a:p>
          <a:p>
            <a:pPr lvl="0"/>
            <a:r>
              <a:rPr lang="en-GB" sz="1800" dirty="0"/>
              <a:t>Estimation of the action value</a:t>
            </a:r>
          </a:p>
          <a:p>
            <a:pPr lvl="0"/>
            <a:r>
              <a:rPr lang="en-GB" sz="1800" dirty="0"/>
              <a:t>Exploiting or Exploring?</a:t>
            </a:r>
          </a:p>
          <a:p>
            <a:pPr lvl="0"/>
            <a:r>
              <a:rPr lang="en-GB" sz="1800" dirty="0"/>
              <a:t>Epsilon greedy</a:t>
            </a:r>
          </a:p>
          <a:p>
            <a:pPr lvl="0"/>
            <a:r>
              <a:rPr lang="en-GB" sz="1800" dirty="0"/>
              <a:t>Decaying epsilon-greedy</a:t>
            </a:r>
          </a:p>
          <a:p>
            <a:pPr lvl="0"/>
            <a:r>
              <a:rPr lang="en-GB" sz="1800" dirty="0"/>
              <a:t>Optimistic initial values</a:t>
            </a:r>
          </a:p>
          <a:p>
            <a:pPr lvl="0"/>
            <a:r>
              <a:rPr lang="en-GB" sz="1800" dirty="0"/>
              <a:t>Strategic Exploration</a:t>
            </a:r>
          </a:p>
          <a:p>
            <a:pPr lvl="0"/>
            <a:r>
              <a:rPr lang="en-GB" sz="1800" dirty="0" err="1"/>
              <a:t>Softmax</a:t>
            </a:r>
            <a:r>
              <a:rPr lang="en-GB" sz="1800" dirty="0"/>
              <a:t> method</a:t>
            </a:r>
          </a:p>
          <a:p>
            <a:pPr lvl="0"/>
            <a:r>
              <a:rPr lang="en-GB" sz="1800" dirty="0"/>
              <a:t>Upper Confidence Bound method</a:t>
            </a:r>
          </a:p>
          <a:p>
            <a:pPr lvl="0"/>
            <a:r>
              <a:rPr lang="en-GB" sz="1800" dirty="0"/>
              <a:t>Comparison</a:t>
            </a:r>
          </a:p>
          <a:p>
            <a:pPr lvl="0"/>
            <a:r>
              <a:rPr lang="en-GB" sz="1800" dirty="0"/>
              <a:t>Conclusion</a:t>
            </a:r>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Optimistic initial values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r>
              <a:rPr lang="en-GB" dirty="0"/>
              <a:t>Initially the optimistic method performs worse because it explores more</a:t>
            </a:r>
          </a:p>
          <a:p>
            <a:endParaRPr lang="en-GB" dirty="0"/>
          </a:p>
          <a:p>
            <a:r>
              <a:rPr lang="en-GB" dirty="0"/>
              <a:t>In the early part of the curve we can see oscillations and spikes</a:t>
            </a:r>
          </a:p>
          <a:p>
            <a:pPr lvl="1"/>
            <a:r>
              <a:rPr lang="en-GB" dirty="0"/>
              <a:t>if the initial action selected is by chance ones of the better choices, then the estimate will be magnified resulting in an emphasis to continue playing this action</a:t>
            </a:r>
          </a:p>
          <a:p>
            <a:pPr lvl="1"/>
            <a:r>
              <a:rPr lang="en-GB" dirty="0"/>
              <a:t>this results in large values being received on the initial draws and consequently very good initial play</a:t>
            </a:r>
          </a:p>
          <a:p>
            <a:pPr lvl="1"/>
            <a:r>
              <a:rPr lang="en-GB" dirty="0"/>
              <a:t>if the algorithm initially selects poor actions then initially it will perform poorly resulting in very poor initial play</a:t>
            </a:r>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3024686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Strategic Exploration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While humans explore, they </a:t>
            </a:r>
            <a:r>
              <a:rPr lang="en-GB" b="1" dirty="0"/>
              <a:t>don’t explore randomly</a:t>
            </a:r>
          </a:p>
          <a:p>
            <a:pPr lvl="1"/>
            <a:r>
              <a:rPr lang="en-GB" dirty="0"/>
              <a:t>imprecision is the source of randomness</a:t>
            </a:r>
          </a:p>
          <a:p>
            <a:r>
              <a:rPr lang="en-GB" dirty="0"/>
              <a:t>A more strategic way of exploring</a:t>
            </a:r>
          </a:p>
          <a:p>
            <a:pPr lvl="1"/>
            <a:r>
              <a:rPr lang="en-GB" dirty="0"/>
              <a:t>we know that we’re sacrificing short-term for long-term satisfaction</a:t>
            </a:r>
          </a:p>
          <a:p>
            <a:pPr lvl="1"/>
            <a:r>
              <a:rPr lang="en-GB" dirty="0"/>
              <a:t>we know we want to acquire information </a:t>
            </a:r>
          </a:p>
          <a:p>
            <a:pPr lvl="1"/>
            <a:r>
              <a:rPr lang="en-GB" dirty="0"/>
              <a:t>we explore by trying things we haven’t sufficiently tried but </a:t>
            </a:r>
            <a:r>
              <a:rPr lang="en-GB" b="1" dirty="0"/>
              <a:t>have the potential </a:t>
            </a:r>
            <a:r>
              <a:rPr lang="en-GB" dirty="0"/>
              <a:t>to get better results </a:t>
            </a:r>
          </a:p>
          <a:p>
            <a:r>
              <a:rPr lang="en-GB" dirty="0"/>
              <a:t>Human exploration strategies are a </a:t>
            </a:r>
            <a:r>
              <a:rPr lang="en-GB" b="1" dirty="0"/>
              <a:t>combination of estimates and their uncertainty</a:t>
            </a:r>
            <a:endParaRPr lang="en-GB" dirty="0"/>
          </a:p>
          <a:p>
            <a:pPr lvl="1"/>
            <a:r>
              <a:rPr lang="en-GB" dirty="0"/>
              <a:t>we might prefer a dish that we’re likely to enjoy, and we haven’t tried, over a dish that we like okay, but we get every weekend</a:t>
            </a:r>
          </a:p>
          <a:p>
            <a:r>
              <a:rPr lang="en-GB" dirty="0"/>
              <a:t>The </a:t>
            </a:r>
            <a:r>
              <a:rPr lang="en-GB" b="1" dirty="0"/>
              <a:t>prediction error</a:t>
            </a:r>
            <a:r>
              <a:rPr lang="en-GB" dirty="0"/>
              <a:t> and </a:t>
            </a:r>
            <a:r>
              <a:rPr lang="en-GB" b="1" dirty="0"/>
              <a:t>curiosity</a:t>
            </a:r>
            <a:r>
              <a:rPr lang="en-GB" dirty="0"/>
              <a:t> could be our metric for exploration</a:t>
            </a:r>
          </a:p>
          <a:p>
            <a:pPr lvl="0"/>
            <a:endParaRPr lang="en-GB" dirty="0"/>
          </a:p>
          <a:p>
            <a:pPr lvl="0"/>
            <a:r>
              <a:rPr lang="en-GB" dirty="0"/>
              <a:t>We can consider </a:t>
            </a:r>
            <a:r>
              <a:rPr lang="en-GB" b="1" dirty="0"/>
              <a:t>more advanced exploration strategies </a:t>
            </a:r>
          </a:p>
          <a:p>
            <a:pPr lvl="1"/>
            <a:r>
              <a:rPr lang="en-GB" dirty="0"/>
              <a:t>apply randomness in proportion to the current estimates of the actions </a:t>
            </a:r>
          </a:p>
          <a:p>
            <a:pPr lvl="1"/>
            <a:r>
              <a:rPr lang="en-GB" dirty="0"/>
              <a:t>take into account the confidence and uncertainty levels of the estimates</a:t>
            </a:r>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54277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Softmax</a:t>
            </a:r>
            <a:r>
              <a:rPr lang="en-GB" sz="4000" dirty="0"/>
              <a:t> method (1)</a:t>
            </a:r>
            <a:endParaRPr sz="4000" dirty="0"/>
          </a:p>
        </p:txBody>
      </p:sp>
      <p:sp>
        <p:nvSpPr>
          <p:cNvPr id="84" name="Google Shape;84;p14"/>
          <p:cNvSpPr txBox="1">
            <a:spLocks noGrp="1"/>
          </p:cNvSpPr>
          <p:nvPr>
            <p:ph type="body" idx="1"/>
          </p:nvPr>
        </p:nvSpPr>
        <p:spPr>
          <a:xfrm>
            <a:off x="162750" y="1043733"/>
            <a:ext cx="8818500" cy="5547235"/>
          </a:xfrm>
          <a:prstGeom prst="rect">
            <a:avLst/>
          </a:prstGeom>
        </p:spPr>
        <p:txBody>
          <a:bodyPr spcFirstLastPara="1" wrap="square" lIns="91425" tIns="91425" rIns="91425" bIns="91425" anchor="t" anchorCtr="0">
            <a:noAutofit/>
          </a:bodyPr>
          <a:lstStyle/>
          <a:p>
            <a:pPr lvl="0"/>
            <a:r>
              <a:rPr lang="en-GB" dirty="0"/>
              <a:t>We can sample actions from a probability distribution over the estimates</a:t>
            </a:r>
          </a:p>
          <a:p>
            <a:pPr lvl="1"/>
            <a:r>
              <a:rPr lang="en-GB" dirty="0"/>
              <a:t>if there is an action that has a really low estimate, we’re less likely to try it</a:t>
            </a:r>
          </a:p>
          <a:p>
            <a:pPr lvl="1"/>
            <a:r>
              <a:rPr lang="en-GB" dirty="0"/>
              <a:t>the probability of selecting an action is </a:t>
            </a:r>
            <a:r>
              <a:rPr lang="en-GB" b="1" dirty="0"/>
              <a:t>proportional to its current </a:t>
            </a:r>
            <a:r>
              <a:rPr lang="en-GB" dirty="0"/>
              <a:t>estimate</a:t>
            </a:r>
          </a:p>
          <a:p>
            <a:pPr lvl="1"/>
            <a:r>
              <a:rPr lang="en-GB" dirty="0"/>
              <a:t>difference between estimates create a </a:t>
            </a:r>
            <a:r>
              <a:rPr lang="en-GB" b="1" dirty="0"/>
              <a:t>tendency to select actions with the highest estimates more often</a:t>
            </a:r>
            <a:r>
              <a:rPr lang="en-GB" dirty="0"/>
              <a:t>, and actions with the lowest estimates less frequently</a:t>
            </a:r>
          </a:p>
          <a:p>
            <a:r>
              <a:rPr lang="en-GB" dirty="0"/>
              <a:t>Suppose to have B possible actions, then the probability to select action a is:</a:t>
            </a:r>
          </a:p>
          <a:p>
            <a:pPr marL="120650" indent="0">
              <a:buNone/>
            </a:pPr>
            <a:br>
              <a:rPr lang="en-GB" dirty="0"/>
            </a:br>
            <a:endParaRPr lang="en-GB" dirty="0"/>
          </a:p>
          <a:p>
            <a:pPr marL="120650" indent="0">
              <a:buNone/>
            </a:pPr>
            <a:br>
              <a:rPr lang="en-GB" dirty="0"/>
            </a:br>
            <a:br>
              <a:rPr lang="en-GB" dirty="0"/>
            </a:br>
            <a:endParaRPr lang="en-GB" dirty="0"/>
          </a:p>
          <a:p>
            <a:pPr lvl="0"/>
            <a:r>
              <a:rPr lang="en-GB" dirty="0"/>
              <a:t>The </a:t>
            </a:r>
            <a:r>
              <a:rPr lang="en-GB" b="1" dirty="0"/>
              <a:t>temperature</a:t>
            </a:r>
            <a:r>
              <a:rPr lang="en-GB" dirty="0"/>
              <a:t> hyperparameter </a:t>
            </a:r>
            <a:r>
              <a:rPr lang="en-GB" b="1" dirty="0"/>
              <a:t>controls the sensitivity </a:t>
            </a:r>
            <a:r>
              <a:rPr lang="en-GB" dirty="0"/>
              <a:t>to the differences</a:t>
            </a:r>
          </a:p>
          <a:p>
            <a:pPr lvl="1"/>
            <a:r>
              <a:rPr lang="en-GB" dirty="0"/>
              <a:t>as it approaches infinity, the preferences over the values are equal</a:t>
            </a:r>
          </a:p>
          <a:p>
            <a:pPr lvl="1"/>
            <a:r>
              <a:rPr lang="en-GB" dirty="0"/>
              <a:t>as temperature value approaches zero, the action with the highest estimated will be sampled with probability of one</a:t>
            </a:r>
          </a:p>
          <a:p>
            <a:pPr lvl="1"/>
            <a:r>
              <a:rPr lang="en-GB" dirty="0"/>
              <a:t>we can decay temperature (linearly, exponentially)</a:t>
            </a:r>
          </a:p>
          <a:p>
            <a:r>
              <a:rPr lang="en-GB" b="1" dirty="0">
                <a:highlight>
                  <a:srgbClr val="FFFF00"/>
                </a:highlight>
              </a:rPr>
              <a:t>See the “</a:t>
            </a:r>
            <a:r>
              <a:rPr lang="en-GB" b="1" dirty="0" err="1">
                <a:highlight>
                  <a:srgbClr val="FFFF00"/>
                </a:highlight>
              </a:rPr>
              <a:t>softmax.ipynb</a:t>
            </a:r>
            <a:r>
              <a:rPr lang="en-GB" b="1" dirty="0">
                <a:highlight>
                  <a:srgbClr val="FFFF00"/>
                </a:highlight>
              </a:rPr>
              <a:t>” notebook</a:t>
            </a:r>
          </a:p>
          <a:p>
            <a:pPr lvl="0"/>
            <a:endParaRPr lang="en-GB" dirty="0"/>
          </a:p>
          <a:p>
            <a:pPr lvl="0"/>
            <a:endParaRPr lang="en-GB" dirty="0"/>
          </a:p>
          <a:p>
            <a:pPr lvl="1"/>
            <a:endParaRPr lang="en-GB" dirty="0"/>
          </a:p>
        </p:txBody>
      </p:sp>
      <p:pic>
        <p:nvPicPr>
          <p:cNvPr id="6" name="Immagine 5" descr="Immagine che contiene Carattere, bianco, diagramma, design&#10;&#10;Descrizione generata automaticamente">
            <a:extLst>
              <a:ext uri="{FF2B5EF4-FFF2-40B4-BE49-F238E27FC236}">
                <a16:creationId xmlns:a16="http://schemas.microsoft.com/office/drawing/2014/main" id="{3F92F947-AC4E-6317-BDAD-D5C1526B7145}"/>
              </a:ext>
            </a:extLst>
          </p:cNvPr>
          <p:cNvPicPr>
            <a:picLocks noChangeAspect="1"/>
          </p:cNvPicPr>
          <p:nvPr/>
        </p:nvPicPr>
        <p:blipFill>
          <a:blip r:embed="rId3"/>
          <a:stretch>
            <a:fillRect/>
          </a:stretch>
        </p:blipFill>
        <p:spPr>
          <a:xfrm>
            <a:off x="665428" y="3195618"/>
            <a:ext cx="1894915" cy="1258455"/>
          </a:xfrm>
          <a:prstGeom prst="rect">
            <a:avLst/>
          </a:prstGeom>
        </p:spPr>
      </p:pic>
    </p:spTree>
    <p:extLst>
      <p:ext uri="{BB962C8B-B14F-4D97-AF65-F5344CB8AC3E}">
        <p14:creationId xmlns:p14="http://schemas.microsoft.com/office/powerpoint/2010/main" val="167160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err="1"/>
              <a:t>Softmax</a:t>
            </a:r>
            <a:r>
              <a:rPr lang="en-GB" sz="4000" dirty="0"/>
              <a:t> method (2)</a:t>
            </a:r>
            <a:endParaRPr sz="4000" dirty="0"/>
          </a:p>
        </p:txBody>
      </p:sp>
      <p:pic>
        <p:nvPicPr>
          <p:cNvPr id="4" name="Immagine 3" descr="Immagine che contiene testo, schermata&#10;&#10;Descrizione generata automaticamente">
            <a:extLst>
              <a:ext uri="{FF2B5EF4-FFF2-40B4-BE49-F238E27FC236}">
                <a16:creationId xmlns:a16="http://schemas.microsoft.com/office/drawing/2014/main" id="{E798E2BB-FE6C-BCE4-2B99-18E2A0D4E24B}"/>
              </a:ext>
            </a:extLst>
          </p:cNvPr>
          <p:cNvPicPr>
            <a:picLocks noChangeAspect="1"/>
          </p:cNvPicPr>
          <p:nvPr/>
        </p:nvPicPr>
        <p:blipFill>
          <a:blip r:embed="rId3"/>
          <a:stretch>
            <a:fillRect/>
          </a:stretch>
        </p:blipFill>
        <p:spPr>
          <a:xfrm>
            <a:off x="155522" y="1173917"/>
            <a:ext cx="8525067" cy="5144437"/>
          </a:xfrm>
          <a:prstGeom prst="rect">
            <a:avLst/>
          </a:prstGeom>
        </p:spPr>
      </p:pic>
    </p:spTree>
    <p:extLst>
      <p:ext uri="{BB962C8B-B14F-4D97-AF65-F5344CB8AC3E}">
        <p14:creationId xmlns:p14="http://schemas.microsoft.com/office/powerpoint/2010/main" val="23335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Upper Confidence Bound method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Optimistic initialization is a clever and efficient approach, however </a:t>
            </a:r>
            <a:r>
              <a:rPr lang="en-GB" b="1" dirty="0"/>
              <a:t>we don’t know the maximum reward </a:t>
            </a:r>
            <a:r>
              <a:rPr lang="en-GB" dirty="0"/>
              <a:t>the agent can obtain </a:t>
            </a:r>
          </a:p>
          <a:p>
            <a:pPr lvl="1"/>
            <a:r>
              <a:rPr lang="en-GB" dirty="0"/>
              <a:t>if we set it to a value much higher than its actual value, the algorithm will perform sub-optimally for a long time (many episodes to bring the estimates near the actual values)</a:t>
            </a:r>
          </a:p>
          <a:p>
            <a:pPr lvl="1"/>
            <a:r>
              <a:rPr lang="en-GB" dirty="0"/>
              <a:t>if we set the initial values lower than the maximum, the algorithm will no longer be optimistic, and it will no longer work </a:t>
            </a:r>
          </a:p>
          <a:p>
            <a:endParaRPr lang="en-GB" dirty="0"/>
          </a:p>
          <a:p>
            <a:r>
              <a:rPr lang="en-GB" dirty="0"/>
              <a:t>A better strategy that follows the same principle is to use statistical techniques to calculate the </a:t>
            </a:r>
            <a:r>
              <a:rPr lang="en-GB" b="1" dirty="0"/>
              <a:t>value estimate uncertainty </a:t>
            </a:r>
            <a:r>
              <a:rPr lang="en-GB" dirty="0"/>
              <a:t>and uses it as a </a:t>
            </a:r>
            <a:r>
              <a:rPr lang="en-GB" b="1" dirty="0"/>
              <a:t>bonus for exploration</a:t>
            </a:r>
          </a:p>
          <a:p>
            <a:pPr lvl="1"/>
            <a:r>
              <a:rPr lang="en-GB" dirty="0"/>
              <a:t>we’re still optimistic, but it’s a more a realistic optimism</a:t>
            </a:r>
          </a:p>
          <a:p>
            <a:pPr lvl="1"/>
            <a:r>
              <a:rPr lang="en-GB" dirty="0"/>
              <a:t>instead of blindly hoping for the best, we look at the uncertainty of value estimates </a:t>
            </a:r>
          </a:p>
          <a:p>
            <a:pPr lvl="1"/>
            <a:r>
              <a:rPr lang="en-GB" b="1" dirty="0"/>
              <a:t>the more uncertain an estimate, the more critical it is to explore it</a:t>
            </a:r>
          </a:p>
          <a:p>
            <a:endParaRPr lang="en-GB" dirty="0"/>
          </a:p>
          <a:p>
            <a:r>
              <a:rPr lang="en-GB" dirty="0"/>
              <a:t>The metric here is </a:t>
            </a:r>
            <a:r>
              <a:rPr lang="en-GB" b="1" dirty="0"/>
              <a:t>uncertainty</a:t>
            </a:r>
          </a:p>
          <a:p>
            <a:pPr lvl="1"/>
            <a:r>
              <a:rPr lang="en-GB" dirty="0"/>
              <a:t>we want to give actions the benefit of the doubt</a:t>
            </a:r>
          </a:p>
          <a:p>
            <a:pPr lvl="1"/>
            <a:endParaRPr lang="en-GB" dirty="0"/>
          </a:p>
        </p:txBody>
      </p:sp>
    </p:spTree>
    <p:extLst>
      <p:ext uri="{BB962C8B-B14F-4D97-AF65-F5344CB8AC3E}">
        <p14:creationId xmlns:p14="http://schemas.microsoft.com/office/powerpoint/2010/main" val="85380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Upper Confidence Bound method (2)</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To select the action </a:t>
            </a:r>
            <a:r>
              <a:rPr lang="en-GB" i="1" dirty="0"/>
              <a:t>A </a:t>
            </a:r>
            <a:r>
              <a:rPr lang="en-GB" dirty="0"/>
              <a:t>we add the value estimates and an uncertainty bonus</a:t>
            </a:r>
          </a:p>
          <a:p>
            <a:pPr lvl="0"/>
            <a:endParaRPr lang="en-GB" dirty="0"/>
          </a:p>
          <a:p>
            <a:pPr lvl="0"/>
            <a:endParaRPr lang="en-GB" dirty="0"/>
          </a:p>
          <a:p>
            <a:pPr lvl="0"/>
            <a:endParaRPr lang="en-GB" dirty="0"/>
          </a:p>
          <a:p>
            <a:pPr marL="120650" lvl="0" indent="0">
              <a:buNone/>
            </a:pPr>
            <a:endParaRPr lang="en-GB" dirty="0"/>
          </a:p>
          <a:p>
            <a:pPr lvl="0"/>
            <a:r>
              <a:rPr lang="en-GB" dirty="0"/>
              <a:t>The square-root term is a </a:t>
            </a:r>
            <a:r>
              <a:rPr lang="en-GB" b="1" dirty="0"/>
              <a:t>measure of the uncertainty </a:t>
            </a:r>
            <a:r>
              <a:rPr lang="en-GB" dirty="0"/>
              <a:t>in the estimate</a:t>
            </a:r>
          </a:p>
          <a:p>
            <a:pPr lvl="1"/>
            <a:r>
              <a:rPr lang="en-GB" dirty="0"/>
              <a:t>each time </a:t>
            </a:r>
            <a:r>
              <a:rPr lang="en-GB" i="1" dirty="0"/>
              <a:t>a</a:t>
            </a:r>
            <a:r>
              <a:rPr lang="en-GB" dirty="0"/>
              <a:t> is selected, the uncertainty is presumably reduced:  </a:t>
            </a:r>
            <a:r>
              <a:rPr lang="en-GB" i="1" dirty="0" err="1"/>
              <a:t>N</a:t>
            </a:r>
            <a:r>
              <a:rPr lang="en-GB" i="1" baseline="-25000" dirty="0" err="1"/>
              <a:t>t</a:t>
            </a:r>
            <a:r>
              <a:rPr lang="en-GB" i="1" dirty="0"/>
              <a:t>(a)</a:t>
            </a:r>
            <a:r>
              <a:rPr lang="en-GB" dirty="0"/>
              <a:t> increments and the uncertainty term decreases</a:t>
            </a:r>
          </a:p>
          <a:p>
            <a:pPr lvl="1"/>
            <a:r>
              <a:rPr lang="en-GB" dirty="0"/>
              <a:t>each time an action other than </a:t>
            </a:r>
            <a:r>
              <a:rPr lang="en-GB" i="1" dirty="0"/>
              <a:t>a</a:t>
            </a:r>
            <a:r>
              <a:rPr lang="en-GB" dirty="0"/>
              <a:t> is selected, </a:t>
            </a:r>
            <a:r>
              <a:rPr lang="en-GB" i="1" dirty="0"/>
              <a:t>t</a:t>
            </a:r>
            <a:r>
              <a:rPr lang="en-GB" dirty="0"/>
              <a:t> increases and the uncertainty estimate increases</a:t>
            </a:r>
          </a:p>
          <a:p>
            <a:pPr lvl="1"/>
            <a:r>
              <a:rPr lang="en-GB" dirty="0"/>
              <a:t>logarithm means that the increases get smaller over time, but are unbounded</a:t>
            </a:r>
          </a:p>
          <a:p>
            <a:endParaRPr lang="en-GB" sz="1000" dirty="0"/>
          </a:p>
          <a:p>
            <a:r>
              <a:rPr lang="en-GB" dirty="0"/>
              <a:t>All actions will eventually be selected, but actions with lower value estimates, or that have already been selected frequently, will be selected with decreasing frequency over time</a:t>
            </a:r>
          </a:p>
          <a:p>
            <a:endParaRPr lang="en-GB" sz="1100" dirty="0"/>
          </a:p>
          <a:p>
            <a:r>
              <a:rPr lang="en-GB" b="1" dirty="0">
                <a:highlight>
                  <a:srgbClr val="FFFF00"/>
                </a:highlight>
              </a:rPr>
              <a:t>See the “</a:t>
            </a:r>
            <a:r>
              <a:rPr lang="en-GB" b="1" dirty="0" err="1">
                <a:highlight>
                  <a:srgbClr val="FFFF00"/>
                </a:highlight>
              </a:rPr>
              <a:t>ucb.ipynb</a:t>
            </a:r>
            <a:r>
              <a:rPr lang="en-GB" b="1" dirty="0">
                <a:highlight>
                  <a:srgbClr val="FFFF00"/>
                </a:highlight>
              </a:rPr>
              <a:t>” notebook</a:t>
            </a:r>
          </a:p>
        </p:txBody>
      </p:sp>
      <p:pic>
        <p:nvPicPr>
          <p:cNvPr id="3" name="Immagine 2" descr="Immagine che contiene Carattere, testo, bianco, linea&#10;&#10;Descrizione generata automaticamente">
            <a:extLst>
              <a:ext uri="{FF2B5EF4-FFF2-40B4-BE49-F238E27FC236}">
                <a16:creationId xmlns:a16="http://schemas.microsoft.com/office/drawing/2014/main" id="{A15637CC-4CEF-45E6-E77F-F034C5A17CEF}"/>
              </a:ext>
            </a:extLst>
          </p:cNvPr>
          <p:cNvPicPr>
            <a:picLocks noChangeAspect="1"/>
          </p:cNvPicPr>
          <p:nvPr/>
        </p:nvPicPr>
        <p:blipFill>
          <a:blip r:embed="rId3"/>
          <a:stretch>
            <a:fillRect/>
          </a:stretch>
        </p:blipFill>
        <p:spPr>
          <a:xfrm>
            <a:off x="660191" y="1578859"/>
            <a:ext cx="4034605" cy="1044419"/>
          </a:xfrm>
          <a:prstGeom prst="rect">
            <a:avLst/>
          </a:prstGeom>
        </p:spPr>
      </p:pic>
    </p:spTree>
    <p:extLst>
      <p:ext uri="{BB962C8B-B14F-4D97-AF65-F5344CB8AC3E}">
        <p14:creationId xmlns:p14="http://schemas.microsoft.com/office/powerpoint/2010/main" val="319001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Upper Confidence Bound method (3)</a:t>
            </a:r>
            <a:endParaRPr sz="4000" dirty="0"/>
          </a:p>
        </p:txBody>
      </p:sp>
      <p:pic>
        <p:nvPicPr>
          <p:cNvPr id="3" name="Immagine 2" descr="Immagine che contiene schermata, testo, Diagramma, linea&#10;&#10;Descrizione generata automaticamente">
            <a:extLst>
              <a:ext uri="{FF2B5EF4-FFF2-40B4-BE49-F238E27FC236}">
                <a16:creationId xmlns:a16="http://schemas.microsoft.com/office/drawing/2014/main" id="{B9827DBF-00DA-E7D7-5F11-46A8C1C50B06}"/>
              </a:ext>
            </a:extLst>
          </p:cNvPr>
          <p:cNvPicPr>
            <a:picLocks noChangeAspect="1"/>
          </p:cNvPicPr>
          <p:nvPr/>
        </p:nvPicPr>
        <p:blipFill>
          <a:blip r:embed="rId3"/>
          <a:stretch>
            <a:fillRect/>
          </a:stretch>
        </p:blipFill>
        <p:spPr>
          <a:xfrm>
            <a:off x="196642" y="1335790"/>
            <a:ext cx="8377374" cy="5100977"/>
          </a:xfrm>
          <a:prstGeom prst="rect">
            <a:avLst/>
          </a:prstGeom>
        </p:spPr>
      </p:pic>
    </p:spTree>
    <p:extLst>
      <p:ext uri="{BB962C8B-B14F-4D97-AF65-F5344CB8AC3E}">
        <p14:creationId xmlns:p14="http://schemas.microsoft.com/office/powerpoint/2010/main" val="280069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82701"/>
            <a:ext cx="8520600" cy="622500"/>
          </a:xfrm>
          <a:prstGeom prst="rect">
            <a:avLst/>
          </a:prstGeom>
        </p:spPr>
        <p:txBody>
          <a:bodyPr spcFirstLastPara="1" wrap="square" lIns="91425" tIns="91425" rIns="91425" bIns="91425" anchor="b" anchorCtr="0">
            <a:noAutofit/>
          </a:bodyPr>
          <a:lstStyle/>
          <a:p>
            <a:pPr lvl="0"/>
            <a:r>
              <a:rPr lang="en-GB" sz="4000" dirty="0"/>
              <a:t>Comparison (1)</a:t>
            </a:r>
          </a:p>
        </p:txBody>
      </p:sp>
      <p:sp>
        <p:nvSpPr>
          <p:cNvPr id="84" name="Google Shape;84;p14"/>
          <p:cNvSpPr txBox="1">
            <a:spLocks noGrp="1"/>
          </p:cNvSpPr>
          <p:nvPr>
            <p:ph type="body" idx="1"/>
          </p:nvPr>
        </p:nvSpPr>
        <p:spPr>
          <a:xfrm>
            <a:off x="162750" y="1145082"/>
            <a:ext cx="8818500" cy="5224230"/>
          </a:xfrm>
          <a:prstGeom prst="rect">
            <a:avLst/>
          </a:prstGeom>
        </p:spPr>
        <p:txBody>
          <a:bodyPr spcFirstLastPara="1" wrap="square" lIns="91425" tIns="91425" rIns="91425" bIns="91425" anchor="t" anchorCtr="0">
            <a:noAutofit/>
          </a:bodyPr>
          <a:lstStyle/>
          <a:p>
            <a:r>
              <a:rPr lang="en-GB" dirty="0"/>
              <a:t>We can run simulations for all methods in order to compare their performances.</a:t>
            </a:r>
          </a:p>
          <a:p>
            <a:r>
              <a:rPr lang="en-GB" dirty="0"/>
              <a:t>They all have a parameter!</a:t>
            </a:r>
          </a:p>
          <a:p>
            <a:pPr lvl="1"/>
            <a:r>
              <a:rPr lang="en-GB" dirty="0"/>
              <a:t>we have to consider their performance as a function of their parameter</a:t>
            </a:r>
          </a:p>
          <a:p>
            <a:r>
              <a:rPr lang="en-GB" b="1" dirty="0"/>
              <a:t>Parameter study</a:t>
            </a:r>
          </a:p>
          <a:p>
            <a:pPr lvl="1"/>
            <a:r>
              <a:rPr lang="en-GB" dirty="0"/>
              <a:t>summarize a complete learning curve by its average value over the 1000 steps </a:t>
            </a:r>
          </a:p>
          <a:p>
            <a:pPr lvl="1"/>
            <a:r>
              <a:rPr lang="en-GB" dirty="0"/>
              <a:t>shows the value as a function of the parameter, on a single scale on the x-axis</a:t>
            </a:r>
            <a:endParaRPr lang="en-GB" sz="1100" dirty="0"/>
          </a:p>
          <a:p>
            <a:endParaRPr lang="en-GB" b="1" dirty="0">
              <a:highlight>
                <a:srgbClr val="FFFF00"/>
              </a:highlight>
            </a:endParaRPr>
          </a:p>
          <a:p>
            <a:r>
              <a:rPr lang="en-GB" b="1" dirty="0">
                <a:highlight>
                  <a:srgbClr val="FFFF00"/>
                </a:highlight>
              </a:rPr>
              <a:t>See the “</a:t>
            </a:r>
            <a:r>
              <a:rPr lang="en-GB" b="1" dirty="0" err="1">
                <a:highlight>
                  <a:srgbClr val="FFFF00"/>
                </a:highlight>
              </a:rPr>
              <a:t>comparison.ipynb</a:t>
            </a:r>
            <a:r>
              <a:rPr lang="en-GB" b="1" dirty="0">
                <a:highlight>
                  <a:srgbClr val="FFFF00"/>
                </a:highlight>
              </a:rPr>
              <a:t>” notebook</a:t>
            </a:r>
          </a:p>
          <a:p>
            <a:endParaRPr lang="en-GB" b="1" dirty="0">
              <a:highlight>
                <a:srgbClr val="FFFF00"/>
              </a:highlight>
            </a:endParaRPr>
          </a:p>
          <a:p>
            <a:r>
              <a:rPr lang="en-GB" dirty="0"/>
              <a:t>Overall, on this problem, UCB seems to perform best. Note the characteristic **inverted-U shapes** of each algorithm’s performance: all the algorithms perform best at an intermediate value of their parameter, neither too large nor too small. In assessing a method, we should attend not just to how well it does at its best parameter setting, but also to how sensitive it is to its parameter value. All of these algorithms are fairly insensitive, performing well over a range of parameter values varying by about an order of magnitude. </a:t>
            </a:r>
          </a:p>
        </p:txBody>
      </p:sp>
    </p:spTree>
    <p:extLst>
      <p:ext uri="{BB962C8B-B14F-4D97-AF65-F5344CB8AC3E}">
        <p14:creationId xmlns:p14="http://schemas.microsoft.com/office/powerpoint/2010/main" val="101435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Comparison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descr="Immagine che contiene Diagramma, linea, diagramma, schermata&#10;&#10;Descrizione generata automaticamente">
            <a:extLst>
              <a:ext uri="{FF2B5EF4-FFF2-40B4-BE49-F238E27FC236}">
                <a16:creationId xmlns:a16="http://schemas.microsoft.com/office/drawing/2014/main" id="{C089544C-BA4C-C270-864C-942B999B3FC2}"/>
              </a:ext>
            </a:extLst>
          </p:cNvPr>
          <p:cNvPicPr>
            <a:picLocks noChangeAspect="1"/>
          </p:cNvPicPr>
          <p:nvPr/>
        </p:nvPicPr>
        <p:blipFill>
          <a:blip r:embed="rId3"/>
          <a:stretch>
            <a:fillRect/>
          </a:stretch>
        </p:blipFill>
        <p:spPr>
          <a:xfrm>
            <a:off x="259722" y="1154764"/>
            <a:ext cx="8572578" cy="5224230"/>
          </a:xfrm>
          <a:prstGeom prst="rect">
            <a:avLst/>
          </a:prstGeom>
        </p:spPr>
      </p:pic>
    </p:spTree>
    <p:extLst>
      <p:ext uri="{BB962C8B-B14F-4D97-AF65-F5344CB8AC3E}">
        <p14:creationId xmlns:p14="http://schemas.microsoft.com/office/powerpoint/2010/main" val="935981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Conclusion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have presented several ways of </a:t>
            </a:r>
            <a:r>
              <a:rPr lang="en-GB" b="1" dirty="0"/>
              <a:t>balancing exploration and exploitation</a:t>
            </a:r>
            <a:r>
              <a:rPr lang="en-GB" dirty="0"/>
              <a:t> </a:t>
            </a:r>
          </a:p>
          <a:p>
            <a:pPr lvl="1"/>
            <a:r>
              <a:rPr lang="en-GB" dirty="0"/>
              <a:t>epsilon-greedy methods choose randomly a small fraction of the time</a:t>
            </a:r>
          </a:p>
          <a:p>
            <a:pPr lvl="1"/>
            <a:r>
              <a:rPr lang="en-GB" dirty="0"/>
              <a:t>UCB methods choose deterministically, but achieve exploration by favouring actions that have so far received fewer samples</a:t>
            </a:r>
          </a:p>
          <a:p>
            <a:pPr lvl="0"/>
            <a:endParaRPr lang="en-GB" dirty="0"/>
          </a:p>
          <a:p>
            <a:pPr lvl="0"/>
            <a:r>
              <a:rPr lang="en-GB" dirty="0"/>
              <a:t>The epsilon-greedy strategy (and its decaying versions) is still the most popular exploration strategy in use today</a:t>
            </a:r>
          </a:p>
          <a:p>
            <a:pPr lvl="1"/>
            <a:r>
              <a:rPr lang="en-GB" dirty="0"/>
              <a:t>perhaps because it per forms well</a:t>
            </a:r>
          </a:p>
          <a:p>
            <a:pPr lvl="1"/>
            <a:r>
              <a:rPr lang="en-GB" dirty="0"/>
              <a:t>perhaps because of its simplicity</a:t>
            </a:r>
            <a:endParaRPr lang="en-GB" b="1" dirty="0">
              <a:highlight>
                <a:srgbClr val="FFFF00"/>
              </a:highlight>
            </a:endParaRPr>
          </a:p>
        </p:txBody>
      </p:sp>
    </p:spTree>
    <p:extLst>
      <p:ext uri="{BB962C8B-B14F-4D97-AF65-F5344CB8AC3E}">
        <p14:creationId xmlns:p14="http://schemas.microsoft.com/office/powerpoint/2010/main" val="163331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Dilemma</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For our agent is really important to </a:t>
            </a:r>
            <a:r>
              <a:rPr lang="en-GB" b="1" dirty="0"/>
              <a:t>explore</a:t>
            </a:r>
            <a:r>
              <a:rPr lang="en-GB" dirty="0"/>
              <a:t> when interacting with </a:t>
            </a:r>
            <a:r>
              <a:rPr lang="en-GB" b="1" dirty="0"/>
              <a:t>uncertain environments</a:t>
            </a:r>
          </a:p>
          <a:p>
            <a:pPr lvl="1"/>
            <a:r>
              <a:rPr lang="en-GB" dirty="0"/>
              <a:t>problems in which the MDP isn’t available for planning</a:t>
            </a:r>
          </a:p>
          <a:p>
            <a:pPr lvl="1"/>
            <a:endParaRPr lang="en-GB" sz="900" dirty="0"/>
          </a:p>
          <a:p>
            <a:pPr lvl="0"/>
            <a:r>
              <a:rPr lang="en-GB" dirty="0"/>
              <a:t>Every decision we make is a </a:t>
            </a:r>
            <a:r>
              <a:rPr lang="en-GB" b="1" dirty="0"/>
              <a:t>trade-off</a:t>
            </a:r>
            <a:r>
              <a:rPr lang="en-GB" dirty="0"/>
              <a:t> between </a:t>
            </a:r>
            <a:r>
              <a:rPr lang="en-GB" b="1" dirty="0"/>
              <a:t>information gathering</a:t>
            </a:r>
            <a:r>
              <a:rPr lang="en-GB" dirty="0"/>
              <a:t> and </a:t>
            </a:r>
            <a:r>
              <a:rPr lang="en-GB" b="1" dirty="0"/>
              <a:t>information exploitation</a:t>
            </a:r>
          </a:p>
          <a:p>
            <a:pPr lvl="1"/>
            <a:r>
              <a:rPr lang="en-GB" dirty="0"/>
              <a:t>when we go to a restaurant, should we order our favourite dish or should we request that dish you’ve been meaning to try? </a:t>
            </a:r>
          </a:p>
          <a:p>
            <a:pPr lvl="1"/>
            <a:endParaRPr lang="en-GB" sz="900" dirty="0"/>
          </a:p>
          <a:p>
            <a:r>
              <a:rPr lang="en-GB" dirty="0"/>
              <a:t>The </a:t>
            </a:r>
            <a:r>
              <a:rPr lang="en-GB" b="1" dirty="0"/>
              <a:t>exploration-exploitation dilemma</a:t>
            </a:r>
            <a:endParaRPr lang="en-GB" dirty="0"/>
          </a:p>
          <a:p>
            <a:pPr lvl="1"/>
            <a:r>
              <a:rPr lang="en-GB" dirty="0"/>
              <a:t>we need to acquire knowledge? </a:t>
            </a:r>
          </a:p>
          <a:p>
            <a:pPr lvl="1"/>
            <a:r>
              <a:rPr lang="en-GB" dirty="0"/>
              <a:t>we should capitalize on knowledge previously learned? </a:t>
            </a:r>
          </a:p>
          <a:p>
            <a:pPr lvl="1"/>
            <a:r>
              <a:rPr lang="en-GB" b="1" dirty="0"/>
              <a:t>is the good we already have good enough?</a:t>
            </a:r>
            <a:r>
              <a:rPr lang="en-GB" dirty="0"/>
              <a:t> </a:t>
            </a:r>
          </a:p>
          <a:p>
            <a:pPr lvl="1"/>
            <a:endParaRPr lang="en-GB" sz="1050" dirty="0"/>
          </a:p>
          <a:p>
            <a:r>
              <a:rPr lang="en-GB" dirty="0"/>
              <a:t>In order to examine this dilemma, we will consider simplified environments that aren’t sequential, but one-shot: the </a:t>
            </a:r>
            <a:r>
              <a:rPr lang="en-GB" b="1" dirty="0"/>
              <a:t>multi-armed bandits</a:t>
            </a:r>
            <a:r>
              <a:rPr lang="en-GB" dirty="0"/>
              <a:t> (</a:t>
            </a:r>
            <a:r>
              <a:rPr lang="en-GB" b="1" dirty="0"/>
              <a:t>MABs</a:t>
            </a:r>
            <a:r>
              <a:rPr lang="en-GB" dirty="0"/>
              <a:t>).</a:t>
            </a:r>
          </a:p>
        </p:txBody>
      </p:sp>
    </p:spTree>
    <p:extLst>
      <p:ext uri="{BB962C8B-B14F-4D97-AF65-F5344CB8AC3E}">
        <p14:creationId xmlns:p14="http://schemas.microsoft.com/office/powerpoint/2010/main" val="205670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Multi-armed bandit problem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t>
            </a:r>
            <a:r>
              <a:rPr lang="en-GB" b="1" dirty="0"/>
              <a:t>Many-options, single-choice</a:t>
            </a:r>
            <a:r>
              <a:rPr lang="en-GB" dirty="0"/>
              <a:t>" environment </a:t>
            </a:r>
          </a:p>
          <a:p>
            <a:pPr lvl="1"/>
            <a:r>
              <a:rPr lang="en-GB" b="1" dirty="0"/>
              <a:t>multiple actions</a:t>
            </a:r>
          </a:p>
          <a:p>
            <a:pPr lvl="1"/>
            <a:r>
              <a:rPr lang="en-GB" b="1" dirty="0"/>
              <a:t>single state</a:t>
            </a:r>
          </a:p>
          <a:p>
            <a:pPr lvl="1"/>
            <a:r>
              <a:rPr lang="en-GB" b="1" dirty="0"/>
              <a:t>greedy horizon</a:t>
            </a:r>
          </a:p>
          <a:p>
            <a:r>
              <a:rPr lang="en-GB" dirty="0"/>
              <a:t>We are faced repeatedly with a choice among 𝑘 different actions</a:t>
            </a:r>
          </a:p>
          <a:p>
            <a:r>
              <a:rPr lang="en-GB" dirty="0"/>
              <a:t>After each choice, we receive a reward chosen from a </a:t>
            </a:r>
            <a:r>
              <a:rPr lang="en-GB" b="1" dirty="0"/>
              <a:t>(stationary) probability distribution</a:t>
            </a:r>
            <a:r>
              <a:rPr lang="en-GB" dirty="0"/>
              <a:t> that depends on the selected action</a:t>
            </a:r>
          </a:p>
          <a:p>
            <a:r>
              <a:rPr lang="en-GB" dirty="0"/>
              <a:t>The Q-function is the expected reward given the sampled action</a:t>
            </a:r>
          </a:p>
          <a:p>
            <a:endParaRPr lang="en-GB" dirty="0"/>
          </a:p>
          <a:p>
            <a:pPr marL="120650" indent="0">
              <a:buNone/>
            </a:pPr>
            <a:endParaRPr lang="en-GB" dirty="0"/>
          </a:p>
          <a:p>
            <a:r>
              <a:rPr lang="en-GB" dirty="0"/>
              <a:t>A RL agent needs to maximize the </a:t>
            </a:r>
            <a:r>
              <a:rPr lang="en-GB" b="1" dirty="0"/>
              <a:t>expected “cumulative” “discounted” reward</a:t>
            </a:r>
          </a:p>
          <a:p>
            <a:pPr lvl="1"/>
            <a:r>
              <a:rPr lang="en-GB" dirty="0"/>
              <a:t>we can remove "cumulative”: there’s only a single time step</a:t>
            </a:r>
          </a:p>
          <a:p>
            <a:pPr lvl="1"/>
            <a:r>
              <a:rPr lang="en-GB" dirty="0"/>
              <a:t>we can remove "discounted”: there are no next states to account for </a:t>
            </a:r>
          </a:p>
          <a:p>
            <a:pPr lvl="1"/>
            <a:r>
              <a:rPr lang="en-GB" dirty="0"/>
              <a:t>expected stays there: there’s stochasticity in the environment</a:t>
            </a:r>
          </a:p>
          <a:p>
            <a:r>
              <a:rPr lang="en-GB" b="1" dirty="0">
                <a:highlight>
                  <a:srgbClr val="FFFF00"/>
                </a:highlight>
              </a:rPr>
              <a:t>See “multi-armed-</a:t>
            </a:r>
            <a:r>
              <a:rPr lang="en-GB" b="1" dirty="0" err="1">
                <a:highlight>
                  <a:srgbClr val="FFFF00"/>
                </a:highlight>
              </a:rPr>
              <a:t>bandit.ipynb</a:t>
            </a:r>
            <a:r>
              <a:rPr lang="en-GB" b="1" dirty="0">
                <a:highlight>
                  <a:srgbClr val="FFFF00"/>
                </a:highlight>
              </a:rPr>
              <a:t>” notebook</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419358DB-EF70-9BD8-C964-C8D1D03E4405}"/>
              </a:ext>
            </a:extLst>
          </p:cNvPr>
          <p:cNvPicPr>
            <a:picLocks noChangeAspect="1"/>
          </p:cNvPicPr>
          <p:nvPr/>
        </p:nvPicPr>
        <p:blipFill rotWithShape="1">
          <a:blip r:embed="rId3"/>
          <a:srcRect t="25980" b="19693"/>
          <a:stretch/>
        </p:blipFill>
        <p:spPr>
          <a:xfrm>
            <a:off x="630137" y="4077195"/>
            <a:ext cx="2221922" cy="290946"/>
          </a:xfrm>
          <a:prstGeom prst="rect">
            <a:avLst/>
          </a:prstGeom>
        </p:spPr>
      </p:pic>
      <p:pic>
        <p:nvPicPr>
          <p:cNvPr id="5" name="Immagine 4">
            <a:extLst>
              <a:ext uri="{FF2B5EF4-FFF2-40B4-BE49-F238E27FC236}">
                <a16:creationId xmlns:a16="http://schemas.microsoft.com/office/drawing/2014/main" id="{A40036FA-73ED-DA68-B57E-5B918FFF8C6A}"/>
              </a:ext>
            </a:extLst>
          </p:cNvPr>
          <p:cNvPicPr>
            <a:picLocks noChangeAspect="1"/>
          </p:cNvPicPr>
          <p:nvPr/>
        </p:nvPicPr>
        <p:blipFill>
          <a:blip r:embed="rId4"/>
          <a:stretch>
            <a:fillRect/>
          </a:stretch>
        </p:blipFill>
        <p:spPr>
          <a:xfrm>
            <a:off x="6016323" y="936209"/>
            <a:ext cx="2815977" cy="1800639"/>
          </a:xfrm>
          <a:prstGeom prst="rect">
            <a:avLst/>
          </a:prstGeom>
        </p:spPr>
      </p:pic>
    </p:spTree>
    <p:extLst>
      <p:ext uri="{BB962C8B-B14F-4D97-AF65-F5344CB8AC3E}">
        <p14:creationId xmlns:p14="http://schemas.microsoft.com/office/powerpoint/2010/main" val="321036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Multi-armed bandit problem (2)</a:t>
            </a:r>
            <a:endParaRPr sz="4000" dirty="0"/>
          </a:p>
        </p:txBody>
      </p:sp>
      <p:pic>
        <p:nvPicPr>
          <p:cNvPr id="6" name="Immagine 5">
            <a:extLst>
              <a:ext uri="{FF2B5EF4-FFF2-40B4-BE49-F238E27FC236}">
                <a16:creationId xmlns:a16="http://schemas.microsoft.com/office/drawing/2014/main" id="{EACD3C60-29B6-1129-5613-1F1849E3E10D}"/>
              </a:ext>
            </a:extLst>
          </p:cNvPr>
          <p:cNvPicPr>
            <a:picLocks noChangeAspect="1"/>
          </p:cNvPicPr>
          <p:nvPr/>
        </p:nvPicPr>
        <p:blipFill>
          <a:blip r:embed="rId3"/>
          <a:stretch>
            <a:fillRect/>
          </a:stretch>
        </p:blipFill>
        <p:spPr>
          <a:xfrm>
            <a:off x="173085" y="1154368"/>
            <a:ext cx="8482369" cy="5094031"/>
          </a:xfrm>
          <a:prstGeom prst="rect">
            <a:avLst/>
          </a:prstGeom>
        </p:spPr>
      </p:pic>
    </p:spTree>
    <p:extLst>
      <p:ext uri="{BB962C8B-B14F-4D97-AF65-F5344CB8AC3E}">
        <p14:creationId xmlns:p14="http://schemas.microsoft.com/office/powerpoint/2010/main" val="298822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Multi-Armed Bandit (MAB) problem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If we knew the value of each action, then it would be trivial to solve the problem: we always select the action with highest value:</a:t>
            </a:r>
          </a:p>
          <a:p>
            <a:pPr lvl="0"/>
            <a:endParaRPr lang="en-GB" dirty="0"/>
          </a:p>
          <a:p>
            <a:pPr lvl="0"/>
            <a:endParaRPr lang="en-GB" dirty="0"/>
          </a:p>
          <a:p>
            <a:pPr lvl="0"/>
            <a:endParaRPr lang="en-GB" dirty="0"/>
          </a:p>
          <a:p>
            <a:pPr lvl="0"/>
            <a:r>
              <a:rPr lang="en-GB" dirty="0"/>
              <a:t>However, we assume </a:t>
            </a:r>
            <a:r>
              <a:rPr lang="en-GB" b="1" dirty="0"/>
              <a:t>to not know the action values </a:t>
            </a:r>
            <a:r>
              <a:rPr lang="en-GB" dirty="0"/>
              <a:t>with certainty, although we may have estimates</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53B5551-BBF6-EEB5-532D-7796B7268A1F}"/>
              </a:ext>
            </a:extLst>
          </p:cNvPr>
          <p:cNvPicPr>
            <a:picLocks noChangeAspect="1"/>
          </p:cNvPicPr>
          <p:nvPr/>
        </p:nvPicPr>
        <p:blipFill>
          <a:blip r:embed="rId3"/>
          <a:stretch>
            <a:fillRect/>
          </a:stretch>
        </p:blipFill>
        <p:spPr>
          <a:xfrm>
            <a:off x="646133" y="2127167"/>
            <a:ext cx="2044700" cy="533400"/>
          </a:xfrm>
          <a:prstGeom prst="rect">
            <a:avLst/>
          </a:prstGeom>
        </p:spPr>
      </p:pic>
    </p:spTree>
    <p:extLst>
      <p:ext uri="{BB962C8B-B14F-4D97-AF65-F5344CB8AC3E}">
        <p14:creationId xmlns:p14="http://schemas.microsoft.com/office/powerpoint/2010/main" val="266887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Estimation of the action value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Notice that the estimation of the action-value function is straightforward</a:t>
            </a:r>
          </a:p>
          <a:p>
            <a:pPr lvl="1"/>
            <a:r>
              <a:rPr lang="en-GB" dirty="0"/>
              <a:t>MABs are one-step environments</a:t>
            </a:r>
          </a:p>
          <a:p>
            <a:pPr lvl="1"/>
            <a:r>
              <a:rPr lang="en-GB" dirty="0"/>
              <a:t>we need to calculate the per-action average reward</a:t>
            </a:r>
          </a:p>
          <a:p>
            <a:r>
              <a:rPr lang="en-GB" dirty="0"/>
              <a:t>The estimate of an action a is the </a:t>
            </a:r>
            <a:r>
              <a:rPr lang="en-GB" b="1" dirty="0"/>
              <a:t>total reward obtained when selecting action a, divided by the number of times action a has been selected</a:t>
            </a:r>
          </a:p>
          <a:p>
            <a:endParaRPr lang="en-GB" dirty="0"/>
          </a:p>
          <a:p>
            <a:endParaRPr lang="en-GB" dirty="0"/>
          </a:p>
          <a:p>
            <a:endParaRPr lang="en-GB" dirty="0"/>
          </a:p>
          <a:p>
            <a:endParaRPr lang="en-GB" dirty="0"/>
          </a:p>
          <a:p>
            <a:endParaRPr lang="en-GB" dirty="0"/>
          </a:p>
          <a:p>
            <a:pPr marL="120650" indent="0">
              <a:buNone/>
            </a:pPr>
            <a:endParaRPr lang="en-GB" dirty="0"/>
          </a:p>
          <a:p>
            <a:r>
              <a:rPr lang="en-GB" dirty="0"/>
              <a:t>This implementation has to maintain a record of all the rewards and then perform this computation whenever the estimated value was needed</a:t>
            </a:r>
          </a:p>
          <a:p>
            <a:pPr lvl="1"/>
            <a:r>
              <a:rPr lang="en-GB" dirty="0"/>
              <a:t>memory and computational requirements grow over time </a:t>
            </a:r>
          </a:p>
          <a:p>
            <a:pPr lvl="1"/>
            <a:r>
              <a:rPr lang="en-GB" dirty="0"/>
              <a:t>each additional reward requires additional memory to store it  and additional computation to compute the sum in the numerator</a:t>
            </a:r>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E92C38B0-EDBF-C0A5-25FD-9A2FDA5D907D}"/>
              </a:ext>
            </a:extLst>
          </p:cNvPr>
          <p:cNvPicPr>
            <a:picLocks noChangeAspect="1"/>
          </p:cNvPicPr>
          <p:nvPr/>
        </p:nvPicPr>
        <p:blipFill>
          <a:blip r:embed="rId3"/>
          <a:stretch>
            <a:fillRect/>
          </a:stretch>
        </p:blipFill>
        <p:spPr>
          <a:xfrm>
            <a:off x="654049" y="3088505"/>
            <a:ext cx="2425778" cy="1472293"/>
          </a:xfrm>
          <a:prstGeom prst="rect">
            <a:avLst/>
          </a:prstGeom>
        </p:spPr>
      </p:pic>
    </p:spTree>
    <p:extLst>
      <p:ext uri="{BB962C8B-B14F-4D97-AF65-F5344CB8AC3E}">
        <p14:creationId xmlns:p14="http://schemas.microsoft.com/office/powerpoint/2010/main" val="415828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Estimation of the action value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easy to devise </a:t>
            </a:r>
            <a:r>
              <a:rPr lang="en-GB" b="1" dirty="0"/>
              <a:t>incremental formulas </a:t>
            </a:r>
            <a:r>
              <a:rPr lang="en-GB" dirty="0"/>
              <a:t>for updating averages with small, constant computation required to process each new reward</a:t>
            </a:r>
          </a:p>
          <a:p>
            <a:pPr lvl="0"/>
            <a:r>
              <a:rPr lang="en-GB" dirty="0"/>
              <a:t>To simplify notation, we concentrate on a single action</a:t>
            </a:r>
          </a:p>
          <a:p>
            <a:pPr lvl="1"/>
            <a:r>
              <a:rPr lang="en-GB" dirty="0"/>
              <a:t>𝑅</a:t>
            </a:r>
            <a:r>
              <a:rPr lang="en-GB" baseline="-25000" dirty="0"/>
              <a:t>𝑖</a:t>
            </a:r>
            <a:r>
              <a:rPr lang="en-GB" dirty="0"/>
              <a:t> denote the reward received after the 𝑖-𝑡</a:t>
            </a:r>
            <a:r>
              <a:rPr lang="en-GB" dirty="0" err="1"/>
              <a:t>ℎ</a:t>
            </a:r>
            <a:r>
              <a:rPr lang="en-GB" dirty="0"/>
              <a:t> selection of </a:t>
            </a:r>
            <a:r>
              <a:rPr lang="en-GB" b="1" dirty="0"/>
              <a:t>this</a:t>
            </a:r>
            <a:r>
              <a:rPr lang="en-GB" dirty="0"/>
              <a:t> action</a:t>
            </a:r>
          </a:p>
          <a:p>
            <a:pPr lvl="1"/>
            <a:r>
              <a:rPr lang="en-GB" dirty="0"/>
              <a:t>𝑞</a:t>
            </a:r>
            <a:r>
              <a:rPr lang="en-GB" baseline="-25000" dirty="0"/>
              <a:t>𝑛</a:t>
            </a:r>
            <a:r>
              <a:rPr lang="en-GB" dirty="0"/>
              <a:t> denote the estimate of its value after it has been selected 𝑛−1 times</a:t>
            </a:r>
          </a:p>
          <a:p>
            <a:pPr lvl="1"/>
            <a:endParaRPr lang="en-GB" dirty="0"/>
          </a:p>
          <a:p>
            <a:pPr lvl="1"/>
            <a:endParaRPr lang="en-GB" dirty="0"/>
          </a:p>
          <a:p>
            <a:pPr lvl="1"/>
            <a:endParaRPr lang="en-GB" dirty="0"/>
          </a:p>
          <a:p>
            <a:pPr marL="590550" lvl="1" indent="0">
              <a:buNone/>
            </a:pPr>
            <a:endParaRPr lang="en-GB" sz="1100" dirty="0"/>
          </a:p>
          <a:p>
            <a:r>
              <a:rPr lang="en-GB" dirty="0"/>
              <a:t>this requires memory only for 𝑞</a:t>
            </a:r>
            <a:r>
              <a:rPr lang="en-GB" baseline="-25000" dirty="0"/>
              <a:t>𝑛</a:t>
            </a:r>
            <a:r>
              <a:rPr lang="en-GB" dirty="0"/>
              <a:t> and 𝑛 and only this small computation for each new reward</a:t>
            </a:r>
          </a:p>
          <a:p>
            <a:r>
              <a:rPr lang="en-GB" dirty="0"/>
              <a:t>This update is of a form of the general rule:</a:t>
            </a:r>
          </a:p>
          <a:p>
            <a:pPr lvl="1"/>
            <a:r>
              <a:rPr lang="en-GB" b="1" dirty="0" err="1"/>
              <a:t>NewEstimate</a:t>
            </a:r>
            <a:r>
              <a:rPr lang="en-GB" b="1" dirty="0"/>
              <a:t> &lt;-- </a:t>
            </a:r>
            <a:r>
              <a:rPr lang="en-GB" b="1" dirty="0" err="1"/>
              <a:t>OldEstimate</a:t>
            </a:r>
            <a:r>
              <a:rPr lang="en-GB" b="1" dirty="0"/>
              <a:t> + </a:t>
            </a:r>
            <a:r>
              <a:rPr lang="en-GB" b="1" dirty="0" err="1"/>
              <a:t>StepSize</a:t>
            </a:r>
            <a:r>
              <a:rPr lang="en-GB" b="1" dirty="0"/>
              <a:t> (Target - </a:t>
            </a:r>
            <a:r>
              <a:rPr lang="en-GB" b="1" dirty="0" err="1"/>
              <a:t>OldEstimate</a:t>
            </a:r>
            <a:r>
              <a:rPr lang="en-GB" b="1" dirty="0"/>
              <a:t>)</a:t>
            </a:r>
          </a:p>
          <a:p>
            <a:pPr lvl="1"/>
            <a:r>
              <a:rPr lang="en-GB" dirty="0"/>
              <a:t>"Target−</a:t>
            </a:r>
            <a:r>
              <a:rPr lang="en-GB" dirty="0" err="1"/>
              <a:t>OldEstimate</a:t>
            </a:r>
            <a:r>
              <a:rPr lang="en-GB" dirty="0"/>
              <a:t>" is an error in the estimate</a:t>
            </a:r>
          </a:p>
          <a:p>
            <a:pPr lvl="1"/>
            <a:r>
              <a:rPr lang="en-GB" dirty="0"/>
              <a:t>it is reduced by taking a step toward the "Target"</a:t>
            </a:r>
          </a:p>
        </p:txBody>
      </p:sp>
      <p:pic>
        <p:nvPicPr>
          <p:cNvPr id="4" name="Immagine 3">
            <a:extLst>
              <a:ext uri="{FF2B5EF4-FFF2-40B4-BE49-F238E27FC236}">
                <a16:creationId xmlns:a16="http://schemas.microsoft.com/office/drawing/2014/main" id="{41F99557-D32B-F3E7-D185-B0CD81652DE5}"/>
              </a:ext>
            </a:extLst>
          </p:cNvPr>
          <p:cNvPicPr>
            <a:picLocks noChangeAspect="1"/>
          </p:cNvPicPr>
          <p:nvPr/>
        </p:nvPicPr>
        <p:blipFill>
          <a:blip r:embed="rId3"/>
          <a:stretch>
            <a:fillRect/>
          </a:stretch>
        </p:blipFill>
        <p:spPr>
          <a:xfrm>
            <a:off x="838200" y="2914106"/>
            <a:ext cx="7772400" cy="1407434"/>
          </a:xfrm>
          <a:prstGeom prst="rect">
            <a:avLst/>
          </a:prstGeom>
        </p:spPr>
      </p:pic>
    </p:spTree>
    <p:extLst>
      <p:ext uri="{BB962C8B-B14F-4D97-AF65-F5344CB8AC3E}">
        <p14:creationId xmlns:p14="http://schemas.microsoft.com/office/powerpoint/2010/main" val="81421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Estimation of the action value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Averaging method is appropriate for </a:t>
            </a:r>
            <a:r>
              <a:rPr lang="en-GB" b="1" dirty="0"/>
              <a:t>stationary</a:t>
            </a:r>
            <a:r>
              <a:rPr lang="en-GB" dirty="0"/>
              <a:t> bandit problems</a:t>
            </a:r>
          </a:p>
          <a:p>
            <a:pPr lvl="1"/>
            <a:r>
              <a:rPr lang="en-GB" dirty="0"/>
              <a:t>reward probabilities do not change over time</a:t>
            </a:r>
          </a:p>
          <a:p>
            <a:r>
              <a:rPr lang="en-GB" dirty="0"/>
              <a:t>We often encounter problems that are </a:t>
            </a:r>
            <a:r>
              <a:rPr lang="en-GB" b="1" dirty="0"/>
              <a:t>non-stationary</a:t>
            </a:r>
          </a:p>
          <a:p>
            <a:pPr lvl="1"/>
            <a:r>
              <a:rPr lang="en-GB" dirty="0"/>
              <a:t>makes sense to give </a:t>
            </a:r>
            <a:r>
              <a:rPr lang="en-GB" b="1" dirty="0"/>
              <a:t>more weight to recent rewards </a:t>
            </a:r>
            <a:r>
              <a:rPr lang="en-GB" dirty="0"/>
              <a:t>than to long-past rewards</a:t>
            </a:r>
          </a:p>
          <a:p>
            <a:r>
              <a:rPr lang="en-GB" dirty="0"/>
              <a:t>One way is to use a </a:t>
            </a:r>
            <a:r>
              <a:rPr lang="en-GB" b="1" dirty="0"/>
              <a:t>constant step-size parameter</a:t>
            </a:r>
          </a:p>
          <a:p>
            <a:endParaRPr lang="en-GB" b="1" dirty="0"/>
          </a:p>
          <a:p>
            <a:endParaRPr lang="en-GB" b="1" dirty="0"/>
          </a:p>
          <a:p>
            <a:r>
              <a:rPr lang="en-GB" dirty="0"/>
              <a:t>This results in 𝑞</a:t>
            </a:r>
            <a:r>
              <a:rPr lang="en-GB" baseline="-25000" dirty="0"/>
              <a:t>𝑛</a:t>
            </a:r>
            <a:r>
              <a:rPr lang="en-GB" dirty="0"/>
              <a:t> being a </a:t>
            </a:r>
            <a:r>
              <a:rPr lang="en-GB" b="1" dirty="0"/>
              <a:t>weighted average</a:t>
            </a:r>
            <a:r>
              <a:rPr lang="en-GB" dirty="0"/>
              <a:t> of past rewards</a:t>
            </a:r>
          </a:p>
          <a:p>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338FC879-6433-B585-5128-156B012FD594}"/>
              </a:ext>
            </a:extLst>
          </p:cNvPr>
          <p:cNvPicPr>
            <a:picLocks noChangeAspect="1"/>
          </p:cNvPicPr>
          <p:nvPr/>
        </p:nvPicPr>
        <p:blipFill>
          <a:blip r:embed="rId3"/>
          <a:stretch>
            <a:fillRect/>
          </a:stretch>
        </p:blipFill>
        <p:spPr>
          <a:xfrm>
            <a:off x="701963" y="3080327"/>
            <a:ext cx="2041237" cy="284596"/>
          </a:xfrm>
          <a:prstGeom prst="rect">
            <a:avLst/>
          </a:prstGeom>
        </p:spPr>
      </p:pic>
      <p:pic>
        <p:nvPicPr>
          <p:cNvPr id="5" name="Immagine 4">
            <a:extLst>
              <a:ext uri="{FF2B5EF4-FFF2-40B4-BE49-F238E27FC236}">
                <a16:creationId xmlns:a16="http://schemas.microsoft.com/office/drawing/2014/main" id="{291E6138-A04C-539C-57F8-365C51256A4F}"/>
              </a:ext>
            </a:extLst>
          </p:cNvPr>
          <p:cNvPicPr>
            <a:picLocks noChangeAspect="1"/>
          </p:cNvPicPr>
          <p:nvPr/>
        </p:nvPicPr>
        <p:blipFill>
          <a:blip r:embed="rId4"/>
          <a:stretch>
            <a:fillRect/>
          </a:stretch>
        </p:blipFill>
        <p:spPr>
          <a:xfrm>
            <a:off x="2866446" y="3098785"/>
            <a:ext cx="831933" cy="255252"/>
          </a:xfrm>
          <a:prstGeom prst="rect">
            <a:avLst/>
          </a:prstGeom>
        </p:spPr>
      </p:pic>
      <p:pic>
        <p:nvPicPr>
          <p:cNvPr id="7" name="Immagine 6">
            <a:extLst>
              <a:ext uri="{FF2B5EF4-FFF2-40B4-BE49-F238E27FC236}">
                <a16:creationId xmlns:a16="http://schemas.microsoft.com/office/drawing/2014/main" id="{85B7A3E1-F6B3-F305-23F9-9DAAC8D0586C}"/>
              </a:ext>
            </a:extLst>
          </p:cNvPr>
          <p:cNvPicPr>
            <a:picLocks noChangeAspect="1"/>
          </p:cNvPicPr>
          <p:nvPr/>
        </p:nvPicPr>
        <p:blipFill>
          <a:blip r:embed="rId5"/>
          <a:stretch>
            <a:fillRect/>
          </a:stretch>
        </p:blipFill>
        <p:spPr>
          <a:xfrm>
            <a:off x="701963" y="4049506"/>
            <a:ext cx="6164695" cy="2387261"/>
          </a:xfrm>
          <a:prstGeom prst="rect">
            <a:avLst/>
          </a:prstGeom>
        </p:spPr>
      </p:pic>
    </p:spTree>
    <p:extLst>
      <p:ext uri="{BB962C8B-B14F-4D97-AF65-F5344CB8AC3E}">
        <p14:creationId xmlns:p14="http://schemas.microsoft.com/office/powerpoint/2010/main" val="378713891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14372</TotalTime>
  <Words>2305</Words>
  <Application>Microsoft Macintosh PowerPoint</Application>
  <PresentationFormat>Presentazione su schermo (4:3)</PresentationFormat>
  <Paragraphs>289</Paragraphs>
  <Slides>29</Slides>
  <Notes>29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29</vt:i4>
      </vt:variant>
    </vt:vector>
  </HeadingPairs>
  <TitlesOfParts>
    <vt:vector size="33" baseType="lpstr">
      <vt:lpstr>Economica</vt:lpstr>
      <vt:lpstr>Open Sans</vt:lpstr>
      <vt:lpstr>Arial</vt:lpstr>
      <vt:lpstr>Luxe</vt:lpstr>
      <vt:lpstr>Exploitation  vs Exploration</vt:lpstr>
      <vt:lpstr>Objectives</vt:lpstr>
      <vt:lpstr>Dilemma</vt:lpstr>
      <vt:lpstr>Multi-armed bandit problem (1)</vt:lpstr>
      <vt:lpstr>Multi-armed bandit problem (2)</vt:lpstr>
      <vt:lpstr>Multi-Armed Bandit (MAB) problem (3)</vt:lpstr>
      <vt:lpstr>Estimation of the action value (1)</vt:lpstr>
      <vt:lpstr>Estimation of the action value (2)</vt:lpstr>
      <vt:lpstr>Estimation of the action value (3)</vt:lpstr>
      <vt:lpstr>Estimation of the action value (4)</vt:lpstr>
      <vt:lpstr>Estimation of the action value (5)</vt:lpstr>
      <vt:lpstr>Exploiting or Exploring?</vt:lpstr>
      <vt:lpstr>Epsilon greedy (1)</vt:lpstr>
      <vt:lpstr>Epsilon greedy (2)</vt:lpstr>
      <vt:lpstr>Epsilon greedy (3)</vt:lpstr>
      <vt:lpstr>Decaying epsilon-greedy (1)</vt:lpstr>
      <vt:lpstr>Decaying epsilon-greedy (2)</vt:lpstr>
      <vt:lpstr>Optimistic initial values (1)</vt:lpstr>
      <vt:lpstr>Optimistic initial values (2)</vt:lpstr>
      <vt:lpstr>Optimistic initial values (3)</vt:lpstr>
      <vt:lpstr>Strategic Exploration</vt:lpstr>
      <vt:lpstr>Softmax method (1)</vt:lpstr>
      <vt:lpstr>Softmax method (2)</vt:lpstr>
      <vt:lpstr>Upper Confidence Bound method (1)</vt:lpstr>
      <vt:lpstr>Upper Confidence Bound method (2)</vt:lpstr>
      <vt:lpstr>Upper Confidence Bound method (3)</vt:lpstr>
      <vt:lpstr>Comparison (1)</vt:lpstr>
      <vt:lpstr>Comparison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34</cp:revision>
  <dcterms:modified xsi:type="dcterms:W3CDTF">2023-09-21T12:58:15Z</dcterms:modified>
  <cp:category/>
</cp:coreProperties>
</file>