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4" r:id="rId3"/>
    <p:sldId id="265" r:id="rId4"/>
    <p:sldId id="266" r:id="rId5"/>
    <p:sldId id="279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280" r:id="rId15"/>
    <p:sldId id="277" r:id="rId16"/>
    <p:sldId id="288" r:id="rId17"/>
    <p:sldId id="293" r:id="rId18"/>
    <p:sldId id="289" r:id="rId19"/>
    <p:sldId id="273" r:id="rId20"/>
    <p:sldId id="274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1" r:id="rId29"/>
    <p:sldId id="290" r:id="rId30"/>
    <p:sldId id="292" r:id="rId3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BAF75-66AC-6246-A6D2-BF46DE9AAFF9}" v="12" dt="2022-10-10T06:46:1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92000"/>
  </p:normalViewPr>
  <p:slideViewPr>
    <p:cSldViewPr snapToGrid="0" snapToObjects="1">
      <p:cViewPr varScale="1">
        <p:scale>
          <a:sx n="150" d="100"/>
          <a:sy n="150" d="100"/>
        </p:scale>
        <p:origin x="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46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50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15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93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62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94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700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558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982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7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635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4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102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865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573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256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799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0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8359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98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29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28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84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19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1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38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28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Exploitation </a:t>
            </a:r>
            <a:br>
              <a:rPr lang="en-GB" dirty="0"/>
            </a:br>
            <a:r>
              <a:rPr lang="en-GB" dirty="0"/>
              <a:t>vs</a:t>
            </a:r>
            <a:br>
              <a:rPr lang="en-GB" dirty="0"/>
            </a:br>
            <a:r>
              <a:rPr lang="en-GB" dirty="0"/>
              <a:t>Exploration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Sometimes it is convenient to </a:t>
            </a:r>
            <a:r>
              <a:rPr lang="en-GB" b="1" dirty="0"/>
              <a:t>vary the step-size parameter</a:t>
            </a:r>
            <a:r>
              <a:rPr lang="en-GB" dirty="0"/>
              <a:t> from step to step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r>
              <a:rPr lang="en-GB" dirty="0"/>
              <a:t>𝛼</a:t>
            </a:r>
            <a:r>
              <a:rPr lang="en-GB" baseline="-25000" dirty="0"/>
              <a:t>𝑛</a:t>
            </a:r>
            <a:r>
              <a:rPr lang="en-GB" dirty="0"/>
              <a:t>(𝑎)=1/𝑛  results in the sample-average method</a:t>
            </a:r>
          </a:p>
          <a:p>
            <a:pPr lvl="1"/>
            <a:r>
              <a:rPr lang="en-GB" dirty="0"/>
              <a:t>which is guaranteed to converge to the true action values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B9CD22-6FF9-D225-5EB2-8DE268A8A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31"/>
          <a:stretch/>
        </p:blipFill>
        <p:spPr>
          <a:xfrm>
            <a:off x="707159" y="1909621"/>
            <a:ext cx="6123132" cy="203892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33D9F46-C1B7-FCF8-0BA0-C772F1F3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59" y="4264632"/>
            <a:ext cx="3759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9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(5)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Convergence is not guaranteed for all choices of 𝛼</a:t>
            </a:r>
            <a:r>
              <a:rPr lang="en-GB" baseline="-25000" dirty="0"/>
              <a:t>𝑛</a:t>
            </a:r>
            <a:r>
              <a:rPr lang="en-GB" dirty="0"/>
              <a:t>(𝑎) </a:t>
            </a:r>
          </a:p>
          <a:p>
            <a:r>
              <a:rPr lang="en-GB" dirty="0"/>
              <a:t>A result in stochastic approximation theory gives us the conditions required to assure convergence: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steps should be </a:t>
            </a:r>
            <a:r>
              <a:rPr lang="en-GB" b="1" dirty="0"/>
              <a:t>large enough</a:t>
            </a:r>
            <a:r>
              <a:rPr lang="en-GB" dirty="0"/>
              <a:t> to overcome any initial conditions or random fluctuations</a:t>
            </a:r>
          </a:p>
          <a:p>
            <a:pPr lvl="1"/>
            <a:r>
              <a:rPr lang="en-GB" dirty="0"/>
              <a:t>steps should </a:t>
            </a:r>
            <a:r>
              <a:rPr lang="en-GB" b="1" dirty="0"/>
              <a:t>become small enough</a:t>
            </a:r>
            <a:r>
              <a:rPr lang="en-GB" dirty="0"/>
              <a:t> to assure convergence</a:t>
            </a:r>
          </a:p>
          <a:p>
            <a:r>
              <a:rPr lang="en-GB" dirty="0"/>
              <a:t>Note that conditions are met for the sample-average case</a:t>
            </a:r>
          </a:p>
          <a:p>
            <a:r>
              <a:rPr lang="en-GB" dirty="0"/>
              <a:t>But not for the case of constant step-size parameter</a:t>
            </a:r>
          </a:p>
          <a:p>
            <a:pPr lvl="1"/>
            <a:r>
              <a:rPr lang="en-GB" dirty="0"/>
              <a:t>the second condition is not met</a:t>
            </a:r>
          </a:p>
          <a:p>
            <a:pPr lvl="1"/>
            <a:r>
              <a:rPr lang="en-GB" dirty="0"/>
              <a:t>the estimates never converge, but </a:t>
            </a:r>
            <a:r>
              <a:rPr lang="en-GB" b="1" dirty="0"/>
              <a:t>continue to vary</a:t>
            </a:r>
            <a:r>
              <a:rPr lang="en-GB" dirty="0"/>
              <a:t> in response to the most recently received rewards</a:t>
            </a:r>
          </a:p>
          <a:p>
            <a:pPr lvl="1"/>
            <a:r>
              <a:rPr lang="en-GB" dirty="0"/>
              <a:t>this is </a:t>
            </a:r>
            <a:r>
              <a:rPr lang="en-GB" b="1" dirty="0"/>
              <a:t>desirable in a nonstationary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FD63EA-BC54-10A8-C07E-222460BB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8" y="2297463"/>
            <a:ext cx="4178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6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Exploiting or Exploring?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0131"/>
            <a:ext cx="8818500" cy="5617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Using the estimate of the action values, at any time step there is at least one action whose value is greatest (</a:t>
            </a:r>
            <a:r>
              <a:rPr lang="en-GB" b="1" dirty="0"/>
              <a:t>greedy action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When we select it, we say that </a:t>
            </a:r>
            <a:r>
              <a:rPr lang="en-GB" b="1" dirty="0"/>
              <a:t>we are exploiting </a:t>
            </a:r>
            <a:r>
              <a:rPr lang="en-GB" dirty="0"/>
              <a:t>our current knowledge</a:t>
            </a:r>
          </a:p>
          <a:p>
            <a:pPr lvl="0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If we select one of the nongreedy actions, then we say </a:t>
            </a:r>
            <a:r>
              <a:rPr lang="en-GB" b="1" dirty="0"/>
              <a:t>we are exploring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sampling apparently inferior actions to see if they might be better</a:t>
            </a:r>
          </a:p>
          <a:p>
            <a:r>
              <a:rPr lang="en-GB" dirty="0"/>
              <a:t>Exploitation </a:t>
            </a:r>
            <a:r>
              <a:rPr lang="en-GB" b="1" dirty="0"/>
              <a:t>maximize the expected reward on the one step</a:t>
            </a:r>
            <a:r>
              <a:rPr lang="en-GB" dirty="0"/>
              <a:t>, but exploration </a:t>
            </a:r>
            <a:r>
              <a:rPr lang="en-GB" b="1" dirty="0"/>
              <a:t>may produce a greater total reward in the long run</a:t>
            </a:r>
          </a:p>
          <a:p>
            <a:pPr lvl="1"/>
            <a:r>
              <a:rPr lang="en-GB" dirty="0"/>
              <a:t>it is not possible both to explore and to exploit with any single action selection</a:t>
            </a:r>
          </a:p>
          <a:p>
            <a:pPr lvl="1"/>
            <a:r>
              <a:rPr lang="en-GB" b="1" dirty="0"/>
              <a:t>conflict</a:t>
            </a:r>
            <a:r>
              <a:rPr lang="en-GB" dirty="0"/>
              <a:t> between exploration and exploitation</a:t>
            </a:r>
          </a:p>
          <a:p>
            <a:pPr lvl="1"/>
            <a:r>
              <a:rPr lang="en-GB" dirty="0"/>
              <a:t>need to balance exploration and exploitation is a </a:t>
            </a:r>
            <a:r>
              <a:rPr lang="en-GB" b="1" dirty="0"/>
              <a:t>distinctive challenge </a:t>
            </a:r>
            <a:r>
              <a:rPr lang="en-GB" dirty="0"/>
              <a:t>of RL</a:t>
            </a:r>
          </a:p>
          <a:p>
            <a:pPr lvl="1"/>
            <a:endParaRPr lang="en-GB" sz="1000" dirty="0"/>
          </a:p>
          <a:p>
            <a:r>
              <a:rPr lang="en-GB" dirty="0"/>
              <a:t>Notice that there’s </a:t>
            </a:r>
            <a:r>
              <a:rPr lang="en-GB" b="1" dirty="0"/>
              <a:t>only a way to exploit</a:t>
            </a:r>
            <a:r>
              <a:rPr lang="en-GB" dirty="0"/>
              <a:t>, there are </a:t>
            </a:r>
            <a:r>
              <a:rPr lang="en-GB" b="1" dirty="0"/>
              <a:t>multiple ways to explore </a:t>
            </a:r>
          </a:p>
          <a:p>
            <a:pPr lvl="1"/>
            <a:r>
              <a:rPr lang="en-GB" dirty="0"/>
              <a:t>we can try gathering information to support our current beliefs</a:t>
            </a:r>
          </a:p>
          <a:p>
            <a:pPr lvl="1"/>
            <a:r>
              <a:rPr lang="en-GB" dirty="0"/>
              <a:t>we can gather information to attempt proving ourself wrong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A13A4A-569B-0F61-899A-98835B68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2072412"/>
            <a:ext cx="2133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7582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</a:t>
            </a:r>
            <a:r>
              <a:rPr lang="en-GB" b="1" dirty="0"/>
              <a:t>greedy strategy </a:t>
            </a:r>
            <a:r>
              <a:rPr lang="en-GB" dirty="0"/>
              <a:t>(always exploit) and the pure </a:t>
            </a:r>
            <a:r>
              <a:rPr lang="en-GB" b="1" dirty="0"/>
              <a:t>random strategy </a:t>
            </a:r>
            <a:r>
              <a:rPr lang="en-GB" dirty="0"/>
              <a:t>(always explore) aren't really strategies, but two important baselines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combine: the agent can exploit, but also collect information</a:t>
            </a:r>
          </a:p>
          <a:p>
            <a:pPr lvl="1"/>
            <a:r>
              <a:rPr lang="en-GB" dirty="0"/>
              <a:t>we act greedily most of the time</a:t>
            </a:r>
          </a:p>
          <a:p>
            <a:pPr lvl="1"/>
            <a:r>
              <a:rPr lang="en-GB" dirty="0"/>
              <a:t>we explore randomly every so often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highlight>
                  <a:srgbClr val="FFFF00"/>
                </a:highlight>
              </a:rPr>
              <a:t>See “epsilon-</a:t>
            </a:r>
            <a:r>
              <a:rPr lang="en-GB" b="1" dirty="0" err="1">
                <a:highlight>
                  <a:srgbClr val="FFFF00"/>
                </a:highlight>
              </a:rPr>
              <a:t>greedy.ipynb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Epsilon-Greedy Algorithm in Reinforcement Learning - GeeksforGeeks">
            <a:extLst>
              <a:ext uri="{FF2B5EF4-FFF2-40B4-BE49-F238E27FC236}">
                <a16:creationId xmlns:a16="http://schemas.microsoft.com/office/drawing/2014/main" id="{B8BDFC4E-73ED-1392-5951-BC12BD3EA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5118" r="15483" b="19968"/>
          <a:stretch/>
        </p:blipFill>
        <p:spPr bwMode="auto">
          <a:xfrm>
            <a:off x="859968" y="3701143"/>
            <a:ext cx="5773872" cy="113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8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(2)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5E7324-77AD-3055-2BA9-B0EE50A0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705"/>
            <a:ext cx="8937366" cy="53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4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Pure exploitation improves faster, but performs worse in the long run</a:t>
            </a:r>
          </a:p>
          <a:p>
            <a:pPr lvl="1"/>
            <a:r>
              <a:rPr lang="en-GB" dirty="0"/>
              <a:t>it got stuck performing suboptimal actions </a:t>
            </a:r>
          </a:p>
          <a:p>
            <a:endParaRPr lang="en-GB" dirty="0"/>
          </a:p>
          <a:p>
            <a:r>
              <a:rPr lang="en-GB" dirty="0"/>
              <a:t>Greedy methods performs better in the long run</a:t>
            </a:r>
          </a:p>
          <a:p>
            <a:pPr lvl="1"/>
            <a:r>
              <a:rPr lang="en-GB" dirty="0"/>
              <a:t>they continued to explore to improve their chances of recognizing the optimal action</a:t>
            </a:r>
          </a:p>
          <a:p>
            <a:pPr lvl="1"/>
            <a:r>
              <a:rPr lang="en-GB" dirty="0"/>
              <a:t>𝜖=0.1 explores more and usually found the optimal action earlier, but it never selected that action more than 91% of the time (it explores 10% of the time)</a:t>
            </a:r>
          </a:p>
          <a:p>
            <a:pPr lvl="1"/>
            <a:r>
              <a:rPr lang="en-GB" dirty="0"/>
              <a:t>𝜖=0.01 improves slowly (it explores less), but eventually perform better in the long run (it explore only 1% of time)</a:t>
            </a:r>
          </a:p>
          <a:p>
            <a:pPr lvl="1"/>
            <a:endParaRPr lang="en-GB" dirty="0"/>
          </a:p>
          <a:p>
            <a:r>
              <a:rPr lang="en-GB" dirty="0"/>
              <a:t>It is possible to </a:t>
            </a:r>
            <a:r>
              <a:rPr lang="en-GB" b="1" dirty="0"/>
              <a:t>reduce 𝜖 over time </a:t>
            </a:r>
            <a:r>
              <a:rPr lang="en-GB" dirty="0"/>
              <a:t>to get the best of both high and low values</a:t>
            </a:r>
          </a:p>
        </p:txBody>
      </p:sp>
    </p:spTree>
    <p:extLst>
      <p:ext uri="{BB962C8B-B14F-4D97-AF65-F5344CB8AC3E}">
        <p14:creationId xmlns:p14="http://schemas.microsoft.com/office/powerpoint/2010/main" val="85996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Early on we can explore </a:t>
            </a:r>
            <a:r>
              <a:rPr lang="en-GB" dirty="0"/>
              <a:t>the most</a:t>
            </a:r>
          </a:p>
          <a:p>
            <a:pPr lvl="1"/>
            <a:r>
              <a:rPr lang="en-GB" dirty="0"/>
              <a:t>when the agent hasn’t experienced the environment enough</a:t>
            </a:r>
          </a:p>
          <a:p>
            <a:pPr lvl="1"/>
            <a:r>
              <a:rPr lang="en-GB" dirty="0"/>
              <a:t>there’s a high likelihood that value estimates are wrong</a:t>
            </a:r>
          </a:p>
          <a:p>
            <a:r>
              <a:rPr lang="en-GB" b="1" dirty="0"/>
              <a:t>Later we want the agent to exploit</a:t>
            </a:r>
            <a:r>
              <a:rPr lang="en-GB" dirty="0"/>
              <a:t> more and more</a:t>
            </a:r>
          </a:p>
          <a:p>
            <a:pPr lvl="1"/>
            <a:r>
              <a:rPr lang="en-GB" dirty="0"/>
              <a:t>as time passes and agent acquires knowledge</a:t>
            </a:r>
          </a:p>
          <a:p>
            <a:pPr lvl="1"/>
            <a:r>
              <a:rPr lang="en-GB" dirty="0"/>
              <a:t>it obtains better estimates of the value functions</a:t>
            </a:r>
          </a:p>
          <a:p>
            <a:pPr lvl="1"/>
            <a:r>
              <a:rPr lang="en-GB" dirty="0"/>
              <a:t>the likelihood that value estimates are close to the actual values increases, which is when we should explore less frequently and exploit the knowledge acquired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This strategy can take many forms </a:t>
            </a:r>
            <a:r>
              <a:rPr lang="en-GB" b="1" dirty="0"/>
              <a:t>depending on how we change the value of epsilon</a:t>
            </a:r>
          </a:p>
          <a:p>
            <a:pPr lvl="1"/>
            <a:r>
              <a:rPr lang="en-GB" dirty="0"/>
              <a:t>e.g. linearly, exponentially</a:t>
            </a:r>
          </a:p>
          <a:p>
            <a:pPr lvl="1"/>
            <a:r>
              <a:rPr lang="en-GB" dirty="0"/>
              <a:t>the bottom line is that the agent should explore with a higher chance early and exploit with a higher chance later</a:t>
            </a:r>
          </a:p>
          <a:p>
            <a:pPr lvl="1"/>
            <a:endParaRPr lang="en-GB" sz="800" dirty="0"/>
          </a:p>
          <a:p>
            <a:r>
              <a:rPr lang="en-GB" b="1" dirty="0">
                <a:highlight>
                  <a:srgbClr val="FFFF00"/>
                </a:highlight>
              </a:rPr>
              <a:t>See “decay-epsilon-</a:t>
            </a:r>
            <a:r>
              <a:rPr lang="en-GB" b="1" dirty="0" err="1">
                <a:highlight>
                  <a:srgbClr val="FFFF00"/>
                </a:highlight>
              </a:rPr>
              <a:t>greedy.ipynb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02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(2)</a:t>
            </a:r>
            <a:endParaRPr sz="4000" dirty="0"/>
          </a:p>
        </p:txBody>
      </p:sp>
      <p:pic>
        <p:nvPicPr>
          <p:cNvPr id="4" name="Immagine 3" descr="Immagine che contiene schermata, linea, Diagramma, diagramma&#10;&#10;Descrizione generata automaticamente">
            <a:extLst>
              <a:ext uri="{FF2B5EF4-FFF2-40B4-BE49-F238E27FC236}">
                <a16:creationId xmlns:a16="http://schemas.microsoft.com/office/drawing/2014/main" id="{F28A6F1A-7DDD-954C-920F-566F5706B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" y="1319934"/>
            <a:ext cx="7772400" cy="49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(3)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E6689FB-481C-EAA6-DFE6-2C6A256F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3" y="1140807"/>
            <a:ext cx="8768587" cy="539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Initial action values can be used as a simple way to </a:t>
            </a:r>
            <a:r>
              <a:rPr lang="en-GB" b="1" dirty="0"/>
              <a:t>encourage exploration</a:t>
            </a:r>
          </a:p>
          <a:p>
            <a:pPr lvl="0"/>
            <a:endParaRPr lang="en-GB" b="1" dirty="0"/>
          </a:p>
          <a:p>
            <a:pPr lvl="0"/>
            <a:r>
              <a:rPr lang="en-GB" dirty="0"/>
              <a:t>Suppose to set an initial estimate in a </a:t>
            </a:r>
            <a:r>
              <a:rPr lang="en-GB" b="1" dirty="0"/>
              <a:t>really optimistic way</a:t>
            </a:r>
          </a:p>
          <a:p>
            <a:pPr lvl="1"/>
            <a:r>
              <a:rPr lang="en-GB" dirty="0"/>
              <a:t>whichever actions are initially selected, the reward is less than the starting estimates </a:t>
            </a:r>
          </a:p>
          <a:p>
            <a:pPr lvl="1"/>
            <a:r>
              <a:rPr lang="en-GB" dirty="0"/>
              <a:t>the learner switches to other actions, being "disappointed" with the rewards it is receiving</a:t>
            </a:r>
          </a:p>
          <a:p>
            <a:pPr lvl="1"/>
            <a:r>
              <a:rPr lang="en-GB" dirty="0"/>
              <a:t>the result is that all actions are tried several times before the value estimates converge </a:t>
            </a:r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It as a simple </a:t>
            </a:r>
            <a:r>
              <a:rPr lang="en-GB" b="1" dirty="0"/>
              <a:t>trick</a:t>
            </a:r>
            <a:r>
              <a:rPr lang="en-GB" dirty="0"/>
              <a:t> that can be quite effective on stationary problems, but it is not well suited to non-stationary problems </a:t>
            </a:r>
          </a:p>
          <a:p>
            <a:pPr lvl="1"/>
            <a:r>
              <a:rPr lang="en-GB" dirty="0"/>
              <a:t>its drive for exploration is inherently temporary</a:t>
            </a:r>
          </a:p>
          <a:p>
            <a:endParaRPr lang="en-GB" dirty="0"/>
          </a:p>
          <a:p>
            <a:r>
              <a:rPr lang="en-GB" b="1" dirty="0">
                <a:highlight>
                  <a:srgbClr val="FFFF00"/>
                </a:highlight>
              </a:rPr>
              <a:t>See “optimistic-initial-</a:t>
            </a:r>
            <a:r>
              <a:rPr lang="en-GB" b="1" dirty="0" err="1">
                <a:highlight>
                  <a:srgbClr val="FFFF00"/>
                </a:highlight>
              </a:rPr>
              <a:t>value.ipynb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3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99646"/>
            <a:ext cx="8520600" cy="383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Dilemma</a:t>
            </a:r>
          </a:p>
          <a:p>
            <a:pPr lvl="0"/>
            <a:r>
              <a:rPr lang="en-GB" sz="1800" dirty="0"/>
              <a:t>Multi-armed bandit problem</a:t>
            </a:r>
          </a:p>
          <a:p>
            <a:pPr lvl="0"/>
            <a:r>
              <a:rPr lang="en-GB" sz="1800" dirty="0"/>
              <a:t>Estimation of the action value</a:t>
            </a:r>
          </a:p>
          <a:p>
            <a:pPr lvl="0"/>
            <a:r>
              <a:rPr lang="en-GB" sz="1800" dirty="0"/>
              <a:t>Exploiting or Exploring?</a:t>
            </a:r>
          </a:p>
          <a:p>
            <a:pPr lvl="0"/>
            <a:r>
              <a:rPr lang="en-GB" sz="1800" dirty="0"/>
              <a:t>Epsilon greedy</a:t>
            </a:r>
          </a:p>
          <a:p>
            <a:pPr lvl="0"/>
            <a:r>
              <a:rPr lang="en-GB" sz="1800" dirty="0"/>
              <a:t>Decaying epsilon-greedy</a:t>
            </a:r>
          </a:p>
          <a:p>
            <a:pPr lvl="0"/>
            <a:r>
              <a:rPr lang="en-GB" sz="1800" dirty="0"/>
              <a:t>Optimistic initial values</a:t>
            </a:r>
          </a:p>
          <a:p>
            <a:pPr lvl="0"/>
            <a:r>
              <a:rPr lang="en-GB" sz="1800" dirty="0"/>
              <a:t>Strategic Exploration</a:t>
            </a:r>
          </a:p>
          <a:p>
            <a:pPr lvl="0"/>
            <a:r>
              <a:rPr lang="en-GB" sz="1800" dirty="0" err="1"/>
              <a:t>Softmax</a:t>
            </a:r>
            <a:r>
              <a:rPr lang="en-GB" sz="1800" dirty="0"/>
              <a:t> method</a:t>
            </a:r>
          </a:p>
          <a:p>
            <a:pPr lvl="0"/>
            <a:r>
              <a:rPr lang="en-GB" sz="1800" dirty="0"/>
              <a:t>Upper Confidence Bound method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r>
              <a:rPr lang="en-GB" sz="1800" dirty="0"/>
              <a:t>Conclusion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(2)</a:t>
            </a:r>
            <a:endParaRPr sz="4000" dirty="0"/>
          </a:p>
        </p:txBody>
      </p:sp>
      <p:pic>
        <p:nvPicPr>
          <p:cNvPr id="4" name="Immagine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D0310EB5-CBEC-2DC8-B5C7-BE4B9A1F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2" y="1217515"/>
            <a:ext cx="8890936" cy="52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8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Initially the optimistic method performs worse because it explores more</a:t>
            </a:r>
          </a:p>
          <a:p>
            <a:endParaRPr lang="en-GB" dirty="0"/>
          </a:p>
          <a:p>
            <a:r>
              <a:rPr lang="en-GB" dirty="0"/>
              <a:t>In the early part of the curve we can see oscillations and spikes</a:t>
            </a:r>
          </a:p>
          <a:p>
            <a:pPr lvl="1"/>
            <a:r>
              <a:rPr lang="en-GB" dirty="0"/>
              <a:t>if the initial action selected is by chance ones of the better choices, then the estimate will be magnified resulting in an emphasis to continue playing this action</a:t>
            </a:r>
          </a:p>
          <a:p>
            <a:pPr lvl="1"/>
            <a:r>
              <a:rPr lang="en-GB" dirty="0"/>
              <a:t>this results in large values being received on the initial draws and consequently very good initial play</a:t>
            </a:r>
          </a:p>
          <a:p>
            <a:pPr lvl="1"/>
            <a:r>
              <a:rPr lang="en-GB" dirty="0"/>
              <a:t>if the algorithm initially selects poor actions then initially it will perform poorly resulting in very poor initial play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686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Strategic Exploration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While humans explore, they </a:t>
            </a:r>
            <a:r>
              <a:rPr lang="en-GB" b="1" dirty="0"/>
              <a:t>don’t explore randomly</a:t>
            </a:r>
          </a:p>
          <a:p>
            <a:pPr lvl="1"/>
            <a:r>
              <a:rPr lang="en-GB" dirty="0"/>
              <a:t>imprecision is the source of randomness</a:t>
            </a:r>
          </a:p>
          <a:p>
            <a:r>
              <a:rPr lang="en-GB" dirty="0"/>
              <a:t>A more strategic way of exploring</a:t>
            </a:r>
          </a:p>
          <a:p>
            <a:pPr lvl="1"/>
            <a:r>
              <a:rPr lang="en-GB" dirty="0"/>
              <a:t>we know that we’re sacrificing short-term for long-term satisfaction</a:t>
            </a:r>
          </a:p>
          <a:p>
            <a:pPr lvl="1"/>
            <a:r>
              <a:rPr lang="en-GB" dirty="0"/>
              <a:t>we know we want to acquire information </a:t>
            </a:r>
          </a:p>
          <a:p>
            <a:pPr lvl="1"/>
            <a:r>
              <a:rPr lang="en-GB" dirty="0"/>
              <a:t>we explore by trying things we haven’t sufficiently tried but </a:t>
            </a:r>
            <a:r>
              <a:rPr lang="en-GB" b="1" dirty="0"/>
              <a:t>have the potential </a:t>
            </a:r>
            <a:r>
              <a:rPr lang="en-GB" dirty="0"/>
              <a:t>to get better results </a:t>
            </a:r>
          </a:p>
          <a:p>
            <a:r>
              <a:rPr lang="en-GB" dirty="0"/>
              <a:t>Human exploration strategies are a </a:t>
            </a:r>
            <a:r>
              <a:rPr lang="en-GB" b="1" dirty="0"/>
              <a:t>combination of estimates and their uncertainty</a:t>
            </a:r>
            <a:endParaRPr lang="en-GB" dirty="0"/>
          </a:p>
          <a:p>
            <a:pPr lvl="1"/>
            <a:r>
              <a:rPr lang="en-GB" dirty="0"/>
              <a:t>we might prefer a dish that we’re likely to enjoy, and we haven’t tried, over a dish that we like okay, but we get every weekend</a:t>
            </a:r>
          </a:p>
          <a:p>
            <a:r>
              <a:rPr lang="en-GB" dirty="0"/>
              <a:t>The </a:t>
            </a:r>
            <a:r>
              <a:rPr lang="en-GB" b="1" dirty="0"/>
              <a:t>prediction error</a:t>
            </a:r>
            <a:r>
              <a:rPr lang="en-GB" dirty="0"/>
              <a:t> and </a:t>
            </a:r>
            <a:r>
              <a:rPr lang="en-GB" b="1" dirty="0"/>
              <a:t>curiosity</a:t>
            </a:r>
            <a:r>
              <a:rPr lang="en-GB" dirty="0"/>
              <a:t> could be our metric for exploration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consider </a:t>
            </a:r>
            <a:r>
              <a:rPr lang="en-GB" b="1" dirty="0"/>
              <a:t>more advanced exploration strategies </a:t>
            </a:r>
          </a:p>
          <a:p>
            <a:pPr lvl="1"/>
            <a:r>
              <a:rPr lang="en-GB" dirty="0"/>
              <a:t>apply randomness in proportion to the current estimates of the actions </a:t>
            </a:r>
          </a:p>
          <a:p>
            <a:pPr lvl="1"/>
            <a:r>
              <a:rPr lang="en-GB" dirty="0"/>
              <a:t>take into account the confidence and uncertainty levels of the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77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4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sample actions from a probability distribution over the estimates</a:t>
            </a:r>
          </a:p>
          <a:p>
            <a:pPr lvl="1"/>
            <a:r>
              <a:rPr lang="en-GB" dirty="0"/>
              <a:t>if there is an action that has a really low estimate, we’re less likely to try it</a:t>
            </a:r>
          </a:p>
          <a:p>
            <a:pPr lvl="1"/>
            <a:r>
              <a:rPr lang="en-GB" dirty="0"/>
              <a:t>the probability of selecting an action is </a:t>
            </a:r>
            <a:r>
              <a:rPr lang="en-GB" b="1" dirty="0"/>
              <a:t>proportional to its current </a:t>
            </a:r>
            <a:r>
              <a:rPr lang="en-GB" dirty="0"/>
              <a:t>estimate</a:t>
            </a:r>
          </a:p>
          <a:p>
            <a:pPr lvl="1"/>
            <a:r>
              <a:rPr lang="en-GB" dirty="0"/>
              <a:t>difference between estimates create a </a:t>
            </a:r>
            <a:r>
              <a:rPr lang="en-GB" b="1" dirty="0"/>
              <a:t>tendency to select actions with the highest estimates more often</a:t>
            </a:r>
            <a:r>
              <a:rPr lang="en-GB" dirty="0"/>
              <a:t>, and actions with the lowest estimates less frequently</a:t>
            </a:r>
          </a:p>
          <a:p>
            <a:r>
              <a:rPr lang="en-GB" dirty="0"/>
              <a:t>Suppose to have B possible actions, then the probability to select action a is:</a:t>
            </a:r>
          </a:p>
          <a:p>
            <a:pPr marL="120650" indent="0">
              <a:buNone/>
            </a:pPr>
            <a:br>
              <a:rPr lang="en-GB" dirty="0"/>
            </a:br>
            <a:endParaRPr lang="en-GB" dirty="0"/>
          </a:p>
          <a:p>
            <a:pPr marL="12065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The </a:t>
            </a:r>
            <a:r>
              <a:rPr lang="en-GB" b="1" dirty="0"/>
              <a:t>temperature</a:t>
            </a:r>
            <a:r>
              <a:rPr lang="en-GB" dirty="0"/>
              <a:t> hyperparameter </a:t>
            </a:r>
            <a:r>
              <a:rPr lang="en-GB" b="1" dirty="0"/>
              <a:t>controls the sensitivity </a:t>
            </a:r>
            <a:r>
              <a:rPr lang="en-GB" dirty="0"/>
              <a:t>to the differences</a:t>
            </a:r>
          </a:p>
          <a:p>
            <a:pPr lvl="1"/>
            <a:r>
              <a:rPr lang="en-GB" dirty="0"/>
              <a:t>as it approaches infinity, the preferences over the values are equal</a:t>
            </a:r>
          </a:p>
          <a:p>
            <a:pPr lvl="1"/>
            <a:r>
              <a:rPr lang="en-GB" dirty="0"/>
              <a:t>as temperature value approaches zero, the action with the highest estimated will be sampled with probability of one</a:t>
            </a:r>
          </a:p>
          <a:p>
            <a:pPr lvl="1"/>
            <a:r>
              <a:rPr lang="en-GB" dirty="0"/>
              <a:t>we can decay temperature (linearly, exponentially)</a:t>
            </a:r>
          </a:p>
          <a:p>
            <a:r>
              <a:rPr lang="en-GB" b="1" dirty="0">
                <a:highlight>
                  <a:srgbClr val="FFFF00"/>
                </a:highlight>
              </a:rPr>
              <a:t>See the “</a:t>
            </a:r>
            <a:r>
              <a:rPr lang="en-GB" b="1" dirty="0" err="1">
                <a:highlight>
                  <a:srgbClr val="FFFF00"/>
                </a:highlight>
              </a:rPr>
              <a:t>softmax.ipynb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 descr="Immagine che contiene Carattere, bianco, diagramma, design&#10;&#10;Descrizione generata automaticamente">
            <a:extLst>
              <a:ext uri="{FF2B5EF4-FFF2-40B4-BE49-F238E27FC236}">
                <a16:creationId xmlns:a16="http://schemas.microsoft.com/office/drawing/2014/main" id="{3F92F947-AC4E-6317-BDAD-D5C1526B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8" y="3195618"/>
            <a:ext cx="1894915" cy="12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(2)</a:t>
            </a:r>
            <a:endParaRPr sz="4000" dirty="0"/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E798E2BB-FE6C-BCE4-2B99-18E2A0D4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2" y="1173917"/>
            <a:ext cx="8525067" cy="51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Optimistic initialization is a clever and efficient approach, however </a:t>
            </a:r>
            <a:r>
              <a:rPr lang="en-GB" b="1" dirty="0"/>
              <a:t>we don’t know the maximum reward </a:t>
            </a:r>
            <a:r>
              <a:rPr lang="en-GB" dirty="0"/>
              <a:t>the agent can obtain </a:t>
            </a:r>
          </a:p>
          <a:p>
            <a:pPr lvl="1"/>
            <a:r>
              <a:rPr lang="en-GB" dirty="0"/>
              <a:t>if we set it to a value much higher than its actual value, the algorithm will perform sub-optimally for a long time (many episodes to bring the estimates near the actual values)</a:t>
            </a:r>
          </a:p>
          <a:p>
            <a:pPr lvl="1"/>
            <a:r>
              <a:rPr lang="en-GB" dirty="0"/>
              <a:t>if we set the initial values lower than the maximum, the algorithm will no longer be optimistic, and it will no longer work </a:t>
            </a:r>
          </a:p>
          <a:p>
            <a:endParaRPr lang="en-GB" dirty="0"/>
          </a:p>
          <a:p>
            <a:r>
              <a:rPr lang="en-GB" dirty="0"/>
              <a:t>A better strategy that follows the same principle is to use statistical techniques to calculate the </a:t>
            </a:r>
            <a:r>
              <a:rPr lang="en-GB" b="1" dirty="0"/>
              <a:t>value estimate uncertainty </a:t>
            </a:r>
            <a:r>
              <a:rPr lang="en-GB" dirty="0"/>
              <a:t>and uses it as a </a:t>
            </a:r>
            <a:r>
              <a:rPr lang="en-GB" b="1" dirty="0"/>
              <a:t>bonus for exploration</a:t>
            </a:r>
          </a:p>
          <a:p>
            <a:pPr lvl="1"/>
            <a:r>
              <a:rPr lang="en-GB" dirty="0"/>
              <a:t>we’re still optimistic, but it’s a more a realistic optimism</a:t>
            </a:r>
          </a:p>
          <a:p>
            <a:pPr lvl="1"/>
            <a:r>
              <a:rPr lang="en-GB" dirty="0"/>
              <a:t>instead of blindly hoping for the best, we look at the uncertainty of value estimates </a:t>
            </a:r>
          </a:p>
          <a:p>
            <a:pPr lvl="1"/>
            <a:r>
              <a:rPr lang="en-GB" b="1" dirty="0"/>
              <a:t>the more uncertain an estimate, the more critical it is to explore it</a:t>
            </a:r>
          </a:p>
          <a:p>
            <a:endParaRPr lang="en-GB" dirty="0"/>
          </a:p>
          <a:p>
            <a:r>
              <a:rPr lang="en-GB" dirty="0"/>
              <a:t>The metric here is </a:t>
            </a:r>
            <a:r>
              <a:rPr lang="en-GB" b="1" dirty="0"/>
              <a:t>uncertainty</a:t>
            </a:r>
          </a:p>
          <a:p>
            <a:pPr lvl="1"/>
            <a:r>
              <a:rPr lang="en-GB" dirty="0"/>
              <a:t>we want to give actions the benefit of the doubt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800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To select the action </a:t>
            </a:r>
            <a:r>
              <a:rPr lang="en-GB" i="1" dirty="0"/>
              <a:t>A </a:t>
            </a:r>
            <a:r>
              <a:rPr lang="en-GB" dirty="0"/>
              <a:t>we add the value estimates and an uncertainty bonus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square-root term is a </a:t>
            </a:r>
            <a:r>
              <a:rPr lang="en-GB" b="1" dirty="0"/>
              <a:t>measure of the uncertainty </a:t>
            </a:r>
            <a:r>
              <a:rPr lang="en-GB" dirty="0"/>
              <a:t>in the estimate</a:t>
            </a:r>
          </a:p>
          <a:p>
            <a:pPr lvl="1"/>
            <a:r>
              <a:rPr lang="en-GB" dirty="0"/>
              <a:t>each time </a:t>
            </a:r>
            <a:r>
              <a:rPr lang="en-GB" i="1" dirty="0"/>
              <a:t>a</a:t>
            </a:r>
            <a:r>
              <a:rPr lang="en-GB" dirty="0"/>
              <a:t> is selected, the uncertainty is presumably reduced:  </a:t>
            </a:r>
            <a:r>
              <a:rPr lang="en-GB" i="1" dirty="0" err="1"/>
              <a:t>N</a:t>
            </a:r>
            <a:r>
              <a:rPr lang="en-GB" i="1" baseline="-25000" dirty="0" err="1"/>
              <a:t>t</a:t>
            </a:r>
            <a:r>
              <a:rPr lang="en-GB" i="1" dirty="0"/>
              <a:t>(a)</a:t>
            </a:r>
            <a:r>
              <a:rPr lang="en-GB" dirty="0"/>
              <a:t> increments and the uncertainty term decreases</a:t>
            </a:r>
          </a:p>
          <a:p>
            <a:pPr lvl="1"/>
            <a:r>
              <a:rPr lang="en-GB" dirty="0"/>
              <a:t>each time an action other than </a:t>
            </a:r>
            <a:r>
              <a:rPr lang="en-GB" i="1" dirty="0"/>
              <a:t>a</a:t>
            </a:r>
            <a:r>
              <a:rPr lang="en-GB" dirty="0"/>
              <a:t> is selected, </a:t>
            </a:r>
            <a:r>
              <a:rPr lang="en-GB" i="1" dirty="0"/>
              <a:t>t</a:t>
            </a:r>
            <a:r>
              <a:rPr lang="en-GB" dirty="0"/>
              <a:t> increases and the uncertainty estimate increases</a:t>
            </a:r>
          </a:p>
          <a:p>
            <a:pPr lvl="1"/>
            <a:r>
              <a:rPr lang="en-GB" dirty="0"/>
              <a:t>logarithm means that the increases get smaller over time, but are unbounded</a:t>
            </a:r>
          </a:p>
          <a:p>
            <a:endParaRPr lang="en-GB" sz="1000" dirty="0"/>
          </a:p>
          <a:p>
            <a:r>
              <a:rPr lang="en-GB" dirty="0"/>
              <a:t>All actions will </a:t>
            </a:r>
            <a:r>
              <a:rPr lang="en-GB" b="1" dirty="0"/>
              <a:t>eventually be selected</a:t>
            </a:r>
            <a:r>
              <a:rPr lang="en-GB" dirty="0"/>
              <a:t>, but actions with </a:t>
            </a:r>
            <a:r>
              <a:rPr lang="en-GB" b="1" dirty="0"/>
              <a:t>lower value estimates</a:t>
            </a:r>
            <a:r>
              <a:rPr lang="en-GB" dirty="0"/>
              <a:t>, or that </a:t>
            </a:r>
            <a:r>
              <a:rPr lang="en-GB" b="1" dirty="0"/>
              <a:t>have already been selected frequently</a:t>
            </a:r>
            <a:r>
              <a:rPr lang="en-GB" dirty="0"/>
              <a:t>, will be selected with decreasing frequency over time</a:t>
            </a:r>
          </a:p>
          <a:p>
            <a:endParaRPr lang="en-GB" sz="1100" dirty="0"/>
          </a:p>
          <a:p>
            <a:r>
              <a:rPr lang="en-GB" b="1" dirty="0">
                <a:highlight>
                  <a:srgbClr val="FFFF00"/>
                </a:highlight>
              </a:rPr>
              <a:t>See the “</a:t>
            </a:r>
            <a:r>
              <a:rPr lang="en-GB" b="1" dirty="0" err="1">
                <a:highlight>
                  <a:srgbClr val="FFFF00"/>
                </a:highlight>
              </a:rPr>
              <a:t>ucb.ipynb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</p:txBody>
      </p:sp>
      <p:pic>
        <p:nvPicPr>
          <p:cNvPr id="3" name="Immagine 2" descr="Immagine che contiene Carattere, testo, bianco, linea&#10;&#10;Descrizione generata automaticamente">
            <a:extLst>
              <a:ext uri="{FF2B5EF4-FFF2-40B4-BE49-F238E27FC236}">
                <a16:creationId xmlns:a16="http://schemas.microsoft.com/office/drawing/2014/main" id="{A15637CC-4CEF-45E6-E77F-F034C5A17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1" y="1578859"/>
            <a:ext cx="4034605" cy="10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(3)</a:t>
            </a:r>
            <a:endParaRPr sz="4000" dirty="0"/>
          </a:p>
        </p:txBody>
      </p:sp>
      <p:pic>
        <p:nvPicPr>
          <p:cNvPr id="3" name="Immagine 2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B9827DBF-00DA-E7D7-5F11-46A8C1C5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2" y="1335790"/>
            <a:ext cx="8377374" cy="51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8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82701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508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run simulations for all methods in order to compare their performances</a:t>
            </a:r>
          </a:p>
          <a:p>
            <a:r>
              <a:rPr lang="en-GB" dirty="0"/>
              <a:t>They all have a parameter!</a:t>
            </a:r>
          </a:p>
          <a:p>
            <a:pPr lvl="1"/>
            <a:r>
              <a:rPr lang="en-GB" dirty="0"/>
              <a:t>we have to consider their performance as </a:t>
            </a:r>
            <a:r>
              <a:rPr lang="en-GB" b="1" dirty="0"/>
              <a:t>a function of their parameter</a:t>
            </a:r>
          </a:p>
          <a:p>
            <a:r>
              <a:rPr lang="en-GB" b="1" dirty="0"/>
              <a:t>Parameter study</a:t>
            </a:r>
          </a:p>
          <a:p>
            <a:pPr lvl="1"/>
            <a:r>
              <a:rPr lang="en-GB" dirty="0"/>
              <a:t>summarize a complete learning curve by its average value over the 1000 steps </a:t>
            </a:r>
          </a:p>
          <a:p>
            <a:pPr lvl="1"/>
            <a:r>
              <a:rPr lang="en-GB" dirty="0"/>
              <a:t>shows the value as a function of the parameter, on a single scale on the x-axis</a:t>
            </a:r>
            <a:endParaRPr lang="en-GB" sz="1100" dirty="0"/>
          </a:p>
          <a:p>
            <a:endParaRPr lang="en-GB" b="1" dirty="0">
              <a:highlight>
                <a:srgbClr val="FFFF00"/>
              </a:highlight>
            </a:endParaRPr>
          </a:p>
          <a:p>
            <a:r>
              <a:rPr lang="en-GB" b="1" dirty="0">
                <a:highlight>
                  <a:srgbClr val="FFFF00"/>
                </a:highlight>
              </a:rPr>
              <a:t>See the “</a:t>
            </a:r>
            <a:r>
              <a:rPr lang="en-GB" b="1" dirty="0" err="1">
                <a:highlight>
                  <a:srgbClr val="FFFF00"/>
                </a:highlight>
              </a:rPr>
              <a:t>comparison.ipynb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endParaRPr lang="en-GB" b="1" dirty="0">
              <a:highlight>
                <a:srgbClr val="FFFF00"/>
              </a:highlight>
            </a:endParaRPr>
          </a:p>
          <a:p>
            <a:r>
              <a:rPr lang="en-GB" dirty="0"/>
              <a:t>UCB seems to perform best</a:t>
            </a:r>
          </a:p>
          <a:p>
            <a:pPr lvl="1"/>
            <a:r>
              <a:rPr lang="en-GB" dirty="0"/>
              <a:t>notice the </a:t>
            </a:r>
            <a:r>
              <a:rPr lang="en-GB" b="1" dirty="0"/>
              <a:t>inverted-U shapes</a:t>
            </a:r>
            <a:r>
              <a:rPr lang="en-GB" dirty="0"/>
              <a:t> of each algorithm’s performance</a:t>
            </a:r>
          </a:p>
          <a:p>
            <a:pPr lvl="1"/>
            <a:r>
              <a:rPr lang="en-GB" dirty="0"/>
              <a:t>all the algorithms perform best at an intermediate value of their parameter, neither too large nor too small</a:t>
            </a:r>
          </a:p>
          <a:p>
            <a:r>
              <a:rPr lang="en-GB" dirty="0"/>
              <a:t>In assessing a method, we should attend not just to how well it does at its best parameter setting, but also to </a:t>
            </a:r>
            <a:r>
              <a:rPr lang="en-GB" b="1" dirty="0"/>
              <a:t>how sensitive it is to its parameter</a:t>
            </a:r>
            <a:r>
              <a:rPr lang="en-GB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014358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Diagramma, linea, diagramma, schermata&#10;&#10;Descrizione generata automaticamente">
            <a:extLst>
              <a:ext uri="{FF2B5EF4-FFF2-40B4-BE49-F238E27FC236}">
                <a16:creationId xmlns:a16="http://schemas.microsoft.com/office/drawing/2014/main" id="{C089544C-BA4C-C270-864C-942B999B3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2" y="1154764"/>
            <a:ext cx="8572578" cy="52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Dilemma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For our agent is really important to </a:t>
            </a:r>
            <a:r>
              <a:rPr lang="en-GB" b="1" dirty="0"/>
              <a:t>explore</a:t>
            </a:r>
            <a:r>
              <a:rPr lang="en-GB" dirty="0"/>
              <a:t> when interacting with </a:t>
            </a:r>
            <a:r>
              <a:rPr lang="en-GB" b="1" dirty="0"/>
              <a:t>uncertain environments</a:t>
            </a:r>
          </a:p>
          <a:p>
            <a:pPr lvl="1"/>
            <a:r>
              <a:rPr lang="en-GB" dirty="0"/>
              <a:t>problems in which the MDP isn’t available for planning</a:t>
            </a:r>
          </a:p>
          <a:p>
            <a:pPr lvl="1"/>
            <a:endParaRPr lang="en-GB" sz="900" dirty="0"/>
          </a:p>
          <a:p>
            <a:pPr lvl="0"/>
            <a:r>
              <a:rPr lang="en-GB" dirty="0"/>
              <a:t>Every decision is a </a:t>
            </a:r>
            <a:r>
              <a:rPr lang="en-GB" b="1" dirty="0"/>
              <a:t>trade-off</a:t>
            </a:r>
            <a:r>
              <a:rPr lang="en-GB" dirty="0"/>
              <a:t> between </a:t>
            </a:r>
            <a:r>
              <a:rPr lang="en-GB" b="1" dirty="0"/>
              <a:t>information gathering</a:t>
            </a:r>
            <a:r>
              <a:rPr lang="en-GB" dirty="0"/>
              <a:t> and </a:t>
            </a:r>
            <a:r>
              <a:rPr lang="en-GB" b="1" dirty="0"/>
              <a:t>information exploitation</a:t>
            </a:r>
          </a:p>
          <a:p>
            <a:pPr lvl="1"/>
            <a:r>
              <a:rPr lang="en-GB" dirty="0"/>
              <a:t>when we go to a restaurant, should we order our favourite dish or should we request that dish we want to try? </a:t>
            </a:r>
          </a:p>
          <a:p>
            <a:pPr lvl="1"/>
            <a:endParaRPr lang="en-GB" sz="900" dirty="0"/>
          </a:p>
          <a:p>
            <a:r>
              <a:rPr lang="en-GB" dirty="0"/>
              <a:t>The </a:t>
            </a:r>
            <a:r>
              <a:rPr lang="en-GB" b="1" dirty="0"/>
              <a:t>exploration-exploitation dilemma</a:t>
            </a:r>
            <a:endParaRPr lang="en-GB" dirty="0"/>
          </a:p>
          <a:p>
            <a:pPr lvl="1"/>
            <a:r>
              <a:rPr lang="en-GB" dirty="0"/>
              <a:t>we need to acquire knowledge? </a:t>
            </a:r>
          </a:p>
          <a:p>
            <a:pPr lvl="1"/>
            <a:r>
              <a:rPr lang="en-GB" dirty="0"/>
              <a:t>we should capitalize on knowledge previously learned? </a:t>
            </a:r>
          </a:p>
          <a:p>
            <a:pPr lvl="1"/>
            <a:r>
              <a:rPr lang="en-GB" b="1" dirty="0"/>
              <a:t>is the good we already have good enough?</a:t>
            </a:r>
            <a:r>
              <a:rPr lang="en-GB" dirty="0"/>
              <a:t> </a:t>
            </a:r>
          </a:p>
          <a:p>
            <a:pPr lvl="1"/>
            <a:endParaRPr lang="en-GB" sz="1050" dirty="0"/>
          </a:p>
          <a:p>
            <a:r>
              <a:rPr lang="en-GB" dirty="0"/>
              <a:t>In order to examine this dilemma, we will consider simplified environments that aren’t sequential, but one-shot: the </a:t>
            </a:r>
            <a:r>
              <a:rPr lang="en-GB" b="1" dirty="0"/>
              <a:t>multi-armed bandits</a:t>
            </a:r>
            <a:r>
              <a:rPr lang="en-GB" dirty="0"/>
              <a:t> (</a:t>
            </a:r>
            <a:r>
              <a:rPr lang="en-GB" b="1" dirty="0"/>
              <a:t>MABs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Conclusion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have presented several ways of </a:t>
            </a:r>
            <a:r>
              <a:rPr lang="en-GB" b="1" dirty="0"/>
              <a:t>balancing exploration and exploitation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epsilon-greedy methods choose randomly a small fraction of the time</a:t>
            </a:r>
          </a:p>
          <a:p>
            <a:pPr lvl="1"/>
            <a:r>
              <a:rPr lang="en-GB" dirty="0"/>
              <a:t>UCB methods choose deterministically, but achieve exploration by favouring actions that have so far received fewer samples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</a:t>
            </a:r>
            <a:r>
              <a:rPr lang="en-GB" b="1" dirty="0"/>
              <a:t>epsilon-greedy strategy </a:t>
            </a:r>
            <a:r>
              <a:rPr lang="en-GB" dirty="0"/>
              <a:t>(and its decaying versions) is still the </a:t>
            </a:r>
            <a:r>
              <a:rPr lang="en-GB" b="1" dirty="0"/>
              <a:t>most popular exploration strateg</a:t>
            </a:r>
            <a:r>
              <a:rPr lang="en-GB" dirty="0"/>
              <a:t>y in use today</a:t>
            </a:r>
          </a:p>
          <a:p>
            <a:pPr lvl="1"/>
            <a:r>
              <a:rPr lang="en-GB" dirty="0"/>
              <a:t>because it performs well</a:t>
            </a:r>
          </a:p>
          <a:p>
            <a:pPr lvl="1"/>
            <a:r>
              <a:rPr lang="en-GB" dirty="0"/>
              <a:t>because of its simplicity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331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”</a:t>
            </a:r>
            <a:r>
              <a:rPr lang="en-GB" b="1" dirty="0"/>
              <a:t>Many-options, single-choice</a:t>
            </a:r>
            <a:r>
              <a:rPr lang="en-GB" dirty="0"/>
              <a:t>" environment </a:t>
            </a:r>
          </a:p>
          <a:p>
            <a:pPr lvl="1"/>
            <a:r>
              <a:rPr lang="en-GB" b="1" dirty="0"/>
              <a:t>multiple actions</a:t>
            </a:r>
          </a:p>
          <a:p>
            <a:pPr lvl="1"/>
            <a:r>
              <a:rPr lang="en-GB" b="1" dirty="0"/>
              <a:t>single state</a:t>
            </a:r>
          </a:p>
          <a:p>
            <a:pPr lvl="1"/>
            <a:r>
              <a:rPr lang="en-GB" b="1" dirty="0"/>
              <a:t>greedy horizon</a:t>
            </a:r>
          </a:p>
          <a:p>
            <a:r>
              <a:rPr lang="en-GB" dirty="0"/>
              <a:t>We are faced repeatedly with a choice among 𝑘 different actions</a:t>
            </a:r>
          </a:p>
          <a:p>
            <a:r>
              <a:rPr lang="en-GB" dirty="0"/>
              <a:t>After each choice, we receive a reward chosen from a </a:t>
            </a:r>
            <a:r>
              <a:rPr lang="en-GB" b="1" dirty="0"/>
              <a:t>(stationary) probability distribution</a:t>
            </a:r>
            <a:r>
              <a:rPr lang="en-GB" dirty="0"/>
              <a:t> that depends on the selected action</a:t>
            </a:r>
          </a:p>
          <a:p>
            <a:r>
              <a:rPr lang="en-GB" dirty="0"/>
              <a:t>The Q-function is the expected reward given the sampled action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A RL agent needs to maximize the </a:t>
            </a:r>
            <a:r>
              <a:rPr lang="en-GB" b="1" dirty="0"/>
              <a:t>expected “cumulative” “discounted” reward</a:t>
            </a:r>
          </a:p>
          <a:p>
            <a:pPr lvl="1"/>
            <a:r>
              <a:rPr lang="en-GB" dirty="0"/>
              <a:t>we can remove "cumulative”: there’s only a single time step</a:t>
            </a:r>
          </a:p>
          <a:p>
            <a:pPr lvl="1"/>
            <a:r>
              <a:rPr lang="en-GB" dirty="0"/>
              <a:t>we can remove "discounted”: there are no next states to account for </a:t>
            </a:r>
          </a:p>
          <a:p>
            <a:pPr lvl="1"/>
            <a:r>
              <a:rPr lang="en-GB" dirty="0"/>
              <a:t>expected stays there: there’s stochasticity in the environment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“multi-armed-</a:t>
            </a:r>
            <a:r>
              <a:rPr lang="en-GB" b="1" dirty="0" err="1">
                <a:highlight>
                  <a:srgbClr val="FFFF00"/>
                </a:highlight>
              </a:rPr>
              <a:t>bandit.ipynb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9358DB-EF70-9BD8-C964-C8D1D03E4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80" b="19693"/>
          <a:stretch/>
        </p:blipFill>
        <p:spPr>
          <a:xfrm>
            <a:off x="630137" y="4077195"/>
            <a:ext cx="2221922" cy="29094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40036FA-73ED-DA68-B57E-5B918FFF8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23" y="936209"/>
            <a:ext cx="2815977" cy="18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(2)</a:t>
            </a:r>
            <a:endParaRPr sz="4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CD3C60-29B6-1129-5613-1F1849E3E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85" y="1154368"/>
            <a:ext cx="8482369" cy="50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2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(MAB) problem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If we knew the value of each action, then it would be trivial to solve the problem: we always select the action with highest value: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However, we assume </a:t>
            </a:r>
            <a:r>
              <a:rPr lang="en-GB" b="1" dirty="0"/>
              <a:t>to not know the action values </a:t>
            </a:r>
            <a:r>
              <a:rPr lang="en-GB" dirty="0"/>
              <a:t>with certainty, although we may have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3B5551-BBF6-EEB5-532D-7796B726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3" y="2127167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Notice that the estimation of the action-value function is straightforward</a:t>
            </a:r>
          </a:p>
          <a:p>
            <a:pPr lvl="1"/>
            <a:r>
              <a:rPr lang="en-GB" dirty="0"/>
              <a:t>MABs are one-step environments</a:t>
            </a:r>
          </a:p>
          <a:p>
            <a:pPr lvl="1"/>
            <a:r>
              <a:rPr lang="en-GB" dirty="0"/>
              <a:t>we need to calculate the per-action average reward</a:t>
            </a:r>
          </a:p>
          <a:p>
            <a:r>
              <a:rPr lang="en-GB" dirty="0"/>
              <a:t>The estimate of an action a is the </a:t>
            </a:r>
            <a:r>
              <a:rPr lang="en-GB" b="1" dirty="0"/>
              <a:t>total reward obtained when selecting action a, divided by the number of times action a has been selected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This implementation has to maintain a record of all the rewards and then perform this computation whenever the estimated value was needed</a:t>
            </a:r>
          </a:p>
          <a:p>
            <a:pPr lvl="1"/>
            <a:r>
              <a:rPr lang="en-GB" dirty="0"/>
              <a:t>memory and computational requirements grow over time </a:t>
            </a:r>
          </a:p>
          <a:p>
            <a:pPr lvl="1"/>
            <a:r>
              <a:rPr lang="en-GB" dirty="0"/>
              <a:t>each additional reward requires additional memory to store it  and additional computation to compute the sum in the numerator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2C38B0-EDBF-C0A5-25FD-9A2FDA5D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3088505"/>
            <a:ext cx="2425778" cy="14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easy to devise </a:t>
            </a:r>
            <a:r>
              <a:rPr lang="en-GB" b="1" dirty="0"/>
              <a:t>incremental formulas </a:t>
            </a:r>
            <a:r>
              <a:rPr lang="en-GB" dirty="0"/>
              <a:t>for updating averages with small, constant computation required to process each new reward</a:t>
            </a:r>
          </a:p>
          <a:p>
            <a:pPr lvl="0"/>
            <a:r>
              <a:rPr lang="en-GB" dirty="0"/>
              <a:t>To simplify notation, we concentrate on a single action</a:t>
            </a:r>
          </a:p>
          <a:p>
            <a:pPr lvl="1"/>
            <a:r>
              <a:rPr lang="en-GB" dirty="0"/>
              <a:t>𝑅</a:t>
            </a:r>
            <a:r>
              <a:rPr lang="en-GB" baseline="-25000" dirty="0"/>
              <a:t>𝑖</a:t>
            </a:r>
            <a:r>
              <a:rPr lang="en-GB" dirty="0"/>
              <a:t> denote the reward received after the 𝑖-𝑡</a:t>
            </a:r>
            <a:r>
              <a:rPr lang="en-GB" dirty="0" err="1"/>
              <a:t>ℎ</a:t>
            </a:r>
            <a:r>
              <a:rPr lang="en-GB" dirty="0"/>
              <a:t> selection of </a:t>
            </a:r>
            <a:r>
              <a:rPr lang="en-GB" b="1" dirty="0"/>
              <a:t>that</a:t>
            </a:r>
            <a:r>
              <a:rPr lang="en-GB" dirty="0"/>
              <a:t> action</a:t>
            </a:r>
          </a:p>
          <a:p>
            <a:pPr lvl="1"/>
            <a:r>
              <a:rPr lang="en-GB" dirty="0"/>
              <a:t>𝑞</a:t>
            </a:r>
            <a:r>
              <a:rPr lang="en-GB" baseline="-25000" dirty="0"/>
              <a:t>𝑛</a:t>
            </a:r>
            <a:r>
              <a:rPr lang="en-GB" dirty="0"/>
              <a:t> denote the estimate of its value after it has been selected 𝑛−1 times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sz="1100" dirty="0"/>
          </a:p>
          <a:p>
            <a:r>
              <a:rPr lang="en-GB" dirty="0"/>
              <a:t>this requires memory only for 𝑞</a:t>
            </a:r>
            <a:r>
              <a:rPr lang="en-GB" baseline="-25000" dirty="0"/>
              <a:t>𝑛</a:t>
            </a:r>
            <a:r>
              <a:rPr lang="en-GB" dirty="0"/>
              <a:t> and 𝑛 and only this small computation for each new reward</a:t>
            </a:r>
          </a:p>
          <a:p>
            <a:r>
              <a:rPr lang="en-GB" dirty="0"/>
              <a:t>This update is of a form of the general rule:</a:t>
            </a:r>
          </a:p>
          <a:p>
            <a:pPr lvl="1"/>
            <a:r>
              <a:rPr lang="en-GB" b="1" dirty="0" err="1"/>
              <a:t>NewEstimate</a:t>
            </a:r>
            <a:r>
              <a:rPr lang="en-GB" b="1" dirty="0"/>
              <a:t> &lt;-- </a:t>
            </a:r>
            <a:r>
              <a:rPr lang="en-GB" b="1" dirty="0" err="1"/>
              <a:t>OldEstimate</a:t>
            </a:r>
            <a:r>
              <a:rPr lang="en-GB" b="1" dirty="0"/>
              <a:t> + </a:t>
            </a:r>
            <a:r>
              <a:rPr lang="en-GB" b="1" dirty="0" err="1"/>
              <a:t>StepSize</a:t>
            </a:r>
            <a:r>
              <a:rPr lang="en-GB" b="1" dirty="0"/>
              <a:t> (Target - </a:t>
            </a:r>
            <a:r>
              <a:rPr lang="en-GB" b="1" dirty="0" err="1"/>
              <a:t>OldEstimate</a:t>
            </a:r>
            <a:r>
              <a:rPr lang="en-GB" b="1" dirty="0"/>
              <a:t>)</a:t>
            </a:r>
          </a:p>
          <a:p>
            <a:pPr lvl="1"/>
            <a:r>
              <a:rPr lang="en-GB" dirty="0"/>
              <a:t>"Target−</a:t>
            </a:r>
            <a:r>
              <a:rPr lang="en-GB" dirty="0" err="1"/>
              <a:t>OldEstimate</a:t>
            </a:r>
            <a:r>
              <a:rPr lang="en-GB" dirty="0"/>
              <a:t>" is an error in the estimate</a:t>
            </a:r>
          </a:p>
          <a:p>
            <a:pPr lvl="1"/>
            <a:r>
              <a:rPr lang="en-GB" dirty="0"/>
              <a:t>it is reduced by taking a step toward the "Target"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F99557-D32B-F3E7-D185-B0CD81652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4106"/>
            <a:ext cx="7772400" cy="14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Averaging method is appropriate for </a:t>
            </a:r>
            <a:r>
              <a:rPr lang="en-GB" b="1" dirty="0"/>
              <a:t>stationary</a:t>
            </a:r>
            <a:r>
              <a:rPr lang="en-GB" dirty="0"/>
              <a:t> bandit problems</a:t>
            </a:r>
          </a:p>
          <a:p>
            <a:pPr lvl="1"/>
            <a:r>
              <a:rPr lang="en-GB" dirty="0"/>
              <a:t>reward probabilities do not change over time</a:t>
            </a:r>
          </a:p>
          <a:p>
            <a:r>
              <a:rPr lang="en-GB" dirty="0"/>
              <a:t>We often encounter problems that are </a:t>
            </a:r>
            <a:r>
              <a:rPr lang="en-GB" b="1" dirty="0"/>
              <a:t>non-stationary</a:t>
            </a:r>
          </a:p>
          <a:p>
            <a:pPr lvl="1"/>
            <a:r>
              <a:rPr lang="en-GB" dirty="0"/>
              <a:t>makes sense to give </a:t>
            </a:r>
            <a:r>
              <a:rPr lang="en-GB" b="1" dirty="0"/>
              <a:t>more weight to recent rewards </a:t>
            </a:r>
            <a:r>
              <a:rPr lang="en-GB" dirty="0"/>
              <a:t>than to long-past rewards</a:t>
            </a:r>
          </a:p>
          <a:p>
            <a:r>
              <a:rPr lang="en-GB" dirty="0"/>
              <a:t>One way is to use a </a:t>
            </a:r>
            <a:r>
              <a:rPr lang="en-GB" b="1" dirty="0"/>
              <a:t>constant step-size parameter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This results in 𝑞</a:t>
            </a:r>
            <a:r>
              <a:rPr lang="en-GB" baseline="-25000" dirty="0"/>
              <a:t>𝑛</a:t>
            </a:r>
            <a:r>
              <a:rPr lang="en-GB" dirty="0"/>
              <a:t> being a </a:t>
            </a:r>
            <a:r>
              <a:rPr lang="en-GB" b="1" dirty="0"/>
              <a:t>weighted average</a:t>
            </a:r>
            <a:r>
              <a:rPr lang="en-GB" dirty="0"/>
              <a:t> of past rewards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38FC879-6433-B585-5128-156B012F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3" y="3080327"/>
            <a:ext cx="2041237" cy="2845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1E6138-A04C-539C-57F8-365C5125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446" y="3098785"/>
            <a:ext cx="831933" cy="25525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5B7A3E1-F6B3-F305-23F9-9DAAC8D0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3" y="4049506"/>
            <a:ext cx="6164695" cy="23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89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14413</TotalTime>
  <Words>2267</Words>
  <Application>Microsoft Macintosh PowerPoint</Application>
  <PresentationFormat>Presentazione su schermo (4:3)</PresentationFormat>
  <Paragraphs>293</Paragraphs>
  <Slides>30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Economica</vt:lpstr>
      <vt:lpstr>Arial</vt:lpstr>
      <vt:lpstr>Open Sans</vt:lpstr>
      <vt:lpstr>Luxe</vt:lpstr>
      <vt:lpstr>Exploitation  vs Exploration</vt:lpstr>
      <vt:lpstr>Objectives</vt:lpstr>
      <vt:lpstr>Dilemma</vt:lpstr>
      <vt:lpstr>Multi-armed bandit problem (1)</vt:lpstr>
      <vt:lpstr>Multi-armed bandit problem (2)</vt:lpstr>
      <vt:lpstr>Multi-Armed Bandit (MAB) problem (3)</vt:lpstr>
      <vt:lpstr>Estimation of the action value (1)</vt:lpstr>
      <vt:lpstr>Estimation of the action value (2)</vt:lpstr>
      <vt:lpstr>Estimation of the action value (3)</vt:lpstr>
      <vt:lpstr>Estimation of the action value (4)</vt:lpstr>
      <vt:lpstr>Estimation of the action value (5)</vt:lpstr>
      <vt:lpstr>Exploiting or Exploring?</vt:lpstr>
      <vt:lpstr>Epsilon greedy (1)</vt:lpstr>
      <vt:lpstr>Epsilon greedy (2)</vt:lpstr>
      <vt:lpstr>Epsilon greedy (3)</vt:lpstr>
      <vt:lpstr>Decaying epsilon-greedy (1)</vt:lpstr>
      <vt:lpstr>Decaying epsilon-greedy (2)</vt:lpstr>
      <vt:lpstr>Decaying epsilon-greedy (3)</vt:lpstr>
      <vt:lpstr>Optimistic initial values (1)</vt:lpstr>
      <vt:lpstr>Optimistic initial values (2)</vt:lpstr>
      <vt:lpstr>Optimistic initial values (3)</vt:lpstr>
      <vt:lpstr>Strategic Exploration</vt:lpstr>
      <vt:lpstr>Softmax method (1)</vt:lpstr>
      <vt:lpstr>Softmax method (2)</vt:lpstr>
      <vt:lpstr>Upper Confidence Bound method (1)</vt:lpstr>
      <vt:lpstr>Upper Confidence Bound method (2)</vt:lpstr>
      <vt:lpstr>Upper Confidence Bound method (3)</vt:lpstr>
      <vt:lpstr>Comparison (1)</vt:lpstr>
      <vt:lpstr>Comparison (2)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39</cp:revision>
  <dcterms:modified xsi:type="dcterms:W3CDTF">2023-10-09T09:58:37Z</dcterms:modified>
  <cp:category/>
</cp:coreProperties>
</file>