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4" r:id="rId3"/>
    <p:sldId id="265" r:id="rId4"/>
    <p:sldId id="266" r:id="rId5"/>
    <p:sldId id="272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1" r:id="rId16"/>
    <p:sldId id="284" r:id="rId17"/>
    <p:sldId id="285" r:id="rId18"/>
    <p:sldId id="286" r:id="rId19"/>
    <p:sldId id="293" r:id="rId20"/>
    <p:sldId id="287" r:id="rId21"/>
    <p:sldId id="288" r:id="rId22"/>
    <p:sldId id="289" r:id="rId23"/>
    <p:sldId id="290" r:id="rId24"/>
    <p:sldId id="292" r:id="rId25"/>
    <p:sldId id="279" r:id="rId26"/>
    <p:sldId id="278" r:id="rId2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5BC6-994B-3141-98E9-85AB63727E49}" v="3" dt="2022-11-16T10:18:4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173"/>
    <p:restoredTop sz="86383"/>
  </p:normalViewPr>
  <p:slideViewPr>
    <p:cSldViewPr snapToGrid="0" snapToObjects="1">
      <p:cViewPr varScale="1">
        <p:scale>
          <a:sx n="171" d="100"/>
          <a:sy n="171" d="100"/>
        </p:scale>
        <p:origin x="176" y="368"/>
      </p:cViewPr>
      <p:guideLst/>
    </p:cSldViewPr>
  </p:slideViewPr>
  <p:outlineViewPr>
    <p:cViewPr>
      <p:scale>
        <a:sx n="33" d="100"/>
        <a:sy n="33" d="100"/>
      </p:scale>
      <p:origin x="0" y="-98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1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23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64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6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20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83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82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47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2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2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9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Policy</a:t>
            </a:r>
            <a:br>
              <a:rPr lang="en-GB"/>
            </a:br>
            <a:r>
              <a:rPr lang="en-GB"/>
              <a:t>Evaluation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(5)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4672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dirty="0"/>
              <a:t>MC convergence to the true values</a:t>
            </a:r>
          </a:p>
          <a:p>
            <a:pPr lvl="1"/>
            <a:r>
              <a:rPr lang="en-GB" dirty="0"/>
              <a:t>running estimates are </a:t>
            </a:r>
            <a:r>
              <a:rPr lang="en-GB" b="1" dirty="0"/>
              <a:t>very noisy</a:t>
            </a:r>
          </a:p>
          <a:p>
            <a:pPr lvl="1"/>
            <a:r>
              <a:rPr lang="en-GB" dirty="0"/>
              <a:t>jump back and forth around the true values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C6CAAD-0559-8398-98AA-0E6212E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" y="1200877"/>
            <a:ext cx="8647135" cy="4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MC the agent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before it can update the estimate </a:t>
            </a:r>
          </a:p>
          <a:p>
            <a:pPr lvl="1"/>
            <a:r>
              <a:rPr lang="en-GB" sz="1600" dirty="0"/>
              <a:t>solid convergence properties: it updates the estimate using the actual return, which is an </a:t>
            </a:r>
            <a:r>
              <a:rPr lang="en-GB" sz="1600" b="1" dirty="0"/>
              <a:t>unbiased</a:t>
            </a:r>
            <a:r>
              <a:rPr lang="en-GB" sz="1600" dirty="0"/>
              <a:t> estimate</a:t>
            </a:r>
          </a:p>
          <a:p>
            <a:pPr lvl="1"/>
            <a:r>
              <a:rPr lang="en-GB" sz="1600" dirty="0"/>
              <a:t>however, it has </a:t>
            </a:r>
            <a:r>
              <a:rPr lang="en-GB" sz="1600" b="1" dirty="0"/>
              <a:t>high-variance</a:t>
            </a:r>
            <a:r>
              <a:rPr lang="en-GB" sz="1600" dirty="0"/>
              <a:t> since actual returns accumulate many random events in their trajectory</a:t>
            </a:r>
            <a:endParaRPr lang="en-GB" sz="1800" dirty="0"/>
          </a:p>
          <a:p>
            <a:pPr lvl="0"/>
            <a:r>
              <a:rPr lang="en-GB" sz="1800" dirty="0"/>
              <a:t>Instead, we can </a:t>
            </a:r>
            <a:r>
              <a:rPr lang="en-GB" sz="1800" b="1" dirty="0"/>
              <a:t>wait for a single step</a:t>
            </a:r>
          </a:p>
          <a:p>
            <a:pPr lvl="1"/>
            <a:r>
              <a:rPr lang="en-GB" sz="1600" dirty="0"/>
              <a:t>get a single-step reward R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observe the next state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use the current V to estimate the return at the next step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EC4DDD-F5AC-A253-9088-288CB536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32" y="4863781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This means we could estimate the final return on every time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we use the subscript to indicate how many </a:t>
            </a:r>
            <a:r>
              <a:rPr lang="en-GB" sz="1600" b="1" dirty="0"/>
              <a:t>real rewards</a:t>
            </a:r>
            <a:r>
              <a:rPr lang="en-GB" sz="1600" dirty="0"/>
              <a:t> are used to calculate the return </a:t>
            </a:r>
          </a:p>
          <a:p>
            <a:pPr lvl="1"/>
            <a:r>
              <a:rPr lang="en-GB" sz="1600" dirty="0" err="1"/>
              <a:t>t:T</a:t>
            </a:r>
            <a:r>
              <a:rPr lang="en-GB" sz="1600" dirty="0"/>
              <a:t> means all rewards from t until the end (MC)</a:t>
            </a:r>
          </a:p>
          <a:p>
            <a:pPr lvl="1"/>
            <a:r>
              <a:rPr lang="en-GB" sz="1600" dirty="0"/>
              <a:t>t:t+1 means just the next reward (TD)</a:t>
            </a:r>
          </a:p>
          <a:p>
            <a:r>
              <a:rPr lang="en-GB" sz="1800" dirty="0"/>
              <a:t>Then we can substitute in the formula for the evaluation of the state-value function: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800" dirty="0"/>
              <a:t>         is the </a:t>
            </a:r>
            <a:r>
              <a:rPr lang="en-GB" sz="1800" b="1" dirty="0"/>
              <a:t>TD target </a:t>
            </a:r>
          </a:p>
          <a:p>
            <a:pPr lvl="1"/>
            <a:r>
              <a:rPr lang="en-GB" sz="1800" dirty="0"/>
              <a:t>                       is the </a:t>
            </a:r>
            <a:r>
              <a:rPr lang="en-GB" sz="1800" b="1" dirty="0"/>
              <a:t>TD error</a:t>
            </a:r>
          </a:p>
          <a:p>
            <a:pPr lvl="0"/>
            <a:endParaRPr lang="en-GB" dirty="0"/>
          </a:p>
        </p:txBody>
      </p:sp>
      <p:pic>
        <p:nvPicPr>
          <p:cNvPr id="6" name="Immagine 5" descr="Immagine che contiene Carattere, simbolo, testo, bianco&#10;&#10;Descrizione generata automaticamente">
            <a:extLst>
              <a:ext uri="{FF2B5EF4-FFF2-40B4-BE49-F238E27FC236}">
                <a16:creationId xmlns:a16="http://schemas.microsoft.com/office/drawing/2014/main" id="{840F8EE7-FFE5-71FE-B64C-8B1EAD1D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66" y="4987016"/>
            <a:ext cx="571500" cy="342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3D572E1-D55F-4F10-2E03-50597F93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01" y="5463469"/>
            <a:ext cx="1435100" cy="304800"/>
          </a:xfrm>
          <a:prstGeom prst="rect">
            <a:avLst/>
          </a:prstGeom>
        </p:spPr>
      </p:pic>
      <p:pic>
        <p:nvPicPr>
          <p:cNvPr id="8" name="Immagine 7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DCC9895-B658-E969-62A4-48781E81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1833446"/>
            <a:ext cx="25527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E4D612-EAC9-A9E9-300E-4B9CB83B4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4470657"/>
            <a:ext cx="3594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TD estimates the value function using an estimate of the value function</a:t>
            </a:r>
          </a:p>
          <a:p>
            <a:pPr lvl="1"/>
            <a:r>
              <a:rPr lang="en-GB" dirty="0"/>
              <a:t>reward signal progressively </a:t>
            </a:r>
            <a:r>
              <a:rPr lang="en-GB" b="1" dirty="0"/>
              <a:t>injects reality</a:t>
            </a:r>
            <a:r>
              <a:rPr lang="en-GB" dirty="0"/>
              <a:t> into the estimates 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B8A274B-DA7A-BD97-B8F9-838C6028EDE9}"/>
              </a:ext>
            </a:extLst>
          </p:cNvPr>
          <p:cNvGrpSpPr/>
          <p:nvPr/>
        </p:nvGrpSpPr>
        <p:grpSpPr>
          <a:xfrm>
            <a:off x="311700" y="1139687"/>
            <a:ext cx="8489230" cy="3967834"/>
            <a:chOff x="311700" y="1139687"/>
            <a:chExt cx="8489230" cy="396783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4B6E924-3FF8-516B-8E9D-05D1EE297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00" y="1234697"/>
              <a:ext cx="8489230" cy="3872824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B54A3EF-17A4-EC75-DCD7-4C36AEB81CAB}"/>
                </a:ext>
              </a:extLst>
            </p:cNvPr>
            <p:cNvSpPr/>
            <p:nvPr/>
          </p:nvSpPr>
          <p:spPr>
            <a:xfrm>
              <a:off x="3617843" y="1139687"/>
              <a:ext cx="1789044" cy="344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33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It is a combination of MC and DP ideas </a:t>
            </a:r>
          </a:p>
          <a:p>
            <a:pPr lvl="1"/>
            <a:r>
              <a:rPr lang="en-GB" sz="1600" dirty="0"/>
              <a:t>like Monte Carlo, it learn directly from raw experience (without a model)</a:t>
            </a:r>
          </a:p>
          <a:p>
            <a:pPr lvl="1"/>
            <a:r>
              <a:rPr lang="en-GB" sz="1600" dirty="0"/>
              <a:t>like dynamic programming, it update estimates based on other learned estimates (without waiting for a final outcome)</a:t>
            </a:r>
          </a:p>
          <a:p>
            <a:r>
              <a:rPr lang="en-GB" sz="1800" b="1" dirty="0">
                <a:highlight>
                  <a:srgbClr val="FFFF00"/>
                </a:highlight>
              </a:rPr>
              <a:t>See “temporal-difference-</a:t>
            </a:r>
            <a:r>
              <a:rPr lang="en-GB" sz="1800" b="1" dirty="0" err="1">
                <a:highlight>
                  <a:srgbClr val="FFFF00"/>
                </a:highlight>
              </a:rPr>
              <a:t>estimation.ipynb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4D9C62-9E1D-9F8D-F689-FC2C53DA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54" y="2899601"/>
            <a:ext cx="7772400" cy="37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31416"/>
            <a:ext cx="8520600" cy="541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Suppose there is available only a </a:t>
            </a:r>
            <a:r>
              <a:rPr lang="en-GB" sz="1800" b="1" dirty="0"/>
              <a:t>finite amount of experience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a common approach is to present the experience repeatedly until the method converges upon an answer</a:t>
            </a:r>
            <a:endParaRPr lang="en-GB" sz="1800" dirty="0"/>
          </a:p>
          <a:p>
            <a:r>
              <a:rPr lang="en-GB" sz="1800" dirty="0"/>
              <a:t>Suppose we observe the following episodes: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900" dirty="0"/>
          </a:p>
          <a:p>
            <a:pPr lvl="1"/>
            <a:r>
              <a:rPr lang="en-GB" dirty="0"/>
              <a:t>first episode started in A, transitioned to B and terminates with a reward of 0 </a:t>
            </a:r>
          </a:p>
          <a:p>
            <a:pPr lvl="1"/>
            <a:r>
              <a:rPr lang="en-GB" sz="1600" dirty="0"/>
              <a:t>other episodes were shorter, starting from B and terminating immediately</a:t>
            </a:r>
          </a:p>
          <a:p>
            <a:r>
              <a:rPr lang="en-GB" sz="1800" dirty="0"/>
              <a:t>What are the optimal estimates V(A) and V(B)?	</a:t>
            </a:r>
          </a:p>
          <a:p>
            <a:pPr lvl="1"/>
            <a:r>
              <a:rPr lang="en-GB" sz="1600" dirty="0"/>
              <a:t>probably we agree that the optimal value for V(B) is 3/4 </a:t>
            </a:r>
          </a:p>
          <a:p>
            <a:pPr lvl="2"/>
            <a:r>
              <a:rPr lang="en-GB" sz="1500" dirty="0"/>
              <a:t>six times process terminates with a return of 1; two times terminated with 0</a:t>
            </a:r>
          </a:p>
          <a:p>
            <a:pPr lvl="1"/>
            <a:r>
              <a:rPr lang="en-GB" sz="1600" dirty="0"/>
              <a:t>but what is the optimal value for V(A)?</a:t>
            </a:r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DCD1C262-9BE0-9086-0402-F99F9EEB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2583541"/>
            <a:ext cx="2133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0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Two </a:t>
            </a:r>
            <a:r>
              <a:rPr lang="en-GB" sz="1800" b="1" dirty="0"/>
              <a:t>reasonable answers</a:t>
            </a:r>
          </a:p>
          <a:p>
            <a:pPr lvl="1"/>
            <a:r>
              <a:rPr lang="en-GB" sz="1600" dirty="0"/>
              <a:t>all the times the process was in A, it travers to B and because we have decided that V(B) is 3/4 , therefore A have value 3/4 as well</a:t>
            </a:r>
          </a:p>
          <a:p>
            <a:pPr lvl="2"/>
            <a:r>
              <a:rPr lang="en-GB" sz="1500" dirty="0"/>
              <a:t>this is the answer that TD gives</a:t>
            </a:r>
          </a:p>
          <a:p>
            <a:pPr lvl="1"/>
            <a:r>
              <a:rPr lang="en-GB" sz="1600" dirty="0"/>
              <a:t>we have seen A once and the return that followed it was 0, we therefore estimate V(A) as 0</a:t>
            </a:r>
          </a:p>
          <a:p>
            <a:pPr lvl="2"/>
            <a:r>
              <a:rPr lang="en-GB" sz="1500" dirty="0"/>
              <a:t>this is the answer that MC gives</a:t>
            </a:r>
          </a:p>
          <a:p>
            <a:pPr lvl="2"/>
            <a:r>
              <a:rPr lang="en-GB" sz="1500" dirty="0"/>
              <a:t>it is also the answer that gives minimum squared error on the training data </a:t>
            </a:r>
          </a:p>
          <a:p>
            <a:pPr lvl="1"/>
            <a:r>
              <a:rPr lang="en-GB" sz="1600" dirty="0"/>
              <a:t>However, we expect the first answer to be better: will produce lower error on future data</a:t>
            </a:r>
          </a:p>
          <a:p>
            <a:pPr marL="1054100" lvl="2" indent="0">
              <a:buNone/>
            </a:pPr>
            <a:endParaRPr lang="en-GB" sz="800" dirty="0"/>
          </a:p>
          <a:p>
            <a:pPr lvl="0"/>
            <a:r>
              <a:rPr lang="en-GB" sz="1800" dirty="0"/>
              <a:t>A general difference between TD and MC methods</a:t>
            </a:r>
          </a:p>
          <a:p>
            <a:pPr lvl="1"/>
            <a:r>
              <a:rPr lang="en-GB" sz="1600" dirty="0"/>
              <a:t>MC always find the estimates that </a:t>
            </a:r>
            <a:r>
              <a:rPr lang="en-GB" sz="1600" b="1" dirty="0"/>
              <a:t>minimize mean-squared error on the training set</a:t>
            </a:r>
          </a:p>
          <a:p>
            <a:pPr lvl="1"/>
            <a:r>
              <a:rPr lang="en-GB" sz="1600" dirty="0"/>
              <a:t>TD always finds the estimates </a:t>
            </a:r>
            <a:r>
              <a:rPr lang="en-GB" sz="1600" b="1" dirty="0"/>
              <a:t>for a model of the Markov process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9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TD model is formed from the observed episodes</a:t>
            </a:r>
          </a:p>
          <a:p>
            <a:pPr lvl="1"/>
            <a:r>
              <a:rPr lang="en-GB" sz="1600" dirty="0"/>
              <a:t>estimated transition probability from </a:t>
            </a:r>
            <a:r>
              <a:rPr lang="en-GB" sz="1600" dirty="0" err="1"/>
              <a:t>i</a:t>
            </a:r>
            <a:r>
              <a:rPr lang="en-GB" sz="1600" dirty="0"/>
              <a:t> to j is the fraction of observed transitions from </a:t>
            </a:r>
            <a:r>
              <a:rPr lang="en-GB" sz="1600" dirty="0" err="1"/>
              <a:t>i</a:t>
            </a:r>
            <a:r>
              <a:rPr lang="en-GB" sz="1600" dirty="0"/>
              <a:t> that went to j</a:t>
            </a:r>
          </a:p>
          <a:p>
            <a:pPr lvl="1"/>
            <a:r>
              <a:rPr lang="en-GB" sz="1600" dirty="0"/>
              <a:t>the associated expected reward is the average of the rewards observed on those transitions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Given the model, we can compute the estimate of the value function that would be correct if the model were correct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This helps to explain intuitively why TD method converges more quickly than MC method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95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There something in between? </a:t>
            </a:r>
          </a:p>
          <a:p>
            <a:pPr lvl="1"/>
            <a:r>
              <a:rPr lang="en-GB" sz="1600" dirty="0"/>
              <a:t>MC samples the environment all the way through the end of the episode before it estimates the value function</a:t>
            </a:r>
          </a:p>
          <a:p>
            <a:pPr lvl="1"/>
            <a:r>
              <a:rPr lang="en-GB" sz="1600" dirty="0"/>
              <a:t>TD interacts with the environment only once, and it estimates the value function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How about </a:t>
            </a:r>
            <a:r>
              <a:rPr lang="en-GB" sz="1800" b="1" dirty="0"/>
              <a:t>bootstrapping after two steps? Three? Four? </a:t>
            </a:r>
          </a:p>
          <a:p>
            <a:pPr lvl="1"/>
            <a:r>
              <a:rPr lang="en-GB" sz="1600" dirty="0"/>
              <a:t>there’s a </a:t>
            </a:r>
            <a:r>
              <a:rPr lang="en-GB" sz="1600" b="1" dirty="0"/>
              <a:t>spectrum of algorithms </a:t>
            </a:r>
            <a:r>
              <a:rPr lang="en-GB" sz="1600" dirty="0"/>
              <a:t>lying in between MC and TD</a:t>
            </a:r>
          </a:p>
          <a:p>
            <a:pPr lvl="1"/>
            <a:r>
              <a:rPr lang="en-GB" sz="1600" dirty="0"/>
              <a:t>we can </a:t>
            </a:r>
            <a:r>
              <a:rPr lang="en-GB" sz="1600" b="1" dirty="0"/>
              <a:t>tune how much bootstrapping</a:t>
            </a:r>
            <a:r>
              <a:rPr lang="en-GB" sz="1600" dirty="0"/>
              <a:t>, letting us balance bias and variance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29E584-3980-6C4A-D025-DBC1AC8D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35" y="2774085"/>
            <a:ext cx="3679323" cy="23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Two extremes: </a:t>
            </a:r>
          </a:p>
          <a:p>
            <a:pPr lvl="1"/>
            <a:r>
              <a:rPr lang="en-GB" sz="1600" dirty="0"/>
              <a:t>MC is an </a:t>
            </a:r>
            <a:r>
              <a:rPr lang="en-GB" sz="1600" b="1" dirty="0"/>
              <a:t>infinite-step method:</a:t>
            </a:r>
            <a:r>
              <a:rPr lang="en-GB" sz="1600" dirty="0"/>
              <a:t> goes all the way until the end of the episode </a:t>
            </a:r>
          </a:p>
          <a:p>
            <a:pPr lvl="1"/>
            <a:r>
              <a:rPr lang="en-GB" sz="1600" dirty="0"/>
              <a:t>TD is a </a:t>
            </a:r>
            <a:r>
              <a:rPr lang="en-GB" sz="1600" b="1" dirty="0"/>
              <a:t>one-step method:</a:t>
            </a:r>
            <a:r>
              <a:rPr lang="en-GB" sz="1600" dirty="0"/>
              <a:t> interacts with the environment for a single step </a:t>
            </a:r>
          </a:p>
          <a:p>
            <a:r>
              <a:rPr lang="en-GB" sz="1800" dirty="0"/>
              <a:t>We can generalize into an </a:t>
            </a:r>
            <a:r>
              <a:rPr lang="en-GB" sz="1800" b="1" dirty="0"/>
              <a:t>n-step method</a:t>
            </a:r>
          </a:p>
          <a:p>
            <a:pPr lvl="1"/>
            <a:r>
              <a:rPr lang="en-GB" sz="1600" dirty="0"/>
              <a:t>instead of doing a single step or the full episode, it uses n-steps</a:t>
            </a:r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and then it makes the estimation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800" dirty="0"/>
          </a:p>
          <a:p>
            <a:pPr lvl="2"/>
            <a:r>
              <a:rPr lang="en-GB" sz="1500" dirty="0"/>
              <a:t>             is the </a:t>
            </a:r>
            <a:r>
              <a:rPr lang="en-GB" sz="1500" b="1" dirty="0"/>
              <a:t>n-step TD target </a:t>
            </a:r>
          </a:p>
          <a:p>
            <a:pPr lvl="2"/>
            <a:r>
              <a:rPr lang="en-GB" sz="1500" dirty="0"/>
              <a:t>                              is the </a:t>
            </a:r>
            <a:r>
              <a:rPr lang="en-GB" sz="1500" b="1" dirty="0"/>
              <a:t>n-step TD error</a:t>
            </a:r>
          </a:p>
          <a:p>
            <a:pPr lvl="1"/>
            <a:endParaRPr lang="en-GB" sz="1600" dirty="0"/>
          </a:p>
          <a:p>
            <a:r>
              <a:rPr lang="it-IT" sz="1800" b="1" dirty="0">
                <a:highlight>
                  <a:srgbClr val="FFFF00"/>
                </a:highlight>
              </a:rPr>
              <a:t>See ”</a:t>
            </a:r>
            <a:r>
              <a:rPr lang="it-IT" sz="1800" b="1" dirty="0" err="1">
                <a:highlight>
                  <a:srgbClr val="FFFF00"/>
                </a:highlight>
              </a:rPr>
              <a:t>n</a:t>
            </a:r>
            <a:r>
              <a:rPr lang="it-IT" sz="1800" b="1" dirty="0">
                <a:highlight>
                  <a:srgbClr val="FFFF00"/>
                </a:highlight>
              </a:rPr>
              <a:t>-step-</a:t>
            </a:r>
            <a:r>
              <a:rPr lang="it-IT" sz="1800" b="1" dirty="0" err="1">
                <a:highlight>
                  <a:srgbClr val="FFFF00"/>
                </a:highlight>
              </a:rPr>
              <a:t>temporal</a:t>
            </a:r>
            <a:r>
              <a:rPr lang="it-IT" sz="1800" b="1" dirty="0">
                <a:highlight>
                  <a:srgbClr val="FFFF00"/>
                </a:highlight>
              </a:rPr>
              <a:t>-</a:t>
            </a:r>
            <a:r>
              <a:rPr lang="it-IT" sz="1800" b="1" dirty="0" err="1">
                <a:highlight>
                  <a:srgbClr val="FFFF00"/>
                </a:highlight>
              </a:rPr>
              <a:t>difference-estimation.ipynb</a:t>
            </a:r>
            <a:r>
              <a:rPr lang="it-IT" sz="1800" b="1" dirty="0">
                <a:highlight>
                  <a:srgbClr val="FFFF00"/>
                </a:highlight>
              </a:rPr>
              <a:t>” notebook</a:t>
            </a:r>
            <a:endParaRPr lang="en-GB" sz="1800" b="1" dirty="0">
              <a:highlight>
                <a:srgbClr val="FFFF00"/>
              </a:highlight>
            </a:endParaRPr>
          </a:p>
          <a:p>
            <a:endParaRPr lang="en-GB" sz="1800" dirty="0"/>
          </a:p>
          <a:p>
            <a:pPr lvl="1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911059-0EBE-F1FE-2AC9-C5F90E6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2" y="3154610"/>
            <a:ext cx="3073400" cy="3683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356BCE8A-B47A-BD9B-39BC-7A8127375118}"/>
              </a:ext>
            </a:extLst>
          </p:cNvPr>
          <p:cNvGrpSpPr/>
          <p:nvPr/>
        </p:nvGrpSpPr>
        <p:grpSpPr>
          <a:xfrm>
            <a:off x="6659858" y="3649375"/>
            <a:ext cx="2305406" cy="736002"/>
            <a:chOff x="6659858" y="3649375"/>
            <a:chExt cx="2305406" cy="736002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22126D6-0754-D28A-4051-F82DCBC16F22}"/>
                </a:ext>
              </a:extLst>
            </p:cNvPr>
            <p:cNvSpPr txBox="1"/>
            <p:nvPr/>
          </p:nvSpPr>
          <p:spPr>
            <a:xfrm>
              <a:off x="6659858" y="3649375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MC</a:t>
              </a:r>
            </a:p>
          </p:txBody>
        </p:sp>
        <p:pic>
          <p:nvPicPr>
            <p:cNvPr id="4" name="Immagine 3" descr="Immagine che contiene Carattere, testo, bianco, tipografia&#10;&#10;Descrizione generata automaticamente">
              <a:extLst>
                <a:ext uri="{FF2B5EF4-FFF2-40B4-BE49-F238E27FC236}">
                  <a16:creationId xmlns:a16="http://schemas.microsoft.com/office/drawing/2014/main" id="{CCE8A003-866C-24C2-C182-A5C47EB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84" y="3872224"/>
              <a:ext cx="2261080" cy="51315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3362BDD-3450-392C-5EF4-5B058B24C3B8}"/>
              </a:ext>
            </a:extLst>
          </p:cNvPr>
          <p:cNvGrpSpPr/>
          <p:nvPr/>
        </p:nvGrpSpPr>
        <p:grpSpPr>
          <a:xfrm>
            <a:off x="6700532" y="4571796"/>
            <a:ext cx="2345497" cy="792064"/>
            <a:chOff x="6700532" y="4571796"/>
            <a:chExt cx="2345497" cy="7920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608BA2B-CF43-A908-45EF-EBEFB966AA92}"/>
                </a:ext>
              </a:extLst>
            </p:cNvPr>
            <p:cNvSpPr txBox="1"/>
            <p:nvPr/>
          </p:nvSpPr>
          <p:spPr>
            <a:xfrm>
              <a:off x="6700532" y="4571796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TD</a:t>
              </a:r>
            </a:p>
          </p:txBody>
        </p:sp>
        <p:pic>
          <p:nvPicPr>
            <p:cNvPr id="8" name="Immagine 7" descr="Immagine che contiene testo, Carattere, bianco, calligrafia&#10;&#10;Descrizione generata automaticamente">
              <a:extLst>
                <a:ext uri="{FF2B5EF4-FFF2-40B4-BE49-F238E27FC236}">
                  <a16:creationId xmlns:a16="http://schemas.microsoft.com/office/drawing/2014/main" id="{FC27D39C-042B-EDD8-FAE1-DF3B5DA1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6151" y="4803128"/>
              <a:ext cx="2309878" cy="560732"/>
            </a:xfrm>
            <a:prstGeom prst="rect">
              <a:avLst/>
            </a:prstGeom>
          </p:spPr>
        </p:pic>
      </p:grpSp>
      <p:pic>
        <p:nvPicPr>
          <p:cNvPr id="17" name="Immagine 1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FF9481C-9183-D393-0471-8A470A1E4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494" y="3980860"/>
            <a:ext cx="4715506" cy="809033"/>
          </a:xfrm>
          <a:prstGeom prst="rect">
            <a:avLst/>
          </a:prstGeom>
        </p:spPr>
      </p:pic>
      <p:pic>
        <p:nvPicPr>
          <p:cNvPr id="19" name="Immagine 18" descr="Immagine che contiene Carattere, testo, calligrafia, simbolo&#10;&#10;Descrizione generata automaticamente">
            <a:extLst>
              <a:ext uri="{FF2B5EF4-FFF2-40B4-BE49-F238E27FC236}">
                <a16:creationId xmlns:a16="http://schemas.microsoft.com/office/drawing/2014/main" id="{BFD03797-58CF-3737-95CD-185771BF2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119" y="4825624"/>
            <a:ext cx="653781" cy="346904"/>
          </a:xfrm>
          <a:prstGeom prst="rect">
            <a:avLst/>
          </a:prstGeom>
        </p:spPr>
      </p:pic>
      <p:pic>
        <p:nvPicPr>
          <p:cNvPr id="21" name="Immagine 20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BF17EEC-2F1F-C5F0-F16D-4FFC2042A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348" y="5170365"/>
            <a:ext cx="1447509" cy="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533636"/>
            <a:ext cx="8520600" cy="458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Immediate and long-term goals</a:t>
            </a:r>
          </a:p>
          <a:p>
            <a:pPr lvl="0"/>
            <a:r>
              <a:rPr lang="en-GB" sz="1800" dirty="0"/>
              <a:t>Reward, Return and Value functions</a:t>
            </a:r>
          </a:p>
          <a:p>
            <a:r>
              <a:rPr lang="en-GB" sz="1800" dirty="0"/>
              <a:t>Random Walk Environment</a:t>
            </a:r>
          </a:p>
          <a:p>
            <a:pPr lvl="0"/>
            <a:r>
              <a:rPr lang="en-GB" sz="1800" dirty="0"/>
              <a:t>Monte Carlo prediction (MC)</a:t>
            </a:r>
          </a:p>
          <a:p>
            <a:pPr lvl="0"/>
            <a:r>
              <a:rPr lang="en-GB" sz="1800" dirty="0"/>
              <a:t>Temporal-Difference Learning (TD)</a:t>
            </a:r>
          </a:p>
          <a:p>
            <a:pPr lvl="0"/>
            <a:r>
              <a:rPr lang="en-GB" sz="1800" dirty="0"/>
              <a:t>n-steps TD </a:t>
            </a:r>
          </a:p>
          <a:p>
            <a:pPr lvl="0"/>
            <a:r>
              <a:rPr lang="en-GB" sz="1800" dirty="0"/>
              <a:t>TD(𝜆)</a:t>
            </a:r>
          </a:p>
          <a:p>
            <a:pPr lvl="0"/>
            <a:r>
              <a:rPr lang="en-GB" sz="1800" dirty="0"/>
              <a:t>Backward-view TD(𝜆)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BEE24E-7A8A-DAB3-53B8-DED0688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7" y="1643769"/>
            <a:ext cx="8591253" cy="41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90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question emerges: </a:t>
            </a:r>
            <a:r>
              <a:rPr lang="en-GB" sz="1800" b="1" dirty="0"/>
              <a:t>what is a good n? </a:t>
            </a:r>
          </a:p>
          <a:p>
            <a:r>
              <a:rPr lang="en-GB" sz="1800" dirty="0"/>
              <a:t>How using a </a:t>
            </a:r>
            <a:r>
              <a:rPr lang="en-GB" sz="1800" b="1" dirty="0"/>
              <a:t>weighted combination of all n-step targets</a:t>
            </a:r>
            <a:endParaRPr lang="en-GB" sz="1800" dirty="0"/>
          </a:p>
          <a:p>
            <a:pPr lvl="1"/>
            <a:r>
              <a:rPr lang="en-GB" sz="1600" dirty="0"/>
              <a:t>agent could go out and calculate the targets corresponding to the one-, two-, three-, ..., infinite-step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C76C5E-6BB3-D747-946C-99B02BA0C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25" y="2351120"/>
            <a:ext cx="6002667" cy="4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2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53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120650" indent="0">
              <a:buNone/>
            </a:pPr>
            <a:endParaRPr lang="en-GB" sz="600" dirty="0"/>
          </a:p>
          <a:p>
            <a:pPr lvl="0"/>
            <a:r>
              <a:rPr lang="en-GB" sz="1800" dirty="0"/>
              <a:t>We can compose all targets using a weighted sum</a:t>
            </a:r>
          </a:p>
          <a:p>
            <a:pPr lvl="0"/>
            <a:endParaRPr lang="en-GB" sz="1800" dirty="0"/>
          </a:p>
          <a:p>
            <a:pPr lvl="0"/>
            <a:endParaRPr lang="en-GB" sz="800" dirty="0"/>
          </a:p>
          <a:p>
            <a:endParaRPr lang="en-GB" sz="1800" dirty="0"/>
          </a:p>
          <a:p>
            <a:r>
              <a:rPr lang="en-GB" sz="1800" dirty="0"/>
              <a:t>We can evaluate the estimate of the value function using this return: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900" dirty="0"/>
              <a:t>       is the </a:t>
            </a:r>
            <a:r>
              <a:rPr lang="en-GB" sz="1900" b="1" dirty="0"/>
              <a:t>TD(lambda) target </a:t>
            </a:r>
          </a:p>
          <a:p>
            <a:pPr lvl="1"/>
            <a:r>
              <a:rPr lang="en-GB" sz="1800" dirty="0"/>
              <a:t>                     is the </a:t>
            </a:r>
            <a:r>
              <a:rPr lang="en-GB" sz="1800" b="1" dirty="0"/>
              <a:t>TD(lambda) error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3A6AF67D-8EBC-D0CF-AC9F-E3E14845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3" y="1052152"/>
            <a:ext cx="5154386" cy="2407800"/>
          </a:xfrm>
          <a:prstGeom prst="rect">
            <a:avLst/>
          </a:prstGeom>
        </p:spPr>
      </p:pic>
      <p:pic>
        <p:nvPicPr>
          <p:cNvPr id="7" name="Immagine 6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DA4E6D69-2577-0B09-74C8-6D480583A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3" y="3854660"/>
            <a:ext cx="4251779" cy="852792"/>
          </a:xfrm>
          <a:prstGeom prst="rect">
            <a:avLst/>
          </a:prstGeom>
        </p:spPr>
      </p:pic>
      <p:pic>
        <p:nvPicPr>
          <p:cNvPr id="11" name="Immagine 10" descr="Immagine che contiene Carattere, calligrafia, tipografia, testo&#10;&#10;Descrizione generata automaticamente">
            <a:extLst>
              <a:ext uri="{FF2B5EF4-FFF2-40B4-BE49-F238E27FC236}">
                <a16:creationId xmlns:a16="http://schemas.microsoft.com/office/drawing/2014/main" id="{42D8CE54-195C-F060-A5CD-024B019B9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43" y="4987860"/>
            <a:ext cx="3352800" cy="508000"/>
          </a:xfrm>
          <a:prstGeom prst="rect">
            <a:avLst/>
          </a:prstGeom>
        </p:spPr>
      </p:pic>
      <p:pic>
        <p:nvPicPr>
          <p:cNvPr id="13" name="Immagine 12" descr="Immagine che contiene testo, Carattere, simbolo, bianco&#10;&#10;Descrizione generata automaticamente">
            <a:extLst>
              <a:ext uri="{FF2B5EF4-FFF2-40B4-BE49-F238E27FC236}">
                <a16:creationId xmlns:a16="http://schemas.microsoft.com/office/drawing/2014/main" id="{E248E21D-43FD-01D6-5FD2-889D5950F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557" y="5636568"/>
            <a:ext cx="431800" cy="393700"/>
          </a:xfrm>
          <a:prstGeom prst="rect">
            <a:avLst/>
          </a:prstGeom>
        </p:spPr>
      </p:pic>
      <p:pic>
        <p:nvPicPr>
          <p:cNvPr id="15" name="Immagine 14" descr="Immagine che contiene Carattere, bianco, tipografia, calligrafia&#10;&#10;Descrizione generata automaticamente">
            <a:extLst>
              <a:ext uri="{FF2B5EF4-FFF2-40B4-BE49-F238E27FC236}">
                <a16:creationId xmlns:a16="http://schemas.microsoft.com/office/drawing/2014/main" id="{C503B8E2-4700-5128-11D1-376FCEEF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043" y="6085702"/>
            <a:ext cx="1270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87"/>
            <a:ext cx="8711984" cy="564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With TD(𝜆) we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(like MC)</a:t>
            </a:r>
          </a:p>
          <a:p>
            <a:pPr lvl="0"/>
            <a:r>
              <a:rPr lang="en-GB" sz="1800" dirty="0"/>
              <a:t>We can split the updates into </a:t>
            </a:r>
            <a:r>
              <a:rPr lang="en-GB" sz="1800" b="1" dirty="0"/>
              <a:t>partial updates</a:t>
            </a:r>
            <a:endParaRPr lang="en-GB" sz="1800" dirty="0"/>
          </a:p>
          <a:p>
            <a:pPr lvl="1"/>
            <a:r>
              <a:rPr lang="en-GB" sz="1600" dirty="0"/>
              <a:t>we track states that are </a:t>
            </a:r>
            <a:r>
              <a:rPr lang="en-GB" sz="1600" b="1" dirty="0"/>
              <a:t>eligible</a:t>
            </a:r>
            <a:r>
              <a:rPr lang="en-GB" sz="1600" dirty="0"/>
              <a:t> for an update on every step and by how much</a:t>
            </a:r>
          </a:p>
          <a:p>
            <a:r>
              <a:rPr lang="en-GB" sz="1800" dirty="0"/>
              <a:t>Mechanism called </a:t>
            </a:r>
            <a:r>
              <a:rPr lang="en-GB" sz="1800" b="1" dirty="0"/>
              <a:t>eligibility traces</a:t>
            </a:r>
            <a:endParaRPr lang="en-GB" sz="1800" dirty="0"/>
          </a:p>
          <a:p>
            <a:pPr lvl="1"/>
            <a:r>
              <a:rPr lang="en-GB" sz="1600" dirty="0"/>
              <a:t>at the begging of every new episode, we set the eligibility vector to zero E=0</a:t>
            </a:r>
          </a:p>
          <a:p>
            <a:pPr lvl="1"/>
            <a:r>
              <a:rPr lang="en-GB" sz="1600" dirty="0"/>
              <a:t>we interact with the environment one cycle (S</a:t>
            </a:r>
            <a:r>
              <a:rPr lang="en-GB" sz="1600" baseline="-25000" dirty="0"/>
              <a:t>t</a:t>
            </a:r>
            <a:r>
              <a:rPr lang="en-GB" sz="1600" dirty="0"/>
              <a:t>, A</a:t>
            </a:r>
            <a:r>
              <a:rPr lang="en-GB" sz="1600" baseline="-25000" dirty="0"/>
              <a:t>t</a:t>
            </a:r>
            <a:r>
              <a:rPr lang="en-GB" sz="1600" dirty="0"/>
              <a:t>, R</a:t>
            </a:r>
            <a:r>
              <a:rPr lang="en-GB" sz="1600" baseline="-25000" dirty="0"/>
              <a:t>t+1</a:t>
            </a:r>
            <a:r>
              <a:rPr lang="en-GB" sz="1600" dirty="0"/>
              <a:t>, S</a:t>
            </a:r>
            <a:r>
              <a:rPr lang="en-GB" sz="1600" baseline="-25000" dirty="0"/>
              <a:t>t+1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when we encounter a state, we add a one to its trace E(S</a:t>
            </a:r>
            <a:r>
              <a:rPr lang="en-GB" sz="1600" baseline="-25000" dirty="0"/>
              <a:t>t</a:t>
            </a:r>
            <a:r>
              <a:rPr lang="en-GB" sz="1600" dirty="0"/>
              <a:t>) = E(S</a:t>
            </a:r>
            <a:r>
              <a:rPr lang="en-GB" sz="1600" baseline="-25000" dirty="0"/>
              <a:t>t</a:t>
            </a:r>
            <a:r>
              <a:rPr lang="en-GB" sz="1600" dirty="0"/>
              <a:t>) + 1</a:t>
            </a:r>
          </a:p>
          <a:p>
            <a:pPr lvl="2"/>
            <a:r>
              <a:rPr lang="en-GB" sz="1500" dirty="0"/>
              <a:t>to make it eligible for an update</a:t>
            </a:r>
          </a:p>
          <a:p>
            <a:pPr lvl="1"/>
            <a:r>
              <a:rPr lang="en-GB" sz="1600" dirty="0"/>
              <a:t>we calculate the TD error:</a:t>
            </a:r>
          </a:p>
          <a:p>
            <a:pPr lvl="1"/>
            <a:r>
              <a:rPr lang="en-GB" sz="1600" dirty="0"/>
              <a:t>we update the value function </a:t>
            </a:r>
            <a:r>
              <a:rPr lang="en-GB" sz="1600" b="1" dirty="0"/>
              <a:t>for all states</a:t>
            </a:r>
            <a:r>
              <a:rPr lang="en-GB" sz="1600" dirty="0"/>
              <a:t> using the eligibility trace vector</a:t>
            </a:r>
          </a:p>
          <a:p>
            <a:pPr lvl="2"/>
            <a:r>
              <a:rPr lang="en-GB" sz="1500" dirty="0"/>
              <a:t>only eligible  will get updated:</a:t>
            </a:r>
          </a:p>
          <a:p>
            <a:pPr lvl="1"/>
            <a:r>
              <a:rPr lang="en-GB" sz="1600" dirty="0"/>
              <a:t>after the update, the eligibility trace vector is decayed</a:t>
            </a:r>
          </a:p>
          <a:p>
            <a:pPr lvl="2"/>
            <a:r>
              <a:rPr lang="en-GB" sz="1500" dirty="0"/>
              <a:t>so future reinforcing events have less impact on earlier states:</a:t>
            </a:r>
          </a:p>
          <a:p>
            <a:r>
              <a:rPr lang="en-GB" sz="1900" dirty="0"/>
              <a:t>Recent states get more significant credit for a reward encountered in a recent transition than those states visited earlier</a:t>
            </a:r>
            <a:endParaRPr lang="en-GB" sz="15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baseline="-250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C2B225-7A66-DB93-8E05-E62AE59D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3" y="3948474"/>
            <a:ext cx="3657600" cy="381000"/>
          </a:xfrm>
          <a:prstGeom prst="rect">
            <a:avLst/>
          </a:prstGeom>
        </p:spPr>
      </p:pic>
      <p:pic>
        <p:nvPicPr>
          <p:cNvPr id="6" name="Immagine 5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82EF5B5E-EFD0-CA89-F8D1-6AE55A47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3" y="4686592"/>
            <a:ext cx="2247900" cy="444500"/>
          </a:xfrm>
          <a:prstGeom prst="rect">
            <a:avLst/>
          </a:prstGeom>
        </p:spPr>
      </p:pic>
      <p:pic>
        <p:nvPicPr>
          <p:cNvPr id="9" name="Immagine 8" descr="Immagine che contiene Carattere, logo, tipografia, bianco&#10;&#10;Descrizione generata automaticamente">
            <a:extLst>
              <a:ext uri="{FF2B5EF4-FFF2-40B4-BE49-F238E27FC236}">
                <a16:creationId xmlns:a16="http://schemas.microsoft.com/office/drawing/2014/main" id="{53B33AB8-32D7-14D7-8E1A-8042A487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260" y="5523071"/>
            <a:ext cx="101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895359-B510-302F-2B09-4F569AA3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3632"/>
            <a:ext cx="8745770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Notice that </a:t>
            </a:r>
          </a:p>
          <a:p>
            <a:pPr lvl="1"/>
            <a:r>
              <a:rPr lang="en-GB" sz="1600" dirty="0"/>
              <a:t>TD(𝜆) when 𝜆=0 is equivalent to the TD method: </a:t>
            </a:r>
            <a:r>
              <a:rPr lang="en-GB" sz="1500" dirty="0"/>
              <a:t>TD(0)</a:t>
            </a:r>
          </a:p>
          <a:p>
            <a:pPr lvl="1"/>
            <a:r>
              <a:rPr lang="en-GB" sz="1600" dirty="0"/>
              <a:t>TD(𝜆) when 𝜆=1 is equivalent to MC: TD(1)</a:t>
            </a:r>
          </a:p>
          <a:p>
            <a:r>
              <a:rPr lang="it-IT" sz="1800" b="1" dirty="0">
                <a:highlight>
                  <a:srgbClr val="FFFF00"/>
                </a:highlight>
              </a:rPr>
              <a:t>See ”</a:t>
            </a:r>
            <a:r>
              <a:rPr lang="it-IT" sz="1800" b="1" dirty="0" err="1">
                <a:highlight>
                  <a:srgbClr val="FFFF00"/>
                </a:highlight>
              </a:rPr>
              <a:t>td-lambda.ipynb</a:t>
            </a:r>
            <a:r>
              <a:rPr lang="it-IT" sz="1800" b="1" dirty="0">
                <a:highlight>
                  <a:srgbClr val="FFFF00"/>
                </a:highlight>
              </a:rPr>
              <a:t>” notebook</a:t>
            </a:r>
            <a:endParaRPr lang="en-GB" sz="1800" b="1" dirty="0">
              <a:highlight>
                <a:srgbClr val="FFFF00"/>
              </a:highlight>
            </a:endParaRPr>
          </a:p>
          <a:p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E1ABF5-025A-AC1A-6F2C-66566A1B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81196"/>
            <a:ext cx="77724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Run an experiment over 100 runs</a:t>
            </a:r>
          </a:p>
          <a:p>
            <a:pPr lvl="1"/>
            <a:r>
              <a:rPr lang="en-GB" sz="1600" dirty="0"/>
              <a:t>calculate the learning curves</a:t>
            </a:r>
          </a:p>
          <a:p>
            <a:pPr lvl="1"/>
            <a:r>
              <a:rPr lang="en-GB" sz="1600" dirty="0"/>
              <a:t>measure the root mean-squared (RMS) error between the learned and the true values</a:t>
            </a:r>
          </a:p>
          <a:p>
            <a:r>
              <a:rPr lang="it-IT" sz="1800" b="1" dirty="0">
                <a:highlight>
                  <a:srgbClr val="FFFF00"/>
                </a:highlight>
              </a:rPr>
              <a:t>See ”</a:t>
            </a:r>
            <a:r>
              <a:rPr lang="it-IT" sz="1800" b="1" dirty="0" err="1">
                <a:highlight>
                  <a:srgbClr val="FFFF00"/>
                </a:highlight>
              </a:rPr>
              <a:t>comparison.ipynb</a:t>
            </a:r>
            <a:r>
              <a:rPr lang="it-IT" sz="1800" b="1" dirty="0">
                <a:highlight>
                  <a:srgbClr val="FFFF00"/>
                </a:highlight>
              </a:rPr>
              <a:t>” notebook</a:t>
            </a:r>
            <a:endParaRPr lang="en-GB" sz="1800" b="1" dirty="0">
              <a:highlight>
                <a:srgbClr val="FFFF00"/>
              </a:highlight>
            </a:endParaRP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9CDC13-4388-7D37-CC26-05B94281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80626"/>
            <a:ext cx="7772400" cy="37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Immediate and long-term goals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0990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Balancing </a:t>
            </a:r>
            <a:r>
              <a:rPr lang="en-GB" b="1" dirty="0"/>
              <a:t>immediate</a:t>
            </a:r>
            <a:r>
              <a:rPr lang="en-GB" dirty="0"/>
              <a:t> and </a:t>
            </a:r>
            <a:r>
              <a:rPr lang="en-GB" b="1" dirty="0"/>
              <a:t>long-term goals </a:t>
            </a:r>
            <a:r>
              <a:rPr lang="en-GB" dirty="0"/>
              <a:t>is challenging</a:t>
            </a:r>
          </a:p>
          <a:p>
            <a:pPr lvl="1"/>
            <a:r>
              <a:rPr lang="en-GB" dirty="0"/>
              <a:t>should I watch Netflix tonight?</a:t>
            </a:r>
          </a:p>
          <a:p>
            <a:pPr lvl="2"/>
            <a:r>
              <a:rPr lang="en-GB" dirty="0"/>
              <a:t>immediate satisfaction</a:t>
            </a:r>
          </a:p>
          <a:p>
            <a:pPr lvl="1"/>
            <a:r>
              <a:rPr lang="en-GB" dirty="0"/>
              <a:t>keep studying reinforcement learning? </a:t>
            </a:r>
          </a:p>
          <a:p>
            <a:pPr lvl="2"/>
            <a:r>
              <a:rPr lang="en-GB" dirty="0"/>
              <a:t>maybe (and only maybe) will provide much higher satisfaction in the long term</a:t>
            </a:r>
          </a:p>
          <a:p>
            <a:r>
              <a:rPr lang="en-GB" dirty="0"/>
              <a:t>How much more satisfaction exactly? </a:t>
            </a:r>
          </a:p>
          <a:p>
            <a:pPr lvl="1"/>
            <a:r>
              <a:rPr lang="en-GB" dirty="0"/>
              <a:t>I don’t know, you don’t know, and we won’t know </a:t>
            </a:r>
            <a:r>
              <a:rPr lang="en-GB" b="1" dirty="0"/>
              <a:t>unless we try it out</a:t>
            </a:r>
            <a:r>
              <a:rPr lang="en-GB" dirty="0"/>
              <a:t>, unless we </a:t>
            </a:r>
            <a:r>
              <a:rPr lang="en-GB" b="1" dirty="0"/>
              <a:t>explore</a:t>
            </a:r>
            <a:r>
              <a:rPr lang="en-GB" dirty="0"/>
              <a:t> it</a:t>
            </a:r>
          </a:p>
          <a:p>
            <a:r>
              <a:rPr lang="en-GB" dirty="0"/>
              <a:t>Life doesn’t give us its MDP transition function! </a:t>
            </a:r>
          </a:p>
          <a:p>
            <a:pPr lvl="1"/>
            <a:r>
              <a:rPr lang="en-GB" dirty="0"/>
              <a:t>we need to balance information gathering and information utilization</a:t>
            </a:r>
          </a:p>
          <a:p>
            <a:pPr lvl="1"/>
            <a:r>
              <a:rPr lang="en-GB" dirty="0"/>
              <a:t>considering </a:t>
            </a:r>
            <a:r>
              <a:rPr lang="en-GB" b="1" dirty="0"/>
              <a:t>long-term effect </a:t>
            </a:r>
            <a:r>
              <a:rPr lang="en-GB" dirty="0"/>
              <a:t>and </a:t>
            </a:r>
            <a:r>
              <a:rPr lang="en-GB" b="1" dirty="0"/>
              <a:t>not only the current situation </a:t>
            </a:r>
          </a:p>
          <a:p>
            <a:endParaRPr lang="en-GB" dirty="0"/>
          </a:p>
          <a:p>
            <a:r>
              <a:rPr lang="en-GB" dirty="0"/>
              <a:t>We need agents that can learn to </a:t>
            </a:r>
            <a:r>
              <a:rPr lang="en-GB" b="1" dirty="0"/>
              <a:t>estimate the value of policies</a:t>
            </a:r>
          </a:p>
          <a:p>
            <a:pPr lvl="1"/>
            <a:r>
              <a:rPr lang="en-GB" dirty="0"/>
              <a:t>like the policy-evaluation method of Dynamic Programming</a:t>
            </a:r>
          </a:p>
          <a:p>
            <a:pPr lvl="1"/>
            <a:r>
              <a:rPr lang="en-GB" dirty="0"/>
              <a:t>this time without the MDP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Reward, Return and Value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Reward</a:t>
            </a:r>
            <a:r>
              <a:rPr lang="en-GB" sz="1800" dirty="0"/>
              <a:t>: the one-step signal the agent gets</a:t>
            </a:r>
          </a:p>
          <a:p>
            <a:pPr lvl="1"/>
            <a:r>
              <a:rPr lang="en-GB" sz="1600" dirty="0"/>
              <a:t>agent observes a state, selects an action, and receives a reward signal</a:t>
            </a:r>
          </a:p>
          <a:p>
            <a:pPr lvl="1"/>
            <a:r>
              <a:rPr lang="en-GB" sz="1600" dirty="0"/>
              <a:t>not what the agent is trying to maximize</a:t>
            </a:r>
          </a:p>
          <a:p>
            <a:pPr lvl="1"/>
            <a:r>
              <a:rPr lang="en-GB" sz="1600" dirty="0"/>
              <a:t>if agent maximizes reward, in the long-term, it’s getting less than it could</a:t>
            </a:r>
          </a:p>
          <a:p>
            <a:r>
              <a:rPr lang="en-GB" sz="1800" b="1" dirty="0"/>
              <a:t>Return</a:t>
            </a:r>
            <a:r>
              <a:rPr lang="en-GB" sz="1800" dirty="0"/>
              <a:t>: the total discounted rewards</a:t>
            </a:r>
          </a:p>
          <a:p>
            <a:pPr lvl="1"/>
            <a:r>
              <a:rPr lang="en-GB" sz="1600" dirty="0"/>
              <a:t>how much reward the agent obtains in an episode</a:t>
            </a:r>
          </a:p>
          <a:p>
            <a:pPr lvl="1"/>
            <a:r>
              <a:rPr lang="en-GB" sz="1600" dirty="0"/>
              <a:t>a better indicators of performance: it contains a long-term sequence</a:t>
            </a:r>
          </a:p>
          <a:p>
            <a:pPr lvl="1"/>
            <a:r>
              <a:rPr lang="en-GB" sz="1600" dirty="0"/>
              <a:t>isn’t what an agent tries to maximize </a:t>
            </a:r>
          </a:p>
          <a:p>
            <a:pPr lvl="1"/>
            <a:r>
              <a:rPr lang="en-GB" sz="1600" dirty="0"/>
              <a:t>if agent maximizes return, it may find a policy that takes it through a noisy path: sometimes this path will provide a high return, but perhaps most of the time a low one</a:t>
            </a:r>
          </a:p>
          <a:p>
            <a:r>
              <a:rPr lang="en-GB" sz="1800" b="1" dirty="0"/>
              <a:t>Value function</a:t>
            </a:r>
            <a:r>
              <a:rPr lang="en-GB" sz="1800" dirty="0"/>
              <a:t>: the </a:t>
            </a:r>
            <a:r>
              <a:rPr lang="en-GB" sz="1800" b="1" dirty="0"/>
              <a:t>expectation</a:t>
            </a:r>
            <a:r>
              <a:rPr lang="en-GB" sz="1800" dirty="0"/>
              <a:t> of returns </a:t>
            </a:r>
          </a:p>
          <a:p>
            <a:pPr lvl="1"/>
            <a:r>
              <a:rPr lang="en-GB" sz="1600" dirty="0"/>
              <a:t>we want high returns, but high in expectation (on average)</a:t>
            </a:r>
          </a:p>
          <a:p>
            <a:pPr lvl="1"/>
            <a:r>
              <a:rPr lang="en-GB" sz="1600" dirty="0"/>
              <a:t>agent has to maximize the expected total discounted reward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14071"/>
            <a:ext cx="8520600" cy="532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</a:t>
            </a:r>
            <a:r>
              <a:rPr lang="en-GB" sz="1800" b="1" dirty="0"/>
              <a:t>single-row grid-world</a:t>
            </a:r>
            <a:r>
              <a:rPr lang="en-GB" sz="1800" dirty="0"/>
              <a:t> environment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sz="1200" dirty="0"/>
          </a:p>
          <a:p>
            <a:pPr lvl="1"/>
            <a:r>
              <a:rPr lang="en-GB" sz="1600" dirty="0"/>
              <a:t>five non-terminal states</a:t>
            </a:r>
          </a:p>
          <a:p>
            <a:pPr lvl="1"/>
            <a:r>
              <a:rPr lang="en-GB" sz="1600" dirty="0"/>
              <a:t>the agent has no control of where it goes! </a:t>
            </a:r>
          </a:p>
          <a:p>
            <a:pPr lvl="2"/>
            <a:r>
              <a:rPr lang="en-GB" sz="1500" dirty="0"/>
              <a:t>probability of going left is equal to the probability of going right </a:t>
            </a:r>
            <a:endParaRPr lang="en-GB" sz="1600" dirty="0"/>
          </a:p>
          <a:p>
            <a:pPr lvl="1"/>
            <a:r>
              <a:rPr lang="en-GB" sz="1600" dirty="0"/>
              <a:t>the goal is to estimate the expected total discounted reward the agent can obtain given these circumstances </a:t>
            </a:r>
          </a:p>
          <a:p>
            <a:pPr lvl="1"/>
            <a:endParaRPr lang="en-GB" sz="100" dirty="0"/>
          </a:p>
          <a:p>
            <a:pPr lvl="0"/>
            <a:r>
              <a:rPr lang="en-GB" sz="1800" dirty="0"/>
              <a:t>Useful when focusing on the </a:t>
            </a:r>
            <a:r>
              <a:rPr lang="en-GB" sz="1800" b="1" dirty="0"/>
              <a:t>evaluation problem</a:t>
            </a:r>
          </a:p>
          <a:p>
            <a:pPr lvl="1"/>
            <a:r>
              <a:rPr lang="en-GB" sz="1600" dirty="0"/>
              <a:t>the dynamics of the environment make policy being evaluated irrelevant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6B1340-2784-EFA1-4625-73CB8D36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80" y="1605217"/>
            <a:ext cx="4764506" cy="18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goal is to estimate the state-value function 𝑣</a:t>
            </a:r>
            <a:r>
              <a:rPr lang="en-GB" sz="1800" baseline="-25000" dirty="0"/>
              <a:t>𝜋</a:t>
            </a:r>
            <a:r>
              <a:rPr lang="en-GB" sz="1800" dirty="0"/>
              <a:t>(𝑠) of a policy 𝜋: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run several episodes, collect hundreds of trajectories and then calculate averages for every state</a:t>
            </a:r>
          </a:p>
          <a:p>
            <a:pPr lvl="1"/>
            <a:r>
              <a:rPr lang="en-GB" dirty="0"/>
              <a:t>agent interacts with the environment using the policy until a terminal state</a:t>
            </a:r>
          </a:p>
          <a:p>
            <a:pPr lvl="1"/>
            <a:r>
              <a:rPr lang="en-GB" dirty="0"/>
              <a:t>the collection of  (𝑆</a:t>
            </a:r>
            <a:r>
              <a:rPr lang="en-GB" baseline="-25000" dirty="0"/>
              <a:t>𝑡</a:t>
            </a:r>
            <a:r>
              <a:rPr lang="en-GB" dirty="0"/>
              <a:t>, 𝐴</a:t>
            </a:r>
            <a:r>
              <a:rPr lang="en-GB" baseline="-25000" dirty="0"/>
              <a:t>𝑡</a:t>
            </a:r>
            <a:r>
              <a:rPr lang="en-GB" dirty="0"/>
              <a:t>, 𝑅</a:t>
            </a:r>
            <a:r>
              <a:rPr lang="en-GB" baseline="-25000" dirty="0"/>
              <a:t>𝑡+1</a:t>
            </a:r>
            <a:r>
              <a:rPr lang="en-GB" dirty="0"/>
              <a:t>, 𝑆</a:t>
            </a:r>
            <a:r>
              <a:rPr lang="en-GB" baseline="-25000" dirty="0"/>
              <a:t>𝑡+1</a:t>
            </a:r>
            <a:r>
              <a:rPr lang="en-GB" dirty="0"/>
              <a:t>) is called an </a:t>
            </a:r>
            <a:r>
              <a:rPr lang="en-GB" b="1" dirty="0"/>
              <a:t>experience</a:t>
            </a:r>
            <a:r>
              <a:rPr lang="en-GB" dirty="0"/>
              <a:t> tuple</a:t>
            </a:r>
          </a:p>
          <a:p>
            <a:pPr lvl="1"/>
            <a:r>
              <a:rPr lang="en-GB" dirty="0"/>
              <a:t>a sequence of experiences is called a </a:t>
            </a:r>
            <a:r>
              <a:rPr lang="en-GB" b="1" dirty="0"/>
              <a:t>trajectory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65457-8BB4-06C5-1804-6FFE38C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9" y="1810657"/>
            <a:ext cx="2247900" cy="330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E738-F385-77B2-D4E9-069E0EAD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4399713"/>
            <a:ext cx="2095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Once we have a trajectory, we can calculate the return</a:t>
            </a:r>
            <a:endParaRPr lang="en-GB" sz="1800" baseline="-250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Then, add up the per-state returns and increment a count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Finally, we can </a:t>
            </a:r>
            <a:r>
              <a:rPr lang="en-GB" sz="1800" b="1" dirty="0"/>
              <a:t>estimate the expectation</a:t>
            </a:r>
            <a:r>
              <a:rPr lang="en-GB" sz="1800" dirty="0"/>
              <a:t> using the </a:t>
            </a:r>
            <a:r>
              <a:rPr lang="en-GB" sz="1800" b="1" dirty="0"/>
              <a:t>empirical mean </a:t>
            </a:r>
            <a:r>
              <a:rPr lang="en-GB" sz="1800" dirty="0"/>
              <a:t>(also incrementally)</a:t>
            </a:r>
          </a:p>
          <a:p>
            <a:pPr lvl="0"/>
            <a:endParaRPr lang="en-GB" sz="1800" b="1" dirty="0"/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As the counts approach infinity, the estimate will approach the true value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904DD7-F14C-F913-00D7-B6C9987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6" y="1734683"/>
            <a:ext cx="3251200" cy="393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43B1AC-2C49-1A97-C1AA-E8D4AF44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6" y="5815071"/>
            <a:ext cx="2832100" cy="368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C3D34B-48C4-B8E9-FE66-54E3C89F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6" y="2854429"/>
            <a:ext cx="2058921" cy="7136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E8F587-072C-1FE4-6797-282ED00DD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6" y="4621564"/>
            <a:ext cx="1592862" cy="71360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A171834-5569-2DA0-7FD1-4544BC5A4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468" y="4635852"/>
            <a:ext cx="3560536" cy="6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2DCE17-F591-C7FB-E0C5-6B39142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0" y="2478736"/>
            <a:ext cx="7708900" cy="30607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(3)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72469"/>
            <a:ext cx="8603700" cy="55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replace the mean for a </a:t>
            </a:r>
            <a:r>
              <a:rPr lang="en-GB" sz="1800" b="1" dirty="0"/>
              <a:t>learning rate</a:t>
            </a:r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pPr marL="120650" lv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</a:t>
            </a:r>
            <a:r>
              <a:rPr lang="en-GB" sz="1600" dirty="0"/>
              <a:t> is the </a:t>
            </a:r>
            <a:r>
              <a:rPr lang="en-GB" sz="1600" b="1" dirty="0"/>
              <a:t>MC target </a:t>
            </a:r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 </a:t>
            </a:r>
            <a:r>
              <a:rPr lang="en-GB" sz="1600" dirty="0"/>
              <a:t>− 𝑉(𝑆</a:t>
            </a:r>
            <a:r>
              <a:rPr lang="en-GB" sz="1600" baseline="-25000" dirty="0"/>
              <a:t>𝑡</a:t>
            </a:r>
            <a:r>
              <a:rPr lang="en-GB" sz="1600" dirty="0"/>
              <a:t>)  is the </a:t>
            </a:r>
            <a:r>
              <a:rPr lang="en-GB" sz="1600" b="1" dirty="0"/>
              <a:t>MC error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700" b="1" dirty="0"/>
          </a:p>
          <a:p>
            <a:r>
              <a:rPr lang="en-GB" sz="1800" dirty="0"/>
              <a:t>Notice that V is calculated </a:t>
            </a:r>
            <a:r>
              <a:rPr lang="en-GB" sz="1800" b="1" dirty="0"/>
              <a:t>only at the end of an episode</a:t>
            </a:r>
          </a:p>
          <a:p>
            <a:pPr lvl="1"/>
            <a:r>
              <a:rPr lang="en-GB" sz="1600" dirty="0"/>
              <a:t>because the returns depends on it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5C01C4-4ADD-A245-63AE-029C0B22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05707"/>
            <a:ext cx="3390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(4)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19669"/>
            <a:ext cx="8520600" cy="5525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learning value can be time dependant </a:t>
            </a:r>
          </a:p>
          <a:p>
            <a:pPr lvl="1"/>
            <a:r>
              <a:rPr lang="en-GB" sz="1600" dirty="0"/>
              <a:t>this </a:t>
            </a:r>
            <a:r>
              <a:rPr lang="en-GB" sz="1600" b="1" dirty="0"/>
              <a:t>hyperparameter</a:t>
            </a:r>
            <a:r>
              <a:rPr lang="en-GB" sz="1600" dirty="0"/>
              <a:t> is essential</a:t>
            </a:r>
          </a:p>
          <a:p>
            <a:pPr lvl="1"/>
            <a:r>
              <a:rPr lang="en-GB" sz="1600" dirty="0"/>
              <a:t>a constant alpha helps with learning in non-stationary environments</a:t>
            </a:r>
          </a:p>
          <a:p>
            <a:pPr lvl="1"/>
            <a:r>
              <a:rPr lang="en-GB" sz="1600" dirty="0"/>
              <a:t>we can decay alpha to show convergence</a:t>
            </a:r>
          </a:p>
          <a:p>
            <a:pPr lvl="0"/>
            <a:endParaRPr lang="en-GB" sz="900" dirty="0"/>
          </a:p>
          <a:p>
            <a:pPr lvl="0"/>
            <a:r>
              <a:rPr lang="en-GB" sz="1800" dirty="0"/>
              <a:t>A single trajectory may contain </a:t>
            </a:r>
            <a:r>
              <a:rPr lang="en-GB" sz="1800" b="1" dirty="0"/>
              <a:t>multiple visits</a:t>
            </a:r>
            <a:r>
              <a:rPr lang="en-GB" sz="1800" dirty="0"/>
              <a:t> to the same state</a:t>
            </a:r>
          </a:p>
          <a:p>
            <a:pPr lvl="1"/>
            <a:r>
              <a:rPr lang="en-GB" sz="1600" dirty="0"/>
              <a:t>should we calculate the returns following each of those visits independently?</a:t>
            </a:r>
          </a:p>
          <a:p>
            <a:pPr lvl="1"/>
            <a:r>
              <a:rPr lang="en-GB" sz="1600" dirty="0"/>
              <a:t>should we only use the first visit to each state? </a:t>
            </a:r>
          </a:p>
          <a:p>
            <a:pPr lvl="1"/>
            <a:endParaRPr lang="en-GB" sz="400" dirty="0"/>
          </a:p>
          <a:p>
            <a:r>
              <a:rPr lang="en-GB" sz="1800" dirty="0"/>
              <a:t>Both are valid approaches, and they have similar theoretical properties</a:t>
            </a:r>
          </a:p>
          <a:p>
            <a:pPr lvl="1"/>
            <a:r>
              <a:rPr lang="en-GB" sz="1600" dirty="0"/>
              <a:t>the more standard version is </a:t>
            </a:r>
            <a:r>
              <a:rPr lang="en-GB" sz="1600" b="1" dirty="0"/>
              <a:t>First-Visit Monte Carlo (FVMC)</a:t>
            </a:r>
          </a:p>
          <a:p>
            <a:pPr lvl="2"/>
            <a:r>
              <a:rPr lang="en-GB" sz="1500" dirty="0"/>
              <a:t>convergence properties are easy to justify</a:t>
            </a:r>
          </a:p>
          <a:p>
            <a:pPr lvl="1"/>
            <a:r>
              <a:rPr lang="en-GB" sz="1600" b="1" dirty="0"/>
              <a:t>Every-visit Monte Carlo (EVMC)</a:t>
            </a:r>
          </a:p>
          <a:p>
            <a:pPr lvl="2"/>
            <a:r>
              <a:rPr lang="en-GB" sz="1500" dirty="0"/>
              <a:t>proven to converge also</a:t>
            </a:r>
          </a:p>
          <a:p>
            <a:pPr lvl="0"/>
            <a:endParaRPr lang="en-GB" sz="1000" dirty="0"/>
          </a:p>
          <a:p>
            <a:r>
              <a:rPr lang="en-GB" sz="1800" b="1" dirty="0">
                <a:highlight>
                  <a:srgbClr val="FFFF00"/>
                </a:highlight>
              </a:rPr>
              <a:t>See “monte-</a:t>
            </a:r>
            <a:r>
              <a:rPr lang="en-GB" sz="1800" b="1" dirty="0" err="1">
                <a:highlight>
                  <a:srgbClr val="FFFF00"/>
                </a:highlight>
              </a:rPr>
              <a:t>carlo</a:t>
            </a:r>
            <a:r>
              <a:rPr lang="en-GB" sz="1800" b="1" dirty="0">
                <a:highlight>
                  <a:srgbClr val="FFFF00"/>
                </a:highlight>
              </a:rPr>
              <a:t>-</a:t>
            </a:r>
            <a:r>
              <a:rPr lang="en-GB" sz="1800" b="1" dirty="0" err="1">
                <a:highlight>
                  <a:srgbClr val="FFFF00"/>
                </a:highlight>
              </a:rPr>
              <a:t>prediction.ipynb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14757</TotalTime>
  <Words>1843</Words>
  <Application>Microsoft Macintosh PowerPoint</Application>
  <PresentationFormat>Presentazione su schermo (4:3)</PresentationFormat>
  <Paragraphs>304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Economica</vt:lpstr>
      <vt:lpstr>Open Sans</vt:lpstr>
      <vt:lpstr>Arial</vt:lpstr>
      <vt:lpstr>Luxe</vt:lpstr>
      <vt:lpstr>Policy Evaluation</vt:lpstr>
      <vt:lpstr>Objectives</vt:lpstr>
      <vt:lpstr>Immediate and long-term goals</vt:lpstr>
      <vt:lpstr>Reward, Return and Value functions</vt:lpstr>
      <vt:lpstr>Random Walk Environment</vt:lpstr>
      <vt:lpstr>Monte Carlo prediction (1) </vt:lpstr>
      <vt:lpstr>Monte Carlo prediction (2) </vt:lpstr>
      <vt:lpstr>Monte Carlo prediction (3) </vt:lpstr>
      <vt:lpstr>Monte Carlo prediction (4) </vt:lpstr>
      <vt:lpstr>Monte-Carlo prediction (5)</vt:lpstr>
      <vt:lpstr>Temporal-Difference Learning (1)</vt:lpstr>
      <vt:lpstr>Temporal-Difference Learning (2)</vt:lpstr>
      <vt:lpstr>Temporal-Difference Learning (3)</vt:lpstr>
      <vt:lpstr>Temporal-Difference Learning (4)</vt:lpstr>
      <vt:lpstr>Batch updating (1)</vt:lpstr>
      <vt:lpstr>Batch updating (2)</vt:lpstr>
      <vt:lpstr>Batch updating (3)</vt:lpstr>
      <vt:lpstr>n-steps TD (1)</vt:lpstr>
      <vt:lpstr>n-steps TD (2)</vt:lpstr>
      <vt:lpstr>n-steps TD (3)</vt:lpstr>
      <vt:lpstr>TD(𝜆) (1)</vt:lpstr>
      <vt:lpstr>TD(𝜆) (2)</vt:lpstr>
      <vt:lpstr>Backward-view TD( 𝜆 ) (1)</vt:lpstr>
      <vt:lpstr>Backward-view TD( 𝜆 ) (2)</vt:lpstr>
      <vt:lpstr>Backward-view TD( 𝜆 ) (3)</vt:lpstr>
      <vt:lpstr>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40</cp:revision>
  <cp:lastPrinted>2023-10-05T13:00:53Z</cp:lastPrinted>
  <dcterms:modified xsi:type="dcterms:W3CDTF">2023-10-16T08:17:12Z</dcterms:modified>
  <cp:category/>
</cp:coreProperties>
</file>