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4" r:id="rId3"/>
    <p:sldId id="313" r:id="rId4"/>
    <p:sldId id="314" r:id="rId5"/>
    <p:sldId id="267" r:id="rId6"/>
    <p:sldId id="268" r:id="rId7"/>
    <p:sldId id="269" r:id="rId8"/>
    <p:sldId id="270" r:id="rId9"/>
    <p:sldId id="271" r:id="rId10"/>
    <p:sldId id="315" r:id="rId11"/>
    <p:sldId id="272" r:id="rId12"/>
    <p:sldId id="316" r:id="rId1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24E75-CFB0-994A-998D-4867A3C3D5B8}" v="4" dt="2022-12-05T09:02:20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8"/>
    <p:restoredTop sz="92013"/>
  </p:normalViewPr>
  <p:slideViewPr>
    <p:cSldViewPr snapToGrid="0" snapToObjects="1">
      <p:cViewPr varScale="1">
        <p:scale>
          <a:sx n="91" d="100"/>
          <a:sy n="91" d="100"/>
        </p:scale>
        <p:origin x="2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0F224E75-CFB0-994A-998D-4867A3C3D5B8}"/>
    <pc:docChg chg="custSel modSld">
      <pc:chgData name="Riccardo Berta" userId="c8694f89-bba4-4576-b0a8-456619ca5a8c" providerId="ADAL" clId="{0F224E75-CFB0-994A-998D-4867A3C3D5B8}" dt="2022-12-05T09:02:20.005" v="93"/>
      <pc:docMkLst>
        <pc:docMk/>
      </pc:docMkLst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10884299" sldId="269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10884299" sldId="269"/>
            <ac:inkMk id="2" creationId="{1C0F551B-44AB-C0A2-3E7C-B49F1642A5EE}"/>
          </ac:inkMkLst>
        </pc:inkChg>
      </pc:sldChg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89217830" sldId="270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89217830" sldId="270"/>
            <ac:inkMk id="2" creationId="{11B24000-DDAB-2390-0487-A46D7E6DE709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9:02:20.005" v="93"/>
        <pc:sldMkLst>
          <pc:docMk/>
          <pc:sldMk cId="3320434858" sldId="272"/>
        </pc:sldMkLst>
        <pc:picChg chg="add mod">
          <ac:chgData name="Riccardo Berta" userId="c8694f89-bba4-4576-b0a8-456619ca5a8c" providerId="ADAL" clId="{0F224E75-CFB0-994A-998D-4867A3C3D5B8}" dt="2022-12-05T06:53:24.309" v="67" actId="1035"/>
          <ac:picMkLst>
            <pc:docMk/>
            <pc:sldMk cId="3320434858" sldId="272"/>
            <ac:picMk id="2" creationId="{DEC6FBB5-B182-C15C-4F28-E0628D86053D}"/>
          </ac:picMkLst>
        </pc:picChg>
        <pc:picChg chg="del">
          <ac:chgData name="Riccardo Berta" userId="c8694f89-bba4-4576-b0a8-456619ca5a8c" providerId="ADAL" clId="{0F224E75-CFB0-994A-998D-4867A3C3D5B8}" dt="2022-12-05T06:53:45.070" v="70" actId="478"/>
          <ac:picMkLst>
            <pc:docMk/>
            <pc:sldMk cId="3320434858" sldId="272"/>
            <ac:picMk id="3" creationId="{7C05429C-8434-BE89-5670-26AF4215D7EE}"/>
          </ac:picMkLst>
        </pc:picChg>
        <pc:picChg chg="del">
          <ac:chgData name="Riccardo Berta" userId="c8694f89-bba4-4576-b0a8-456619ca5a8c" providerId="ADAL" clId="{0F224E75-CFB0-994A-998D-4867A3C3D5B8}" dt="2022-12-05T06:52:56.128" v="57" actId="478"/>
          <ac:picMkLst>
            <pc:docMk/>
            <pc:sldMk cId="3320434858" sldId="272"/>
            <ac:picMk id="5" creationId="{D9528D03-29A2-C473-6B57-135D188AFBD4}"/>
          </ac:picMkLst>
        </pc:picChg>
        <pc:picChg chg="add mod">
          <ac:chgData name="Riccardo Berta" userId="c8694f89-bba4-4576-b0a8-456619ca5a8c" providerId="ADAL" clId="{0F224E75-CFB0-994A-998D-4867A3C3D5B8}" dt="2022-12-05T06:54:05.992" v="92" actId="1038"/>
          <ac:picMkLst>
            <pc:docMk/>
            <pc:sldMk cId="3320434858" sldId="272"/>
            <ac:picMk id="6" creationId="{65AF9C4A-F188-66B6-407D-F7F6CC86AA32}"/>
          </ac:picMkLst>
        </pc:picChg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3320434858" sldId="272"/>
            <ac:inkMk id="3" creationId="{A21FA8B3-D5C9-BE6D-A093-05A69248EBB2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6:52:59.303" v="58" actId="21"/>
        <pc:sldMkLst>
          <pc:docMk/>
          <pc:sldMk cId="1073505695" sldId="280"/>
        </pc:sldMkLst>
        <pc:spChg chg="mod">
          <ac:chgData name="Riccardo Berta" userId="c8694f89-bba4-4576-b0a8-456619ca5a8c" providerId="ADAL" clId="{0F224E75-CFB0-994A-998D-4867A3C3D5B8}" dt="2022-12-05T06:43:53.177" v="55" actId="20577"/>
          <ac:spMkLst>
            <pc:docMk/>
            <pc:sldMk cId="1073505695" sldId="28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0F224E75-CFB0-994A-998D-4867A3C3D5B8}" dt="2022-12-05T06:52:59.303" v="58" actId="21"/>
          <ac:picMkLst>
            <pc:docMk/>
            <pc:sldMk cId="1073505695" sldId="280"/>
            <ac:picMk id="3" creationId="{2C376B40-45B7-6F93-FAC1-3992CCC0BDA7}"/>
          </ac:picMkLst>
        </pc:picChg>
      </pc:sldChg>
      <pc:sldChg chg="modSp mod">
        <pc:chgData name="Riccardo Berta" userId="c8694f89-bba4-4576-b0a8-456619ca5a8c" providerId="ADAL" clId="{0F224E75-CFB0-994A-998D-4867A3C3D5B8}" dt="2022-11-30T07:11:21.827" v="3" actId="14"/>
        <pc:sldMkLst>
          <pc:docMk/>
          <pc:sldMk cId="4044708769" sldId="298"/>
        </pc:sldMkLst>
        <pc:spChg chg="mod">
          <ac:chgData name="Riccardo Berta" userId="c8694f89-bba4-4576-b0a8-456619ca5a8c" providerId="ADAL" clId="{0F224E75-CFB0-994A-998D-4867A3C3D5B8}" dt="2022-11-30T07:11:21.827" v="3" actId="14"/>
          <ac:spMkLst>
            <pc:docMk/>
            <pc:sldMk cId="4044708769" sldId="29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1-30T07:49:17.167" v="6" actId="20577"/>
        <pc:sldMkLst>
          <pc:docMk/>
          <pc:sldMk cId="3972952492" sldId="302"/>
        </pc:sldMkLst>
        <pc:spChg chg="mod">
          <ac:chgData name="Riccardo Berta" userId="c8694f89-bba4-4576-b0a8-456619ca5a8c" providerId="ADAL" clId="{0F224E75-CFB0-994A-998D-4867A3C3D5B8}" dt="2022-11-30T07:49:17.167" v="6" actId="20577"/>
          <ac:spMkLst>
            <pc:docMk/>
            <pc:sldMk cId="3972952492" sldId="302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5:31.722" v="37" actId="20577"/>
        <pc:sldMkLst>
          <pc:docMk/>
          <pc:sldMk cId="3441338737" sldId="313"/>
        </pc:sldMkLst>
        <pc:spChg chg="mod">
          <ac:chgData name="Riccardo Berta" userId="c8694f89-bba4-4576-b0a8-456619ca5a8c" providerId="ADAL" clId="{0F224E75-CFB0-994A-998D-4867A3C3D5B8}" dt="2022-12-05T06:35:31.722" v="37" actId="20577"/>
          <ac:spMkLst>
            <pc:docMk/>
            <pc:sldMk cId="3441338737" sldId="31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7:43.625" v="54" actId="15"/>
        <pc:sldMkLst>
          <pc:docMk/>
          <pc:sldMk cId="2414582803" sldId="314"/>
        </pc:sldMkLst>
        <pc:spChg chg="mod">
          <ac:chgData name="Riccardo Berta" userId="c8694f89-bba4-4576-b0a8-456619ca5a8c" providerId="ADAL" clId="{0F224E75-CFB0-994A-998D-4867A3C3D5B8}" dt="2022-12-05T06:37:43.625" v="54" actId="15"/>
          <ac:spMkLst>
            <pc:docMk/>
            <pc:sldMk cId="2414582803" sldId="314"/>
            <ac:spMk id="84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81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920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62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15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107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28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77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5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45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Model-based</a:t>
            </a:r>
            <a:br>
              <a:rPr lang="en-GB" dirty="0"/>
            </a:br>
            <a:r>
              <a:rPr lang="en-GB" dirty="0"/>
              <a:t>Reinforcement Learning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compare the differences in sampling the model of </a:t>
            </a:r>
            <a:r>
              <a:rPr lang="en-GB" dirty="0" err="1"/>
              <a:t>DynaQ</a:t>
            </a:r>
            <a:r>
              <a:rPr lang="en-GB" dirty="0"/>
              <a:t> and Trajectory sampling</a:t>
            </a:r>
          </a:p>
          <a:p>
            <a:pPr lvl="1"/>
            <a:r>
              <a:rPr lang="en-GB" dirty="0"/>
              <a:t>plot the states that were sampled by the planning phase of the two algorithms </a:t>
            </a:r>
          </a:p>
          <a:p>
            <a:pPr lvl="1"/>
            <a:r>
              <a:rPr lang="en-GB" dirty="0"/>
              <a:t>and the actions selected in those states</a:t>
            </a:r>
          </a:p>
          <a:p>
            <a:endParaRPr lang="en-GB" dirty="0"/>
          </a:p>
          <a:p>
            <a:r>
              <a:rPr lang="en-GB" b="1" dirty="0">
                <a:highlight>
                  <a:srgbClr val="FFFF00"/>
                </a:highlight>
              </a:rPr>
              <a:t>See “sampling-</a:t>
            </a:r>
            <a:r>
              <a:rPr lang="en-GB" b="1" dirty="0" err="1">
                <a:highlight>
                  <a:srgbClr val="FFFF00"/>
                </a:highlight>
              </a:rPr>
              <a:t>comparison.ipynb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Dyna-Q samples uniformly at random states and actions taken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AF9C4A-F188-66B6-407D-F7F6CC86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" y="1238348"/>
            <a:ext cx="8016093" cy="44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Trajectory sampling  samples the model to improve greedy action selection</a:t>
            </a:r>
          </a:p>
          <a:p>
            <a:pPr lvl="1"/>
            <a:r>
              <a:rPr lang="en-GB" dirty="0"/>
              <a:t>states sampled are skewed toward the goal state</a:t>
            </a:r>
          </a:p>
          <a:p>
            <a:pPr lvl="1"/>
            <a:r>
              <a:rPr lang="en-GB" dirty="0"/>
              <a:t>right action is sampled far more than the left action across the boar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EC6FBB5-B182-C15C-4F28-E0628D86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43733"/>
            <a:ext cx="8129280" cy="44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dirty="0"/>
              <a:t>Model-based Reinforcement Learning</a:t>
            </a:r>
          </a:p>
          <a:p>
            <a:pPr lvl="0"/>
            <a:r>
              <a:rPr lang="en-GB" sz="1600" dirty="0"/>
              <a:t>Dyna-Q</a:t>
            </a:r>
          </a:p>
          <a:p>
            <a:pPr lvl="0"/>
            <a:r>
              <a:rPr lang="en-GB" sz="1600" dirty="0"/>
              <a:t>Learned transition model</a:t>
            </a:r>
          </a:p>
          <a:p>
            <a:pPr lvl="0"/>
            <a:r>
              <a:rPr lang="en-GB" dirty="0"/>
              <a:t>Trajectory sampling</a:t>
            </a:r>
          </a:p>
          <a:p>
            <a:pPr lvl="0"/>
            <a:r>
              <a:rPr lang="en-GB" dirty="0"/>
              <a:t>Sampling Comparison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Model-based Reinforcement Learning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1101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Planning</a:t>
            </a:r>
            <a:r>
              <a:rPr lang="en-GB" dirty="0"/>
              <a:t> algorithms</a:t>
            </a:r>
          </a:p>
          <a:p>
            <a:pPr lvl="1"/>
            <a:r>
              <a:rPr lang="en-GB" dirty="0"/>
              <a:t>dynamic programming: value iteration and policy iteration</a:t>
            </a:r>
          </a:p>
          <a:p>
            <a:pPr lvl="1"/>
            <a:r>
              <a:rPr lang="en-GB" dirty="0"/>
              <a:t>require a </a:t>
            </a:r>
            <a:r>
              <a:rPr lang="en-GB" b="1" dirty="0"/>
              <a:t>model</a:t>
            </a:r>
            <a:r>
              <a:rPr lang="en-GB" dirty="0"/>
              <a:t> of the environment </a:t>
            </a:r>
          </a:p>
          <a:p>
            <a:r>
              <a:rPr lang="en-GB" b="1" dirty="0"/>
              <a:t>Learning</a:t>
            </a:r>
            <a:r>
              <a:rPr lang="en-GB" dirty="0"/>
              <a:t>  algorithms</a:t>
            </a:r>
          </a:p>
          <a:p>
            <a:pPr lvl="1"/>
            <a:r>
              <a:rPr lang="en-GB" b="1" dirty="0"/>
              <a:t>model-free</a:t>
            </a:r>
            <a:r>
              <a:rPr lang="en-GB" dirty="0"/>
              <a:t> methods: doesn’t require MDP internals</a:t>
            </a:r>
          </a:p>
          <a:p>
            <a:pPr lvl="1"/>
            <a:endParaRPr lang="en-GB" sz="100" dirty="0"/>
          </a:p>
          <a:p>
            <a:r>
              <a:rPr lang="en-GB" dirty="0"/>
              <a:t>Not requiring the MDP in advance is a of </a:t>
            </a:r>
            <a:r>
              <a:rPr lang="en-GB" b="1" dirty="0"/>
              <a:t>crucial importance</a:t>
            </a:r>
          </a:p>
          <a:p>
            <a:pPr lvl="1"/>
            <a:r>
              <a:rPr lang="en-GB" dirty="0"/>
              <a:t>often the MDP is </a:t>
            </a:r>
            <a:r>
              <a:rPr lang="en-GB" b="1" dirty="0"/>
              <a:t>challenging </a:t>
            </a:r>
            <a:r>
              <a:rPr lang="en-GB" dirty="0"/>
              <a:t>or </a:t>
            </a:r>
            <a:r>
              <a:rPr lang="en-GB" b="1" dirty="0"/>
              <a:t>even impossible</a:t>
            </a:r>
            <a:r>
              <a:rPr lang="en-GB" dirty="0"/>
              <a:t> to obtain</a:t>
            </a:r>
          </a:p>
          <a:p>
            <a:pPr lvl="2"/>
            <a:r>
              <a:rPr lang="en-GB" dirty="0"/>
              <a:t>imagine to represent the game of Go with its 10.170 possible states</a:t>
            </a:r>
          </a:p>
          <a:p>
            <a:pPr lvl="2"/>
            <a:r>
              <a:rPr lang="en-GB" dirty="0"/>
              <a:t>StarCraft II game with 101.685 states</a:t>
            </a:r>
          </a:p>
          <a:p>
            <a:endParaRPr lang="en-GB" sz="700" dirty="0"/>
          </a:p>
          <a:p>
            <a:r>
              <a:rPr lang="en-GB" dirty="0"/>
              <a:t>However, what if we </a:t>
            </a:r>
            <a:r>
              <a:rPr lang="en-GB" b="1" dirty="0"/>
              <a:t>learn a model </a:t>
            </a:r>
            <a:r>
              <a:rPr lang="en-GB" dirty="0"/>
              <a:t>as we interact with the environment?</a:t>
            </a:r>
          </a:p>
          <a:p>
            <a:pPr lvl="1"/>
            <a:r>
              <a:rPr lang="en-GB" dirty="0"/>
              <a:t>we explore the environment (like model-free methods), but we learn a model of the environment from these interactions</a:t>
            </a:r>
          </a:p>
          <a:p>
            <a:pPr lvl="1"/>
            <a:r>
              <a:rPr lang="en-GB" dirty="0"/>
              <a:t>by exploiting the learned model (like dynamic programming), agents often require fewer experience to learn optimal policies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33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81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Interleave </a:t>
            </a:r>
          </a:p>
          <a:p>
            <a:pPr lvl="1"/>
            <a:r>
              <a:rPr lang="en-GB" dirty="0"/>
              <a:t>a model-free method (Q-learning) </a:t>
            </a:r>
          </a:p>
          <a:p>
            <a:pPr lvl="2"/>
            <a:r>
              <a:rPr lang="en-GB" dirty="0"/>
              <a:t>use experiences sampled </a:t>
            </a:r>
            <a:r>
              <a:rPr lang="en-GB" b="1" dirty="0"/>
              <a:t>from the environment </a:t>
            </a:r>
          </a:p>
          <a:p>
            <a:pPr lvl="1"/>
            <a:r>
              <a:rPr lang="en-GB" dirty="0"/>
              <a:t>and a planning method (Value Iteration)</a:t>
            </a:r>
          </a:p>
          <a:p>
            <a:pPr lvl="2"/>
            <a:r>
              <a:rPr lang="en-GB" dirty="0"/>
              <a:t>use experiences sampled </a:t>
            </a:r>
            <a:r>
              <a:rPr lang="en-GB" b="1" dirty="0"/>
              <a:t>from the learned model</a:t>
            </a:r>
          </a:p>
          <a:p>
            <a:pPr lvl="2"/>
            <a:endParaRPr lang="en-GB" dirty="0"/>
          </a:p>
          <a:p>
            <a:pPr lvl="0"/>
            <a:r>
              <a:rPr lang="en-GB" dirty="0"/>
              <a:t>We keep track of the transition and reward functions as </a:t>
            </a:r>
            <a:r>
              <a:rPr lang="en-GB" b="1" dirty="0"/>
              <a:t>three-dimensional tensors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indexed by state (s), action (a), and next state (s’)</a:t>
            </a:r>
          </a:p>
          <a:p>
            <a:pPr lvl="1"/>
            <a:r>
              <a:rPr lang="en-GB" dirty="0"/>
              <a:t>keeps count of the number of times we seen the tuple (𝑠,𝑎,𝑠′) </a:t>
            </a:r>
          </a:p>
          <a:p>
            <a:pPr lvl="2"/>
            <a:r>
              <a:rPr lang="en-GB" dirty="0"/>
              <a:t>indicating how many times we arrived at state 𝑠′ from state 𝑠 when selecting action 𝑎 </a:t>
            </a:r>
          </a:p>
          <a:p>
            <a:pPr lvl="1"/>
            <a:r>
              <a:rPr lang="en-GB" dirty="0"/>
              <a:t>holds the average reward we received on the tuple (𝑠,𝑎,𝑠′) </a:t>
            </a:r>
          </a:p>
          <a:p>
            <a:pPr lvl="2"/>
            <a:r>
              <a:rPr lang="en-GB" dirty="0"/>
              <a:t>indicating the expected reward when we select action 𝑎 on state 𝑠 and transition to state 𝑠′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5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“dyna-</a:t>
            </a:r>
            <a:r>
              <a:rPr lang="en-GB" b="1" dirty="0" err="1">
                <a:highlight>
                  <a:srgbClr val="FFFF00"/>
                </a:highlight>
              </a:rPr>
              <a:t>q.ipynb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r>
              <a:rPr lang="en-GB" dirty="0"/>
              <a:t>We use again the </a:t>
            </a:r>
            <a:r>
              <a:rPr lang="en-GB" b="1" dirty="0"/>
              <a:t>Slippery Walk </a:t>
            </a:r>
            <a:r>
              <a:rPr lang="en-GB" dirty="0"/>
              <a:t>environment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AA37F96-4958-7962-A4A8-353909A91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" y="1667697"/>
            <a:ext cx="8818500" cy="35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(3)</a:t>
            </a:r>
            <a:endParaRPr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9A9C40-17CD-723D-B238-471ADAF1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5" y="1161719"/>
            <a:ext cx="8730930" cy="51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Learned transition model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84499" y="105496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try to understand the learned transition model</a:t>
            </a:r>
          </a:p>
          <a:p>
            <a:pPr lvl="1"/>
            <a:r>
              <a:rPr lang="en-GB" dirty="0"/>
              <a:t>bar heights are the transition probabilities</a:t>
            </a:r>
          </a:p>
          <a:p>
            <a:r>
              <a:rPr lang="en-GB" dirty="0"/>
              <a:t>At the end, the probabilities are good enough and describe the MDP correctly</a:t>
            </a:r>
          </a:p>
          <a:p>
            <a:pPr lvl="1"/>
            <a:r>
              <a:rPr lang="en-GB" dirty="0"/>
              <a:t>this is a simple environment, so the agent can gather enough experience quickly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2A914980-59E0-16A1-2767-161C9DEF3D31}"/>
              </a:ext>
            </a:extLst>
          </p:cNvPr>
          <p:cNvGrpSpPr/>
          <p:nvPr/>
        </p:nvGrpSpPr>
        <p:grpSpPr>
          <a:xfrm>
            <a:off x="-5327" y="2700804"/>
            <a:ext cx="9106443" cy="3932903"/>
            <a:chOff x="1059" y="1712560"/>
            <a:chExt cx="9106443" cy="3932903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B8E3782D-83A1-6F0D-880D-BB9320987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9470" y="2031752"/>
              <a:ext cx="4488032" cy="3585799"/>
            </a:xfrm>
            <a:prstGeom prst="rect">
              <a:avLst/>
            </a:prstGeom>
          </p:spPr>
        </p:pic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76301C8C-42C2-3C3C-B977-A4587585A3AB}"/>
                </a:ext>
              </a:extLst>
            </p:cNvPr>
            <p:cNvGrpSpPr/>
            <p:nvPr/>
          </p:nvGrpSpPr>
          <p:grpSpPr>
            <a:xfrm>
              <a:off x="1059" y="1712560"/>
              <a:ext cx="8475664" cy="3932903"/>
              <a:chOff x="31587" y="1769601"/>
              <a:chExt cx="8475664" cy="3932903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2312A912-FD96-1735-2B94-8B5B2500B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266" y="1946787"/>
                <a:ext cx="4322019" cy="3535516"/>
              </a:xfrm>
              <a:prstGeom prst="rect">
                <a:avLst/>
              </a:prstGeom>
            </p:spPr>
          </p:pic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5FAC034B-0A3A-A893-6EF8-F3F509609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9798" y="1856939"/>
                <a:ext cx="1003300" cy="723900"/>
              </a:xfrm>
              <a:prstGeom prst="rect">
                <a:avLst/>
              </a:prstGeom>
            </p:spPr>
          </p:pic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BE244EF0-4F79-CB7E-D314-1E2366753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-128955" y="3368931"/>
                <a:ext cx="758928" cy="437843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7DEF13BB-ADB6-F815-7E8C-363BAFB5F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301" y="5063203"/>
                <a:ext cx="685800" cy="419100"/>
              </a:xfrm>
              <a:prstGeom prst="rect">
                <a:avLst/>
              </a:prstGeom>
            </p:spPr>
          </p:pic>
          <p:pic>
            <p:nvPicPr>
              <p:cNvPr id="15" name="Immagine 14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DE3DB4B2-4B99-5F6B-9D74-D6C759C43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9091" y="5144783"/>
                <a:ext cx="571500" cy="419100"/>
              </a:xfrm>
              <a:prstGeom prst="rect">
                <a:avLst/>
              </a:prstGeom>
            </p:spPr>
          </p:pic>
          <p:pic>
            <p:nvPicPr>
              <p:cNvPr id="16" name="Immagine 15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FE66A46E-AA38-E7ED-C3ED-AA78AD806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35751" y="5283404"/>
                <a:ext cx="571500" cy="419100"/>
              </a:xfrm>
              <a:prstGeom prst="rect">
                <a:avLst/>
              </a:prstGeom>
            </p:spPr>
          </p:pic>
          <p:pic>
            <p:nvPicPr>
              <p:cNvPr id="17" name="Immagine 16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8EFDCB20-DB08-E422-C512-43D43353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9227" y="5204182"/>
                <a:ext cx="685800" cy="419100"/>
              </a:xfrm>
              <a:prstGeom prst="rect">
                <a:avLst/>
              </a:prstGeom>
            </p:spPr>
          </p:pic>
          <p:pic>
            <p:nvPicPr>
              <p:cNvPr id="21" name="Immagine 20">
                <a:extLst>
                  <a:ext uri="{FF2B5EF4-FFF2-40B4-BE49-F238E27FC236}">
                    <a16:creationId xmlns:a16="http://schemas.microsoft.com/office/drawing/2014/main" id="{9FFD510F-B69A-CDBA-E963-FFDE5C19E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7698" y="1769601"/>
                <a:ext cx="2832100" cy="292100"/>
              </a:xfrm>
              <a:prstGeom prst="rect">
                <a:avLst/>
              </a:prstGeom>
            </p:spPr>
          </p:pic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DCFF62A-928F-AC61-E6C6-B30D347D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05435" y="1739967"/>
              <a:ext cx="3073400" cy="29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8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Trajectory sampling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68809"/>
            <a:ext cx="8818500" cy="5103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Dyna-Q in planning phase samples from the state-action pairs that have been visited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don’t waste time </a:t>
            </a:r>
            <a:r>
              <a:rPr lang="en-GB" dirty="0"/>
              <a:t>with state-action pairs about which the model has no information</a:t>
            </a:r>
          </a:p>
          <a:p>
            <a:pPr lvl="1"/>
            <a:r>
              <a:rPr lang="en-GB" dirty="0" err="1"/>
              <a:t>Ihowever</a:t>
            </a:r>
            <a:r>
              <a:rPr lang="en-GB" dirty="0"/>
              <a:t>, from those pairs, we sample a </a:t>
            </a:r>
            <a:r>
              <a:rPr lang="en-GB" b="1" dirty="0"/>
              <a:t>uniformly at random</a:t>
            </a:r>
          </a:p>
          <a:p>
            <a:endParaRPr lang="en-GB" dirty="0"/>
          </a:p>
          <a:p>
            <a:r>
              <a:rPr lang="en-GB" dirty="0"/>
              <a:t>We can be </a:t>
            </a:r>
            <a:r>
              <a:rPr lang="en-GB" b="1" dirty="0"/>
              <a:t>more effective </a:t>
            </a:r>
            <a:r>
              <a:rPr lang="en-GB" dirty="0"/>
              <a:t>if we </a:t>
            </a:r>
          </a:p>
          <a:p>
            <a:pPr lvl="1"/>
            <a:r>
              <a:rPr lang="en-GB" dirty="0"/>
              <a:t>use a state that </a:t>
            </a:r>
            <a:r>
              <a:rPr lang="en-GB" b="1" dirty="0"/>
              <a:t>we expect to encounter </a:t>
            </a:r>
            <a:r>
              <a:rPr lang="en-GB" dirty="0"/>
              <a:t>during the current episode</a:t>
            </a:r>
          </a:p>
          <a:p>
            <a:pPr lvl="2"/>
            <a:r>
              <a:rPr lang="en-GB" dirty="0"/>
              <a:t>planning for the immediate future is a smarter approach</a:t>
            </a:r>
          </a:p>
          <a:p>
            <a:pPr lvl="1"/>
            <a:r>
              <a:rPr lang="en-GB" dirty="0"/>
              <a:t>sample actions from </a:t>
            </a:r>
          </a:p>
          <a:p>
            <a:pPr lvl="2"/>
            <a:r>
              <a:rPr lang="en-GB" dirty="0"/>
              <a:t>the </a:t>
            </a:r>
            <a:r>
              <a:rPr lang="en-GB" b="1" dirty="0"/>
              <a:t>same behavioural policy </a:t>
            </a:r>
            <a:r>
              <a:rPr lang="en-GB" dirty="0"/>
              <a:t>(on policy) </a:t>
            </a:r>
          </a:p>
          <a:p>
            <a:pPr lvl="2"/>
            <a:r>
              <a:rPr lang="en-GB" dirty="0"/>
              <a:t>or </a:t>
            </a:r>
            <a:r>
              <a:rPr lang="en-GB" b="1" dirty="0"/>
              <a:t>from a greedy policy </a:t>
            </a:r>
            <a:r>
              <a:rPr lang="en-GB" dirty="0"/>
              <a:t>with respect to the current estimates (off policy)</a:t>
            </a:r>
          </a:p>
          <a:p>
            <a:endParaRPr lang="en-GB" dirty="0"/>
          </a:p>
          <a:p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sz="1800" b="1" dirty="0">
                <a:highlight>
                  <a:srgbClr val="FFFF00"/>
                </a:highlight>
              </a:rPr>
              <a:t>trajectory-</a:t>
            </a:r>
            <a:r>
              <a:rPr lang="en-GB" sz="1800" b="1" dirty="0" err="1">
                <a:highlight>
                  <a:srgbClr val="FFFF00"/>
                </a:highlight>
              </a:rPr>
              <a:t>sampling</a:t>
            </a:r>
            <a:r>
              <a:rPr lang="en-GB" b="1" dirty="0" err="1">
                <a:highlight>
                  <a:srgbClr val="FFFF00"/>
                </a:highlight>
              </a:rPr>
              <a:t>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21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Trajectory sampling (2)</a:t>
            </a:r>
            <a:endParaRPr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8F78C9-58FA-3B5B-B387-4276B0C6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7231"/>
            <a:ext cx="8836886" cy="5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947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17802</TotalTime>
  <Words>541</Words>
  <Application>Microsoft Macintosh PowerPoint</Application>
  <PresentationFormat>Presentazione su schermo (4:3)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Economica</vt:lpstr>
      <vt:lpstr>Open Sans</vt:lpstr>
      <vt:lpstr>Luxe</vt:lpstr>
      <vt:lpstr>Model-based Reinforcement Learning</vt:lpstr>
      <vt:lpstr>Objectives</vt:lpstr>
      <vt:lpstr>Model-based Reinforcement Learning</vt:lpstr>
      <vt:lpstr>Dyna-Q (1)</vt:lpstr>
      <vt:lpstr>Dyna-Q (2)</vt:lpstr>
      <vt:lpstr>Dyna-Q (3)</vt:lpstr>
      <vt:lpstr>Learned transition model</vt:lpstr>
      <vt:lpstr>Trajectory sampling (1)</vt:lpstr>
      <vt:lpstr>Trajectory sampling (2)</vt:lpstr>
      <vt:lpstr>Sampling Comparison (1)</vt:lpstr>
      <vt:lpstr>Sampling Comparison (2)</vt:lpstr>
      <vt:lpstr>Sampling Comparison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45</cp:revision>
  <dcterms:modified xsi:type="dcterms:W3CDTF">2023-10-17T07:09:03Z</dcterms:modified>
  <cp:category/>
</cp:coreProperties>
</file>