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4" r:id="rId3"/>
    <p:sldId id="265" r:id="rId4"/>
    <p:sldId id="281" r:id="rId5"/>
    <p:sldId id="282" r:id="rId6"/>
    <p:sldId id="283" r:id="rId7"/>
    <p:sldId id="284" r:id="rId8"/>
    <p:sldId id="30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9" r:id="rId21"/>
    <p:sldId id="300" r:id="rId22"/>
    <p:sldId id="301" r:id="rId23"/>
    <p:sldId id="296" r:id="rId24"/>
    <p:sldId id="297" r:id="rId25"/>
    <p:sldId id="303" r:id="rId26"/>
    <p:sldId id="298" r:id="rId27"/>
    <p:sldId id="304" r:id="rId28"/>
    <p:sldId id="305" r:id="rId29"/>
    <p:sldId id="306" r:id="rId30"/>
    <p:sldId id="307" r:id="rId31"/>
    <p:sldId id="308" r:id="rId32"/>
    <p:sldId id="309" r:id="rId33"/>
    <p:sldId id="280" r:id="rId3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493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21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788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library.dev/environments/classic_control/pendulu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lvl="1"/>
            <a:endParaRPr lang="en-GB" dirty="0"/>
          </a:p>
          <a:p>
            <a:pPr lvl="1"/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</a:p>
          <a:p>
            <a:pPr lvl="1"/>
            <a:endParaRPr lang="en-GB" sz="500" dirty="0"/>
          </a:p>
          <a:p>
            <a:r>
              <a:rPr lang="en-GB" dirty="0"/>
              <a:t>We can use as "true values" the TD targets, which depend on a prediction also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892375"/>
            <a:ext cx="370840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C2A70-2460-F42A-A06F-B859254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891484"/>
            <a:ext cx="374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doesn’t respect several of the assumptions made in supervised learning 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3D473-EF1C-C9BF-A3C9-93713B4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2663"/>
            <a:ext cx="8206035" cy="4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426960-D26F-8A21-A69B-68C77E9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4" y="1860907"/>
            <a:ext cx="8364116" cy="43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Notice that in RL, the "true values" depend on predicted values themselves: they come from the model.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FC2CA8-512A-321B-1839-8CDB3BA8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4" y="1999392"/>
            <a:ext cx="7099300" cy="635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CEF329-48B2-D779-0CE4-CD756CF9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44" y="3278279"/>
            <a:ext cx="5156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However, when evaluating the agent, we will use the action greedy with respect to the learned action-value function.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more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EC4B69-D1EB-C6DB-60C8-2A714F3624DC}"/>
              </a:ext>
            </a:extLst>
          </p:cNvPr>
          <p:cNvGrpSpPr/>
          <p:nvPr/>
        </p:nvGrpSpPr>
        <p:grpSpPr>
          <a:xfrm>
            <a:off x="6700503" y="2730841"/>
            <a:ext cx="2294975" cy="1503749"/>
            <a:chOff x="6675789" y="2767912"/>
            <a:chExt cx="2294975" cy="1503749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43CDAB-E3DE-BBD5-3DA6-5D0DB3932435}"/>
                </a:ext>
              </a:extLst>
            </p:cNvPr>
            <p:cNvGrpSpPr/>
            <p:nvPr/>
          </p:nvGrpSpPr>
          <p:grpSpPr>
            <a:xfrm>
              <a:off x="6675789" y="2767912"/>
              <a:ext cx="1629578" cy="1503749"/>
              <a:chOff x="6675789" y="2767912"/>
              <a:chExt cx="1629578" cy="150374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915389C-57C6-896D-F0F3-DC5EFEC6A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789" y="2767912"/>
                <a:ext cx="1519832" cy="1503749"/>
              </a:xfrm>
              <a:prstGeom prst="rect">
                <a:avLst/>
              </a:prstGeom>
            </p:spPr>
          </p:pic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EFF463C-29A2-34D1-0BC5-DA4DFB6E0EDD}"/>
                  </a:ext>
                </a:extLst>
              </p:cNvPr>
              <p:cNvSpPr/>
              <p:nvPr/>
            </p:nvSpPr>
            <p:spPr>
              <a:xfrm>
                <a:off x="8034006" y="3334985"/>
                <a:ext cx="271361" cy="13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F668F1C-94A9-3603-785A-BE1A0D86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492" y="3360368"/>
              <a:ext cx="926272" cy="806107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C48A8D-FFEE-1C5A-AFEE-A57DB21B7C3B}"/>
              </a:ext>
            </a:extLst>
          </p:cNvPr>
          <p:cNvGrpSpPr/>
          <p:nvPr/>
        </p:nvGrpSpPr>
        <p:grpSpPr>
          <a:xfrm>
            <a:off x="6473281" y="4160448"/>
            <a:ext cx="2522197" cy="1391680"/>
            <a:chOff x="6473281" y="4234590"/>
            <a:chExt cx="2522197" cy="139168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52DA58-9F64-BEEC-62EC-8449E88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281" y="4234590"/>
              <a:ext cx="1418341" cy="139168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E5F143C-FBDC-BCC8-B3E4-ACA0BA7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814" y="4857090"/>
              <a:ext cx="1245664" cy="628201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B499A9-F328-53DF-99F8-0A630D4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578" y="5627126"/>
            <a:ext cx="2913457" cy="1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policies; </a:t>
            </a:r>
          </a:p>
          <a:p>
            <a:pPr lvl="1"/>
            <a:r>
              <a:rPr lang="en-GB" dirty="0"/>
              <a:t>use an epsilon-greedy strategy to improve policies; </a:t>
            </a:r>
          </a:p>
          <a:p>
            <a:pPr lvl="1"/>
            <a:r>
              <a:rPr lang="en-GB" dirty="0"/>
              <a:t>use mean squared error (MSE) for the loss function;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0A20F3-A8E5-D1A0-849D-FC5BCA3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870854"/>
            <a:ext cx="7099753" cy="2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  <a:p>
            <a:pPr lvl="0"/>
            <a:r>
              <a:rPr lang="en-GB" dirty="0"/>
              <a:t>See “neural-fitted-</a:t>
            </a:r>
            <a:r>
              <a:rPr lang="en-GB" dirty="0" err="1"/>
              <a:t>q.ipynb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174E9C-5FD8-7594-330F-15A68F77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9" y="2365207"/>
            <a:ext cx="8878791" cy="40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main issue with NFQ is that it takes </a:t>
            </a:r>
            <a:r>
              <a:rPr lang="en-GB" b="1" dirty="0"/>
              <a:t>too many steps </a:t>
            </a:r>
            <a:r>
              <a:rPr lang="en-GB" dirty="0"/>
              <a:t>to get decent performance</a:t>
            </a:r>
          </a:p>
          <a:p>
            <a:pPr lvl="1"/>
            <a:r>
              <a:rPr lang="en-GB" dirty="0"/>
              <a:t>NFQ does poorly in terms of </a:t>
            </a:r>
            <a:r>
              <a:rPr lang="en-GB" b="1" dirty="0"/>
              <a:t>sample efficiency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22A0FD-C696-AF42-EA79-350204FA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" y="2490203"/>
            <a:ext cx="8934406" cy="3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fix it for multiple steps and reserve it for calculating 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several small supervised learning problems presented sequentially to the agent</a:t>
            </a:r>
          </a:p>
          <a:p>
            <a:pPr lvl="1"/>
            <a:r>
              <a:rPr lang="en-GB" dirty="0"/>
              <a:t>targets are fixed for as many steps as we fix our target network</a:t>
            </a:r>
          </a:p>
          <a:p>
            <a:pPr lvl="1"/>
            <a:r>
              <a:rPr lang="en-GB" dirty="0"/>
              <a:t>substantially reduces the chance of </a:t>
            </a:r>
            <a:r>
              <a:rPr lang="en-GB" dirty="0" err="1"/>
              <a:t>divergenge</a:t>
            </a:r>
            <a:endParaRPr lang="en-GB" dirty="0"/>
          </a:p>
          <a:p>
            <a:r>
              <a:rPr lang="en-GB" dirty="0"/>
              <a:t>The only difference with NFQ is 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a previous instance of the network 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stable</a:t>
            </a:r>
          </a:p>
          <a:p>
            <a:pPr lvl="1"/>
            <a:r>
              <a:rPr lang="en-GB" dirty="0"/>
              <a:t>we slow down learning because you’re no longer training on up-to-date values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3E9BAD-DD95-A9D6-E3F9-4CFD3A67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" y="2958712"/>
            <a:ext cx="5796548" cy="1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hold experience samples 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If 𝑁&lt;&lt;𝑀, sampling of mini-batches comes from a broad set of past experiences</a:t>
            </a:r>
          </a:p>
          <a:p>
            <a:pPr lvl="1"/>
            <a:r>
              <a:rPr lang="en-GB" dirty="0"/>
              <a:t>training can use more diverse mini-batch for performing updates</a:t>
            </a:r>
          </a:p>
          <a:p>
            <a:pPr lvl="1"/>
            <a:r>
              <a:rPr lang="en-GB" dirty="0"/>
              <a:t>gives the impression data are IID (sampling from multiple trajectories)</a:t>
            </a:r>
          </a:p>
          <a:p>
            <a:pPr lvl="1"/>
            <a:r>
              <a:rPr lang="en-GB" dirty="0"/>
              <a:t>agent no longer has to fit the model to the same mini-batch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306803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implementation Is a challenge with high-dimensional observations</a:t>
            </a:r>
          </a:p>
          <a:p>
            <a:pPr lvl="1"/>
            <a:r>
              <a:rPr lang="en-GB" dirty="0"/>
              <a:t>replay buffers hit a hardware memory limit 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B3AAA-C0E7-BCDD-6770-7A2D8896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4704348"/>
            <a:ext cx="6509085" cy="14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a vital component 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dirty="0"/>
              <a:t>exponentially decaying epsilon-greedy 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 and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r>
              <a:rPr lang="en-GB" dirty="0"/>
              <a:t>The main difference with NFQ are </a:t>
            </a:r>
          </a:p>
          <a:p>
            <a:pPr lvl="1"/>
            <a:r>
              <a:rPr lang="en-GB" dirty="0"/>
              <a:t>use an exponentially decaying epsilon-greedy strategy</a:t>
            </a:r>
          </a:p>
          <a:p>
            <a:pPr lvl="1"/>
            <a:r>
              <a:rPr lang="en-GB" dirty="0"/>
              <a:t>use a replay buffer </a:t>
            </a:r>
          </a:p>
          <a:p>
            <a:pPr lvl="1"/>
            <a:r>
              <a:rPr lang="en-GB" dirty="0"/>
              <a:t>use a target network</a:t>
            </a:r>
          </a:p>
          <a:p>
            <a:pPr lvl="1"/>
            <a:endParaRPr lang="en-GB" sz="600" dirty="0"/>
          </a:p>
          <a:p>
            <a:r>
              <a:rPr lang="en-GB" dirty="0"/>
              <a:t>The algorithm has three main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randomly sample a mini-batch from the replay memory, and calculate the off-policy TD targets for the whole batch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fit the action-value function Q(</a:t>
            </a:r>
            <a:r>
              <a:rPr lang="en-GB" dirty="0" err="1"/>
              <a:t>s,a</a:t>
            </a:r>
            <a:r>
              <a:rPr lang="en-GB" dirty="0"/>
              <a:t>; </a:t>
            </a:r>
            <a:r>
              <a:rPr lang="el-GR" dirty="0"/>
              <a:t>θ) </a:t>
            </a:r>
            <a:r>
              <a:rPr lang="en-GB" dirty="0"/>
              <a:t>using MSE and RMSprop</a:t>
            </a:r>
          </a:p>
          <a:p>
            <a:pPr marL="463550" lvl="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See “deep-q-</a:t>
            </a:r>
            <a:r>
              <a:rPr lang="en-GB" dirty="0" err="1"/>
              <a:t>network.ipynb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28ED2-19E9-470F-788C-E2B17693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6" y="1945212"/>
            <a:ext cx="8449831" cy="38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C5DBF7-E380-B342-42A7-8BC6F89C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" y="1540329"/>
            <a:ext cx="8791543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32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See “</a:t>
            </a:r>
            <a:r>
              <a:rPr lang="en-GB" dirty="0" err="1"/>
              <a:t>comparison.ipynb</a:t>
            </a:r>
            <a:r>
              <a:rPr lang="en-GB" dirty="0"/>
              <a:t>”</a:t>
            </a:r>
          </a:p>
          <a:p>
            <a:endParaRPr lang="en-GB" sz="1100" dirty="0"/>
          </a:p>
          <a:p>
            <a:endParaRPr lang="en-GB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Both pass the cart-pole environment</a:t>
            </a:r>
          </a:p>
          <a:p>
            <a:pPr lvl="1"/>
            <a:r>
              <a:rPr lang="en-GB" dirty="0"/>
              <a:t>DQN takes approximately 250 episodes while NFQ takes almost 2,500 episodes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r>
              <a:rPr lang="en-GB" dirty="0"/>
              <a:t>Notice how 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DA0D2B-DD69-1752-D288-4225897E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6" y="1609562"/>
            <a:ext cx="7772400" cy="34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7815" y="1043733"/>
            <a:ext cx="8958942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combinatorial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The problem is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pPr lvl="1"/>
            <a:r>
              <a:rPr lang="en-GB" dirty="0"/>
              <a:t>in real tasks, almost every state encountered will never have been seen before</a:t>
            </a:r>
          </a:p>
          <a:p>
            <a:pPr lvl="1"/>
            <a:r>
              <a:rPr lang="en-GB" dirty="0"/>
              <a:t>to make sensible decisions 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function.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However, 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D3E889-26E2-9BF8-B53A-C678DB24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12537"/>
            <a:ext cx="8478463" cy="3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Double DQN </a:t>
            </a:r>
            <a:r>
              <a:rPr lang="en-GB" dirty="0"/>
              <a:t>(DDQN)</a:t>
            </a:r>
          </a:p>
          <a:p>
            <a:pPr lvl="1"/>
            <a:r>
              <a:rPr lang="en-GB" dirty="0"/>
              <a:t>like Q-learning, DQN tends to overestimate</a:t>
            </a:r>
          </a:p>
          <a:p>
            <a:pPr lvl="1"/>
            <a:r>
              <a:rPr lang="en-GB" dirty="0"/>
              <a:t>we’re taking the max of estimated values to estimate the max</a:t>
            </a:r>
          </a:p>
          <a:p>
            <a:pPr lvl="1"/>
            <a:r>
              <a:rPr lang="en-GB" dirty="0"/>
              <a:t>a way to reduce positive bias is to have two instances of the action-value function</a:t>
            </a:r>
          </a:p>
          <a:p>
            <a:pPr lvl="1"/>
            <a:r>
              <a:rPr lang="en-GB" dirty="0"/>
              <a:t>we can perform double learning with the other network we already have: the target network</a:t>
            </a:r>
          </a:p>
          <a:p>
            <a:r>
              <a:rPr lang="en-GB" b="1" dirty="0" err="1"/>
              <a:t>Dueling</a:t>
            </a:r>
            <a:r>
              <a:rPr lang="en-GB" b="1" dirty="0"/>
              <a:t> DDQN</a:t>
            </a:r>
          </a:p>
          <a:p>
            <a:pPr lvl="1"/>
            <a:r>
              <a:rPr lang="en-GB" dirty="0"/>
              <a:t>RL-aware neural network architecture</a:t>
            </a:r>
          </a:p>
          <a:p>
            <a:r>
              <a:rPr lang="en-GB" b="1" dirty="0"/>
              <a:t>Prioritized Experience Replay </a:t>
            </a:r>
            <a:r>
              <a:rPr lang="en-GB" dirty="0"/>
              <a:t>(PER)</a:t>
            </a:r>
          </a:p>
          <a:p>
            <a:pPr lvl="1"/>
            <a:r>
              <a:rPr lang="en-GB" dirty="0"/>
              <a:t>Instead of uniformly sampling reply memory, we draw samples that appear to provide the most information to the agent for actually making improvements</a:t>
            </a:r>
          </a:p>
          <a:p>
            <a:pPr lvl="0"/>
            <a:r>
              <a:rPr lang="en-GB" dirty="0"/>
              <a:t>Challenges:</a:t>
            </a:r>
          </a:p>
          <a:p>
            <a:pPr lvl="1"/>
            <a:r>
              <a:rPr lang="en-GB" dirty="0"/>
              <a:t>sensitive to hyperparameters</a:t>
            </a:r>
          </a:p>
          <a:p>
            <a:pPr lvl="1"/>
            <a:r>
              <a:rPr lang="en-GB" dirty="0"/>
              <a:t>combination of bootstrapping, off-policy learning, and function approximators are known conjointly as the </a:t>
            </a:r>
            <a:r>
              <a:rPr lang="en-GB" b="1" dirty="0"/>
              <a:t>deadly triad</a:t>
            </a:r>
          </a:p>
          <a:p>
            <a:pPr lvl="2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We’ve explored methods that find optimal policies with the help of value functions</a:t>
            </a:r>
          </a:p>
          <a:p>
            <a:pPr lvl="1"/>
            <a:r>
              <a:rPr lang="en-GB" b="1" dirty="0"/>
              <a:t>value-based methods</a:t>
            </a:r>
          </a:p>
          <a:p>
            <a:pPr lvl="1"/>
            <a:r>
              <a:rPr lang="en-GB" dirty="0"/>
              <a:t>we learn value functions, however what we need are policies</a:t>
            </a:r>
          </a:p>
          <a:p>
            <a:r>
              <a:rPr lang="en-GB" dirty="0"/>
              <a:t>Methods that optimize policies directly</a:t>
            </a:r>
          </a:p>
          <a:p>
            <a:pPr lvl="1"/>
            <a:r>
              <a:rPr lang="en-GB" b="1" dirty="0"/>
              <a:t>policy-based methods</a:t>
            </a:r>
          </a:p>
          <a:p>
            <a:pPr lvl="1"/>
            <a:r>
              <a:rPr lang="en-GB" dirty="0"/>
              <a:t>parameterize a policy and adjust it to maximize expected returns</a:t>
            </a:r>
          </a:p>
          <a:p>
            <a:pPr lvl="1"/>
            <a:r>
              <a:rPr lang="en-GB" dirty="0"/>
              <a:t>REINFORCE, Vanilla Policy Gradient (VPG)</a:t>
            </a:r>
          </a:p>
          <a:p>
            <a:r>
              <a:rPr lang="en-GB" dirty="0"/>
              <a:t>Methods that learn both policies and value functions</a:t>
            </a:r>
          </a:p>
          <a:p>
            <a:pPr lvl="1"/>
            <a:r>
              <a:rPr lang="en-GB" b="1" dirty="0"/>
              <a:t>actor-critic methods </a:t>
            </a:r>
          </a:p>
          <a:p>
            <a:pPr lvl="1"/>
            <a:r>
              <a:rPr lang="en-GB" dirty="0"/>
              <a:t>the policy (selects actions) can be seen as an actor and the value function (evaluates policies) can be seen as a critic</a:t>
            </a:r>
          </a:p>
          <a:p>
            <a:pPr lvl="1"/>
            <a:r>
              <a:rPr lang="en-GB" dirty="0"/>
              <a:t>often perform better than value-based or policy-based methods alone</a:t>
            </a:r>
          </a:p>
          <a:p>
            <a:pPr lvl="1"/>
            <a:r>
              <a:rPr lang="en-GB" dirty="0"/>
              <a:t>Deep Deterministic Policy Gradient (DDPG), Twin-Delayed DDPG (TD3), </a:t>
            </a:r>
            <a:r>
              <a:rPr lang="en-GB" dirty="0" err="1"/>
              <a:t>Doft</a:t>
            </a:r>
            <a:r>
              <a:rPr lang="en-GB" dirty="0"/>
              <a:t> Actor-Critic (SAC), Proxima Policy Optimization (PPO)</a:t>
            </a:r>
          </a:p>
        </p:txBody>
      </p:sp>
    </p:spTree>
    <p:extLst>
      <p:ext uri="{BB962C8B-B14F-4D97-AF65-F5344CB8AC3E}">
        <p14:creationId xmlns:p14="http://schemas.microsoft.com/office/powerpoint/2010/main" val="209308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408864"/>
            <a:ext cx="8520600" cy="428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import the </a:t>
            </a:r>
            <a:r>
              <a:rPr lang="en-GB" sz="1800" dirty="0">
                <a:hlinkClick r:id="rId3"/>
              </a:rPr>
              <a:t>pendulum environment </a:t>
            </a:r>
            <a:r>
              <a:rPr lang="en-GB" sz="1800" dirty="0"/>
              <a:t>and show it with a random policy (hint: use the action </a:t>
            </a:r>
            <a:r>
              <a:rPr lang="en-GB" sz="1800" dirty="0" err="1"/>
              <a:t>space.sample</a:t>
            </a:r>
            <a:r>
              <a:rPr lang="en-GB" sz="1800" dirty="0"/>
              <a:t>() method of the environment)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2 - train a NFQ agent to solve the control problem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3 - show the learning curves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4 - show the policy behaviour</a:t>
            </a:r>
          </a:p>
          <a:p>
            <a:pPr marL="120650" indent="0">
              <a:buNone/>
            </a:pPr>
            <a:endParaRPr lang="en-GB" sz="1800" dirty="0"/>
          </a:p>
          <a:p>
            <a:r>
              <a:rPr lang="en-GB" sz="1800" dirty="0"/>
              <a:t>See “notebook – exercise-</a:t>
            </a:r>
            <a:r>
              <a:rPr lang="en-GB" sz="1800" dirty="0" err="1"/>
              <a:t>solution.ipynb</a:t>
            </a:r>
            <a:r>
              <a:rPr lang="en-GB" sz="1800" dirty="0"/>
              <a:t>”</a:t>
            </a:r>
          </a:p>
          <a:p>
            <a:endParaRPr lang="en-GB" sz="1800" dirty="0"/>
          </a:p>
          <a:p>
            <a:r>
              <a:rPr lang="en-GB" sz="1800" dirty="0"/>
              <a:t>5 – try other algorithms (e.g. DQN)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r>
              <a:rPr lang="en-GB" dirty="0"/>
              <a:t>It is tricky to interpret the source of the feedback and rise 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consequences.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2B6AE7-DDBF-FE6C-5F47-CC4FA15E2683}"/>
              </a:ext>
            </a:extLst>
          </p:cNvPr>
          <p:cNvGrpSpPr/>
          <p:nvPr/>
        </p:nvGrpSpPr>
        <p:grpSpPr>
          <a:xfrm>
            <a:off x="1438827" y="2752545"/>
            <a:ext cx="7055868" cy="3151298"/>
            <a:chOff x="1438827" y="2838609"/>
            <a:chExt cx="7055868" cy="315129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63A33B5-B378-C30C-A439-9EC4823D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827" y="2838609"/>
              <a:ext cx="4906554" cy="3151298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19EF817-4745-EFDC-C85A-2AC0D027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525" y="5540203"/>
              <a:ext cx="3704170" cy="3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0C786F-4CE2-5DCC-8C15-C08700F2F52A}"/>
              </a:ext>
            </a:extLst>
          </p:cNvPr>
          <p:cNvGrpSpPr/>
          <p:nvPr/>
        </p:nvGrpSpPr>
        <p:grpSpPr>
          <a:xfrm>
            <a:off x="1458035" y="2827470"/>
            <a:ext cx="4519634" cy="3008314"/>
            <a:chOff x="1458035" y="2827470"/>
            <a:chExt cx="4519634" cy="300831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6A9E0CE-6DB3-D259-BD05-5833353DEFF4}"/>
                </a:ext>
              </a:extLst>
            </p:cNvPr>
            <p:cNvGrpSpPr/>
            <p:nvPr/>
          </p:nvGrpSpPr>
          <p:grpSpPr>
            <a:xfrm>
              <a:off x="1458035" y="2827470"/>
              <a:ext cx="4519634" cy="3008314"/>
              <a:chOff x="1458035" y="2827470"/>
              <a:chExt cx="4519634" cy="3008314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A3BA0B57-D40E-7C66-9E2A-4575CDF28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35" y="2827470"/>
                <a:ext cx="4519634" cy="3008314"/>
              </a:xfrm>
              <a:prstGeom prst="rect">
                <a:avLst/>
              </a:prstGeom>
            </p:spPr>
          </p:pic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22247927-9EF8-305E-83C2-ABA88FAAB176}"/>
                  </a:ext>
                </a:extLst>
              </p:cNvPr>
              <p:cNvSpPr/>
              <p:nvPr/>
            </p:nvSpPr>
            <p:spPr>
              <a:xfrm>
                <a:off x="4733364" y="5400339"/>
                <a:ext cx="430306" cy="435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3A1359A-E603-B8CE-C831-CD3781A3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8517" y="5400339"/>
              <a:ext cx="689909" cy="19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generalize to new samples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2912-19DB-1B09-D929-5CE52DD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1" y="3027897"/>
            <a:ext cx="6721997" cy="3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The use of a table to represent value functions is no practical in complex problems</a:t>
            </a:r>
          </a:p>
          <a:p>
            <a:pPr lvl="1"/>
            <a:r>
              <a:rPr lang="en-GB" dirty="0"/>
              <a:t>for example, Q-learning estimates the optimal action-value function by a matrix indexed by states and actions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6FDA4-0EB3-DF1D-0C41-1C1511C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9" y="2381089"/>
            <a:ext cx="7944365" cy="2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low dimensional 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CC7DBE-AA1F-487D-F984-4B39D30E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3450"/>
            <a:ext cx="4408571" cy="19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Use a neural networks as a function approximation to approximate action-value function 𝑄(𝑠, 𝑎; 𝜃)</a:t>
            </a:r>
          </a:p>
          <a:p>
            <a:pPr lvl="1"/>
            <a:r>
              <a:rPr lang="en-GB" dirty="0"/>
              <a:t>𝑄 estimate is parameterized by 𝜃 (the weights of a neural network), a state 𝑠 and an action 𝑎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52161C-69EC-F419-1FFD-E7D89D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0" y="2489924"/>
            <a:ext cx="8500893" cy="39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22188</TotalTime>
  <Words>2371</Words>
  <Application>Microsoft Macintosh PowerPoint</Application>
  <PresentationFormat>Presentazione su schermo (4:3)</PresentationFormat>
  <Paragraphs>329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Economica</vt:lpstr>
      <vt:lpstr>Open Sans</vt:lpstr>
      <vt:lpstr>Arial</vt:lpstr>
      <vt:lpstr>Luxe</vt:lpstr>
      <vt:lpstr>Neural fitted Q</vt:lpstr>
      <vt:lpstr>Objectives</vt:lpstr>
      <vt:lpstr>Generalization needs</vt:lpstr>
      <vt:lpstr>Challenges: sequential feedback</vt:lpstr>
      <vt:lpstr>Challenges: evaluative feedback</vt:lpstr>
      <vt:lpstr>Challenges: sampled feedback</vt:lpstr>
      <vt:lpstr>Challenges: tabular representation</vt:lpstr>
      <vt:lpstr>The Cart-pole environment</vt:lpstr>
      <vt:lpstr>Select the neural architecture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Neural Fitted Q (NFQ) (3)</vt:lpstr>
      <vt:lpstr>Challenges (1)</vt:lpstr>
      <vt:lpstr>Challenges (2)</vt:lpstr>
      <vt:lpstr>Target Network (1)</vt:lpstr>
      <vt:lpstr>Target Network (2)</vt:lpstr>
      <vt:lpstr>Experience Replay (1)</vt:lpstr>
      <vt:lpstr>Experience Replay (2)</vt:lpstr>
      <vt:lpstr>Better exploration strategies</vt:lpstr>
      <vt:lpstr>Deep Q-network (DQN) (1)</vt:lpstr>
      <vt:lpstr>Deep Q-network (DQN) (2)</vt:lpstr>
      <vt:lpstr>Deep Q-network (DQN) (3)</vt:lpstr>
      <vt:lpstr>Comparison (1)</vt:lpstr>
      <vt:lpstr>Comparison (2)</vt:lpstr>
      <vt:lpstr>More advanced approaches (1)</vt:lpstr>
      <vt:lpstr>More advanced approaches (2)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43</cp:revision>
  <dcterms:modified xsi:type="dcterms:W3CDTF">2023-10-16T05:23:38Z</dcterms:modified>
  <cp:category/>
</cp:coreProperties>
</file>