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4" r:id="rId3"/>
    <p:sldId id="265" r:id="rId4"/>
    <p:sldId id="282" r:id="rId5"/>
    <p:sldId id="283" r:id="rId6"/>
    <p:sldId id="284" r:id="rId7"/>
    <p:sldId id="285" r:id="rId8"/>
    <p:sldId id="289" r:id="rId9"/>
    <p:sldId id="287" r:id="rId10"/>
    <p:sldId id="288" r:id="rId11"/>
    <p:sldId id="290" r:id="rId12"/>
    <p:sldId id="291" r:id="rId13"/>
    <p:sldId id="292" r:id="rId14"/>
    <p:sldId id="293" r:id="rId15"/>
    <p:sldId id="296" r:id="rId16"/>
    <p:sldId id="297" r:id="rId17"/>
    <p:sldId id="294" r:id="rId18"/>
    <p:sldId id="295" r:id="rId19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479"/>
    <p:restoredTop sz="91881"/>
  </p:normalViewPr>
  <p:slideViewPr>
    <p:cSldViewPr snapToGrid="0" snapToObjects="1">
      <p:cViewPr varScale="1">
        <p:scale>
          <a:sx n="70" d="100"/>
          <a:sy n="70" d="100"/>
        </p:scale>
        <p:origin x="200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BB313934-00E8-AF43-88F0-EEB6DAC44355}"/>
    <pc:docChg chg="custSel delSld modSld">
      <pc:chgData name="Riccardo Berta" userId="c8694f89-bba4-4576-b0a8-456619ca5a8c" providerId="ADAL" clId="{BB313934-00E8-AF43-88F0-EEB6DAC44355}" dt="2022-12-16T09:21:47.859" v="45" actId="478"/>
      <pc:docMkLst>
        <pc:docMk/>
      </pc:docMkLst>
      <pc:sldChg chg="modSp mod">
        <pc:chgData name="Riccardo Berta" userId="c8694f89-bba4-4576-b0a8-456619ca5a8c" providerId="ADAL" clId="{BB313934-00E8-AF43-88F0-EEB6DAC44355}" dt="2022-12-16T09:21:16.231" v="3" actId="20577"/>
        <pc:sldMkLst>
          <pc:docMk/>
          <pc:sldMk cId="0" sldId="256"/>
        </pc:sldMkLst>
        <pc:spChg chg="mod">
          <ac:chgData name="Riccardo Berta" userId="c8694f89-bba4-4576-b0a8-456619ca5a8c" providerId="ADAL" clId="{BB313934-00E8-AF43-88F0-EEB6DAC44355}" dt="2022-12-16T09:21:16.231" v="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0.500" v="7" actId="20577"/>
        <pc:sldMkLst>
          <pc:docMk/>
          <pc:sldMk cId="0" sldId="264"/>
        </pc:sldMkLst>
        <pc:spChg chg="mod">
          <ac:chgData name="Riccardo Berta" userId="c8694f89-bba4-4576-b0a8-456619ca5a8c" providerId="ADAL" clId="{BB313934-00E8-AF43-88F0-EEB6DAC44355}" dt="2022-12-16T09:21:20.500" v="7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8.592" v="15" actId="20577"/>
        <pc:sldMkLst>
          <pc:docMk/>
          <pc:sldMk cId="2056707301" sldId="265"/>
        </pc:sldMkLst>
        <pc:spChg chg="mod">
          <ac:chgData name="Riccardo Berta" userId="c8694f89-bba4-4576-b0a8-456619ca5a8c" providerId="ADAL" clId="{BB313934-00E8-AF43-88F0-EEB6DAC44355}" dt="2022-12-16T09:21:25.378" v="11" actId="20577"/>
          <ac:spMkLst>
            <pc:docMk/>
            <pc:sldMk cId="205670730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BB313934-00E8-AF43-88F0-EEB6DAC44355}" dt="2022-12-16T09:21:28.592" v="15" actId="20577"/>
          <ac:spMkLst>
            <pc:docMk/>
            <pc:sldMk cId="2056707301" sldId="265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BB313934-00E8-AF43-88F0-EEB6DAC44355}" dt="2022-12-16T09:21:30.388" v="16" actId="2696"/>
        <pc:sldMkLst>
          <pc:docMk/>
          <pc:sldMk cId="1146853789" sldId="266"/>
        </pc:sldMkLst>
      </pc:sldChg>
      <pc:sldChg chg="del">
        <pc:chgData name="Riccardo Berta" userId="c8694f89-bba4-4576-b0a8-456619ca5a8c" providerId="ADAL" clId="{BB313934-00E8-AF43-88F0-EEB6DAC44355}" dt="2022-12-16T09:21:30.903" v="18" actId="2696"/>
        <pc:sldMkLst>
          <pc:docMk/>
          <pc:sldMk cId="3383656126" sldId="267"/>
        </pc:sldMkLst>
      </pc:sldChg>
      <pc:sldChg chg="del">
        <pc:chgData name="Riccardo Berta" userId="c8694f89-bba4-4576-b0a8-456619ca5a8c" providerId="ADAL" clId="{BB313934-00E8-AF43-88F0-EEB6DAC44355}" dt="2022-12-16T09:21:31.210" v="19" actId="2696"/>
        <pc:sldMkLst>
          <pc:docMk/>
          <pc:sldMk cId="4001677473" sldId="268"/>
        </pc:sldMkLst>
      </pc:sldChg>
      <pc:sldChg chg="del">
        <pc:chgData name="Riccardo Berta" userId="c8694f89-bba4-4576-b0a8-456619ca5a8c" providerId="ADAL" clId="{BB313934-00E8-AF43-88F0-EEB6DAC44355}" dt="2022-12-16T09:21:31.738" v="20" actId="2696"/>
        <pc:sldMkLst>
          <pc:docMk/>
          <pc:sldMk cId="3775027952" sldId="269"/>
        </pc:sldMkLst>
      </pc:sldChg>
      <pc:sldChg chg="del">
        <pc:chgData name="Riccardo Berta" userId="c8694f89-bba4-4576-b0a8-456619ca5a8c" providerId="ADAL" clId="{BB313934-00E8-AF43-88F0-EEB6DAC44355}" dt="2022-12-16T09:21:32.055" v="21" actId="2696"/>
        <pc:sldMkLst>
          <pc:docMk/>
          <pc:sldMk cId="1310310143" sldId="270"/>
        </pc:sldMkLst>
      </pc:sldChg>
      <pc:sldChg chg="del">
        <pc:chgData name="Riccardo Berta" userId="c8694f89-bba4-4576-b0a8-456619ca5a8c" providerId="ADAL" clId="{BB313934-00E8-AF43-88F0-EEB6DAC44355}" dt="2022-12-16T09:21:33.897" v="27" actId="2696"/>
        <pc:sldMkLst>
          <pc:docMk/>
          <pc:sldMk cId="3840907075" sldId="271"/>
        </pc:sldMkLst>
      </pc:sldChg>
      <pc:sldChg chg="del">
        <pc:chgData name="Riccardo Berta" userId="c8694f89-bba4-4576-b0a8-456619ca5a8c" providerId="ADAL" clId="{BB313934-00E8-AF43-88F0-EEB6DAC44355}" dt="2022-12-16T09:21:30.708" v="17" actId="2696"/>
        <pc:sldMkLst>
          <pc:docMk/>
          <pc:sldMk cId="3791912446" sldId="272"/>
        </pc:sldMkLst>
      </pc:sldChg>
      <pc:sldChg chg="del">
        <pc:chgData name="Riccardo Berta" userId="c8694f89-bba4-4576-b0a8-456619ca5a8c" providerId="ADAL" clId="{BB313934-00E8-AF43-88F0-EEB6DAC44355}" dt="2022-12-16T09:21:32.345" v="22" actId="2696"/>
        <pc:sldMkLst>
          <pc:docMk/>
          <pc:sldMk cId="80569211" sldId="273"/>
        </pc:sldMkLst>
      </pc:sldChg>
      <pc:sldChg chg="del">
        <pc:chgData name="Riccardo Berta" userId="c8694f89-bba4-4576-b0a8-456619ca5a8c" providerId="ADAL" clId="{BB313934-00E8-AF43-88F0-EEB6DAC44355}" dt="2022-12-16T09:21:32.660" v="23" actId="2696"/>
        <pc:sldMkLst>
          <pc:docMk/>
          <pc:sldMk cId="411550242" sldId="274"/>
        </pc:sldMkLst>
      </pc:sldChg>
      <pc:sldChg chg="del">
        <pc:chgData name="Riccardo Berta" userId="c8694f89-bba4-4576-b0a8-456619ca5a8c" providerId="ADAL" clId="{BB313934-00E8-AF43-88F0-EEB6DAC44355}" dt="2022-12-16T09:21:33.024" v="24" actId="2696"/>
        <pc:sldMkLst>
          <pc:docMk/>
          <pc:sldMk cId="1497503087" sldId="275"/>
        </pc:sldMkLst>
      </pc:sldChg>
      <pc:sldChg chg="del">
        <pc:chgData name="Riccardo Berta" userId="c8694f89-bba4-4576-b0a8-456619ca5a8c" providerId="ADAL" clId="{BB313934-00E8-AF43-88F0-EEB6DAC44355}" dt="2022-12-16T09:21:33.372" v="25" actId="2696"/>
        <pc:sldMkLst>
          <pc:docMk/>
          <pc:sldMk cId="189339524" sldId="276"/>
        </pc:sldMkLst>
      </pc:sldChg>
      <pc:sldChg chg="del">
        <pc:chgData name="Riccardo Berta" userId="c8694f89-bba4-4576-b0a8-456619ca5a8c" providerId="ADAL" clId="{BB313934-00E8-AF43-88F0-EEB6DAC44355}" dt="2022-12-16T09:21:33.661" v="26" actId="2696"/>
        <pc:sldMkLst>
          <pc:docMk/>
          <pc:sldMk cId="3867073266" sldId="277"/>
        </pc:sldMkLst>
      </pc:sldChg>
      <pc:sldChg chg="del">
        <pc:chgData name="Riccardo Berta" userId="c8694f89-bba4-4576-b0a8-456619ca5a8c" providerId="ADAL" clId="{BB313934-00E8-AF43-88F0-EEB6DAC44355}" dt="2022-12-16T09:21:38.937" v="38" actId="2696"/>
        <pc:sldMkLst>
          <pc:docMk/>
          <pc:sldMk cId="2178928758" sldId="278"/>
        </pc:sldMkLst>
      </pc:sldChg>
      <pc:sldChg chg="del">
        <pc:chgData name="Riccardo Berta" userId="c8694f89-bba4-4576-b0a8-456619ca5a8c" providerId="ADAL" clId="{BB313934-00E8-AF43-88F0-EEB6DAC44355}" dt="2022-12-16T09:21:38.412" v="37" actId="2696"/>
        <pc:sldMkLst>
          <pc:docMk/>
          <pc:sldMk cId="2509645545" sldId="279"/>
        </pc:sldMkLst>
      </pc:sldChg>
      <pc:sldChg chg="delSp modSp mod">
        <pc:chgData name="Riccardo Berta" userId="c8694f89-bba4-4576-b0a8-456619ca5a8c" providerId="ADAL" clId="{BB313934-00E8-AF43-88F0-EEB6DAC44355}" dt="2022-12-16T09:21:47.859" v="45" actId="478"/>
        <pc:sldMkLst>
          <pc:docMk/>
          <pc:sldMk cId="1073505695" sldId="280"/>
        </pc:sldMkLst>
        <pc:spChg chg="mod">
          <ac:chgData name="Riccardo Berta" userId="c8694f89-bba4-4576-b0a8-456619ca5a8c" providerId="ADAL" clId="{BB313934-00E8-AF43-88F0-EEB6DAC44355}" dt="2022-12-16T09:21:46.794" v="44" actId="20577"/>
          <ac:spMkLst>
            <pc:docMk/>
            <pc:sldMk cId="1073505695" sldId="280"/>
            <ac:spMk id="84" creationId="{00000000-0000-0000-0000-000000000000}"/>
          </ac:spMkLst>
        </pc:spChg>
        <pc:picChg chg="del">
          <ac:chgData name="Riccardo Berta" userId="c8694f89-bba4-4576-b0a8-456619ca5a8c" providerId="ADAL" clId="{BB313934-00E8-AF43-88F0-EEB6DAC44355}" dt="2022-12-16T09:21:43.888" v="43" actId="478"/>
          <ac:picMkLst>
            <pc:docMk/>
            <pc:sldMk cId="1073505695" sldId="280"/>
            <ac:picMk id="3" creationId="{FA939A29-95AA-C12B-A415-81D0BA373123}"/>
          </ac:picMkLst>
        </pc:picChg>
        <pc:picChg chg="del">
          <ac:chgData name="Riccardo Berta" userId="c8694f89-bba4-4576-b0a8-456619ca5a8c" providerId="ADAL" clId="{BB313934-00E8-AF43-88F0-EEB6DAC44355}" dt="2022-12-16T09:21:47.859" v="45" actId="478"/>
          <ac:picMkLst>
            <pc:docMk/>
            <pc:sldMk cId="1073505695" sldId="280"/>
            <ac:picMk id="5" creationId="{05C16011-9F8D-F647-EAC6-509C6AA49CC3}"/>
          </ac:picMkLst>
        </pc:picChg>
      </pc:sldChg>
      <pc:sldChg chg="del">
        <pc:chgData name="Riccardo Berta" userId="c8694f89-bba4-4576-b0a8-456619ca5a8c" providerId="ADAL" clId="{BB313934-00E8-AF43-88F0-EEB6DAC44355}" dt="2022-12-16T09:21:34.582" v="28" actId="2696"/>
        <pc:sldMkLst>
          <pc:docMk/>
          <pc:sldMk cId="3158693030" sldId="284"/>
        </pc:sldMkLst>
      </pc:sldChg>
      <pc:sldChg chg="del">
        <pc:chgData name="Riccardo Berta" userId="c8694f89-bba4-4576-b0a8-456619ca5a8c" providerId="ADAL" clId="{BB313934-00E8-AF43-88F0-EEB6DAC44355}" dt="2022-12-16T09:21:34.868" v="29" actId="2696"/>
        <pc:sldMkLst>
          <pc:docMk/>
          <pc:sldMk cId="2315955737" sldId="285"/>
        </pc:sldMkLst>
      </pc:sldChg>
      <pc:sldChg chg="del">
        <pc:chgData name="Riccardo Berta" userId="c8694f89-bba4-4576-b0a8-456619ca5a8c" providerId="ADAL" clId="{BB313934-00E8-AF43-88F0-EEB6DAC44355}" dt="2022-12-16T09:21:35.088" v="30" actId="2696"/>
        <pc:sldMkLst>
          <pc:docMk/>
          <pc:sldMk cId="2279489737" sldId="286"/>
        </pc:sldMkLst>
      </pc:sldChg>
      <pc:sldChg chg="del">
        <pc:chgData name="Riccardo Berta" userId="c8694f89-bba4-4576-b0a8-456619ca5a8c" providerId="ADAL" clId="{BB313934-00E8-AF43-88F0-EEB6DAC44355}" dt="2022-12-16T09:21:35.918" v="32" actId="2696"/>
        <pc:sldMkLst>
          <pc:docMk/>
          <pc:sldMk cId="4193766810" sldId="287"/>
        </pc:sldMkLst>
      </pc:sldChg>
      <pc:sldChg chg="del">
        <pc:chgData name="Riccardo Berta" userId="c8694f89-bba4-4576-b0a8-456619ca5a8c" providerId="ADAL" clId="{BB313934-00E8-AF43-88F0-EEB6DAC44355}" dt="2022-12-16T09:21:36.362" v="33" actId="2696"/>
        <pc:sldMkLst>
          <pc:docMk/>
          <pc:sldMk cId="3981929228" sldId="288"/>
        </pc:sldMkLst>
      </pc:sldChg>
      <pc:sldChg chg="del">
        <pc:chgData name="Riccardo Berta" userId="c8694f89-bba4-4576-b0a8-456619ca5a8c" providerId="ADAL" clId="{BB313934-00E8-AF43-88F0-EEB6DAC44355}" dt="2022-12-16T09:21:37.252" v="34" actId="2696"/>
        <pc:sldMkLst>
          <pc:docMk/>
          <pc:sldMk cId="4281954021" sldId="289"/>
        </pc:sldMkLst>
      </pc:sldChg>
      <pc:sldChg chg="del">
        <pc:chgData name="Riccardo Berta" userId="c8694f89-bba4-4576-b0a8-456619ca5a8c" providerId="ADAL" clId="{BB313934-00E8-AF43-88F0-EEB6DAC44355}" dt="2022-12-16T09:21:37.523" v="35" actId="2696"/>
        <pc:sldMkLst>
          <pc:docMk/>
          <pc:sldMk cId="342907949" sldId="290"/>
        </pc:sldMkLst>
      </pc:sldChg>
      <pc:sldChg chg="del">
        <pc:chgData name="Riccardo Berta" userId="c8694f89-bba4-4576-b0a8-456619ca5a8c" providerId="ADAL" clId="{BB313934-00E8-AF43-88F0-EEB6DAC44355}" dt="2022-12-16T09:21:37.868" v="36" actId="2696"/>
        <pc:sldMkLst>
          <pc:docMk/>
          <pc:sldMk cId="1120693371" sldId="292"/>
        </pc:sldMkLst>
      </pc:sldChg>
      <pc:sldChg chg="del">
        <pc:chgData name="Riccardo Berta" userId="c8694f89-bba4-4576-b0a8-456619ca5a8c" providerId="ADAL" clId="{BB313934-00E8-AF43-88F0-EEB6DAC44355}" dt="2022-12-16T09:21:35.541" v="31" actId="2696"/>
        <pc:sldMkLst>
          <pc:docMk/>
          <pc:sldMk cId="3495919440" sldId="293"/>
        </pc:sldMkLst>
      </pc:sld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62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3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557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35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92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400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752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834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82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43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451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58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37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26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Policy Based Methods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Optimize the policy directly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6588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compute the gradient without knowing anything about the environment transition function: </a:t>
            </a:r>
          </a:p>
          <a:p>
            <a:pPr lvl="1"/>
            <a:r>
              <a:rPr lang="en-GB" sz="1600" dirty="0"/>
              <a:t>collect a full trajectory tau </a:t>
            </a:r>
          </a:p>
          <a:p>
            <a:pPr lvl="1"/>
            <a:r>
              <a:rPr lang="en-GB" sz="1600" dirty="0"/>
              <a:t>calculate the full discounted return G(tau) </a:t>
            </a:r>
          </a:p>
          <a:p>
            <a:pPr lvl="1"/>
            <a:r>
              <a:rPr lang="en-GB" sz="1600" dirty="0"/>
              <a:t>use that to weight the log probabilities of every action taken in the trajectory</a:t>
            </a:r>
          </a:p>
          <a:p>
            <a:r>
              <a:rPr lang="en-GB" sz="1800" dirty="0"/>
              <a:t>However, it is better to </a:t>
            </a:r>
            <a:r>
              <a:rPr lang="en-GB" sz="1800" b="1" dirty="0"/>
              <a:t>use only the causal reward</a:t>
            </a:r>
          </a:p>
          <a:p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600" dirty="0"/>
          </a:p>
          <a:p>
            <a:endParaRPr lang="en-GB" sz="1800" dirty="0"/>
          </a:p>
          <a:p>
            <a:pPr lvl="0"/>
            <a:r>
              <a:rPr lang="en-GB" sz="1800" dirty="0"/>
              <a:t>For each step, we calculate the return just from that step:</a:t>
            </a:r>
          </a:p>
          <a:p>
            <a:pPr lvl="0"/>
            <a:endParaRPr lang="en-GB" dirty="0"/>
          </a:p>
        </p:txBody>
      </p:sp>
      <p:pic>
        <p:nvPicPr>
          <p:cNvPr id="5" name="Immagine 4" descr="Immagine che contiene testo, linea, Carattere, diagramma&#10;&#10;Descrizione generata automaticamente">
            <a:extLst>
              <a:ext uri="{FF2B5EF4-FFF2-40B4-BE49-F238E27FC236}">
                <a16:creationId xmlns:a16="http://schemas.microsoft.com/office/drawing/2014/main" id="{475B6BDB-E781-2CA4-C2CD-CC7307C8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4" y="3316903"/>
            <a:ext cx="7350371" cy="2082913"/>
          </a:xfrm>
          <a:prstGeom prst="rect">
            <a:avLst/>
          </a:prstGeom>
        </p:spPr>
      </p:pic>
      <p:pic>
        <p:nvPicPr>
          <p:cNvPr id="7" name="Immagine 6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A3330916-EC00-E747-2A0B-F10BDAF11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78" y="5792117"/>
            <a:ext cx="4292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3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REINFORCE algorithm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Implements the idea estimating the gradient using the full Monte Carlo returns using a neural network to represent the policy</a:t>
            </a:r>
          </a:p>
          <a:p>
            <a:r>
              <a:rPr lang="en-GB" sz="1600" b="1" dirty="0">
                <a:highlight>
                  <a:srgbClr val="FFFF00"/>
                </a:highlight>
              </a:rPr>
              <a:t>See </a:t>
            </a:r>
            <a:r>
              <a:rPr lang="en-GB" sz="1600" b="1" dirty="0" err="1">
                <a:highlight>
                  <a:srgbClr val="FFFF00"/>
                </a:highlight>
              </a:rPr>
              <a:t>reinforce.ipynb</a:t>
            </a:r>
            <a:r>
              <a:rPr lang="en-GB" sz="1600" b="1" dirty="0">
                <a:highlight>
                  <a:srgbClr val="FFFF00"/>
                </a:highlight>
              </a:rPr>
              <a:t> notebook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 descr="Immagine che contiene diagramma, mappa, Diagramma, schermata&#10;&#10;Descrizione generata automaticamente">
            <a:extLst>
              <a:ext uri="{FF2B5EF4-FFF2-40B4-BE49-F238E27FC236}">
                <a16:creationId xmlns:a16="http://schemas.microsoft.com/office/drawing/2014/main" id="{EEF16747-99F4-9544-8B46-C4BA1242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2" y="2332599"/>
            <a:ext cx="7605215" cy="4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8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REINFORCE algorithm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algorithm works well in simple problems, and </a:t>
            </a:r>
            <a:r>
              <a:rPr lang="en-GB" sz="1800" b="1" dirty="0"/>
              <a:t>it has convergence guarantees</a:t>
            </a:r>
            <a:r>
              <a:rPr lang="en-GB" sz="1800" dirty="0"/>
              <a:t> </a:t>
            </a:r>
          </a:p>
          <a:p>
            <a:pPr lvl="0"/>
            <a:r>
              <a:rPr lang="en-GB" sz="1800" dirty="0"/>
              <a:t>But because it uses the full Monte Carlo returns for calculating the gradient, </a:t>
            </a:r>
            <a:r>
              <a:rPr lang="en-GB" sz="1800" b="1" dirty="0"/>
              <a:t>its variance is a problem</a:t>
            </a:r>
          </a:p>
          <a:p>
            <a:pPr lvl="1"/>
            <a:r>
              <a:rPr lang="en-GB" sz="1600" dirty="0"/>
              <a:t>accumulation of random events along a trajectory and the randomness of the action selection is compounded inside the return</a:t>
            </a:r>
          </a:p>
          <a:p>
            <a:pPr lvl="0"/>
            <a:r>
              <a:rPr lang="en-GB" sz="1800" dirty="0"/>
              <a:t>It is </a:t>
            </a:r>
            <a:r>
              <a:rPr lang="en-GB" sz="1800" b="1" dirty="0"/>
              <a:t>too inefficient</a:t>
            </a:r>
            <a:r>
              <a:rPr lang="en-GB" sz="1800" dirty="0"/>
              <a:t> to be a practical algorithm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02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/>
              <a:t>Use partial returns</a:t>
            </a:r>
            <a:r>
              <a:rPr lang="en-GB" sz="1800" dirty="0"/>
              <a:t> instead of the full return</a:t>
            </a:r>
          </a:p>
          <a:p>
            <a:pPr lvl="0"/>
            <a:r>
              <a:rPr lang="en-GB" sz="1800" dirty="0"/>
              <a:t>Action log probabilities change in the proportion of the return</a:t>
            </a:r>
          </a:p>
          <a:p>
            <a:pPr lvl="1"/>
            <a:r>
              <a:rPr lang="en-GB" sz="1600" dirty="0"/>
              <a:t>if we receive a significant positive (negative) return, the probabilities of the actions that led to that return are increased (decreased) by a large margin</a:t>
            </a:r>
          </a:p>
          <a:p>
            <a:pPr lvl="1"/>
            <a:r>
              <a:rPr lang="en-GB" sz="1600" dirty="0"/>
              <a:t>imagine an environment (such as the cartpole) in which all rewards and returns are positive: in order to accurately separate okay actions from the best actions, we need a lot of data</a:t>
            </a:r>
          </a:p>
          <a:p>
            <a:pPr lvl="1"/>
            <a:endParaRPr lang="en-GB" sz="800" dirty="0"/>
          </a:p>
          <a:p>
            <a:pPr lvl="0"/>
            <a:r>
              <a:rPr lang="en-GB" sz="1800" dirty="0"/>
              <a:t>It would be handy if we could use something that allows us to differentiate the values of actions in the same state</a:t>
            </a:r>
          </a:p>
          <a:p>
            <a:pPr lvl="1"/>
            <a:r>
              <a:rPr lang="en-GB" sz="1600" b="1" dirty="0"/>
              <a:t>action-advantage function</a:t>
            </a:r>
          </a:p>
          <a:p>
            <a:pPr marL="590550" lvl="1" indent="0">
              <a:buNone/>
            </a:pPr>
            <a:endParaRPr lang="en-GB" sz="2400" b="1" dirty="0"/>
          </a:p>
          <a:p>
            <a:r>
              <a:rPr lang="en-GB" sz="1800" dirty="0"/>
              <a:t>An estimate is the return minus the estimated expected return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9C5E2839-60F7-66A5-5035-76EA815F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8" y="4822539"/>
            <a:ext cx="2743200" cy="444500"/>
          </a:xfrm>
          <a:prstGeom prst="rect">
            <a:avLst/>
          </a:prstGeom>
        </p:spPr>
      </p:pic>
      <p:pic>
        <p:nvPicPr>
          <p:cNvPr id="5" name="Immagine 4" descr="Immagine che contiene Carattere, bianco, calligrafia, tipografia&#10;&#10;Descrizione generata automaticamente">
            <a:extLst>
              <a:ext uri="{FF2B5EF4-FFF2-40B4-BE49-F238E27FC236}">
                <a16:creationId xmlns:a16="http://schemas.microsoft.com/office/drawing/2014/main" id="{D5BF5471-E5FD-5D09-4A23-78639A9EC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44" y="5623303"/>
            <a:ext cx="233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Using the advantage somewhat </a:t>
            </a:r>
            <a:r>
              <a:rPr lang="en-GB" sz="1800" b="1" dirty="0"/>
              <a:t>canters scores around zero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better-than-average actions have a positive score (increase the probabilities)</a:t>
            </a:r>
          </a:p>
          <a:p>
            <a:pPr lvl="1"/>
            <a:r>
              <a:rPr lang="en-GB" sz="1600" dirty="0"/>
              <a:t>worse-than-average, a negative score (decreases the probabilities)</a:t>
            </a:r>
          </a:p>
          <a:p>
            <a:r>
              <a:rPr lang="en-GB" sz="1800" dirty="0"/>
              <a:t>We need two neural networks, one for learning the policy, the other for learning a state-value function: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4D2D18-792B-E0A4-FFC0-E1CB55D4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1" y="3284650"/>
            <a:ext cx="7772400" cy="29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1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23681"/>
            <a:ext cx="8520600" cy="54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loss for the value function is simple, the mean squared Monte Carlo error:</a:t>
            </a:r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lvl="0"/>
            <a:r>
              <a:rPr lang="en-GB" dirty="0"/>
              <a:t>The loss of the policy is the estimated advantage weighted by the log probability of the action taken</a:t>
            </a:r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200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Another improvement is to add an </a:t>
            </a:r>
            <a:r>
              <a:rPr lang="en-GB" b="1" dirty="0"/>
              <a:t>entropy term</a:t>
            </a:r>
            <a:r>
              <a:rPr lang="en-GB" dirty="0"/>
              <a:t> to to the loss function to </a:t>
            </a:r>
            <a:r>
              <a:rPr lang="en-GB" b="1" dirty="0"/>
              <a:t>encourage exploration</a:t>
            </a:r>
          </a:p>
          <a:p>
            <a:pPr lvl="1"/>
            <a:r>
              <a:rPr lang="en-GB" dirty="0"/>
              <a:t>a uniform distribution has high entropy </a:t>
            </a:r>
          </a:p>
          <a:p>
            <a:pPr lvl="2"/>
            <a:r>
              <a:rPr lang="en-GB" dirty="0"/>
              <a:t>two samples, both with a 50% chance, have highest entropy</a:t>
            </a:r>
          </a:p>
          <a:p>
            <a:pPr lvl="2"/>
            <a:r>
              <a:rPr lang="en-GB" dirty="0"/>
              <a:t>conversely, two samples, one with 100% chance, then the entropy is the lowest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sz="1800" b="1" dirty="0">
                <a:highlight>
                  <a:srgbClr val="FFFF00"/>
                </a:highlight>
              </a:rPr>
              <a:t>See </a:t>
            </a:r>
            <a:r>
              <a:rPr lang="en-GB" sz="1800" b="1" dirty="0" err="1">
                <a:highlight>
                  <a:srgbClr val="FFFF00"/>
                </a:highlight>
              </a:rPr>
              <a:t>vpg.ipynb</a:t>
            </a:r>
            <a:r>
              <a:rPr lang="en-GB" sz="1800" b="1" dirty="0">
                <a:highlight>
                  <a:srgbClr val="FFFF00"/>
                </a:highlight>
              </a:rPr>
              <a:t> notebook</a:t>
            </a:r>
          </a:p>
          <a:p>
            <a:endParaRPr lang="en-GB" dirty="0"/>
          </a:p>
        </p:txBody>
      </p:sp>
      <p:pic>
        <p:nvPicPr>
          <p:cNvPr id="5" name="Immagine 4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13AF637A-3017-FA87-DB70-DA720E76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8" y="1452747"/>
            <a:ext cx="3352800" cy="812800"/>
          </a:xfrm>
          <a:prstGeom prst="rect">
            <a:avLst/>
          </a:prstGeom>
        </p:spPr>
      </p:pic>
      <p:pic>
        <p:nvPicPr>
          <p:cNvPr id="7" name="Immagine 6" descr="Immagine che contiene testo, Carattere, bianco, calligrafia&#10;&#10;Descrizione generata automaticamente">
            <a:extLst>
              <a:ext uri="{FF2B5EF4-FFF2-40B4-BE49-F238E27FC236}">
                <a16:creationId xmlns:a16="http://schemas.microsoft.com/office/drawing/2014/main" id="{DFB6340A-0261-984D-DC89-31348ADC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5" y="2892614"/>
            <a:ext cx="4838700" cy="762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D69B553-7074-F1EF-4477-18126D14D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85" y="5294939"/>
            <a:ext cx="6273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(4)</a:t>
            </a:r>
            <a:endParaRPr dirty="0"/>
          </a:p>
        </p:txBody>
      </p:sp>
      <p:pic>
        <p:nvPicPr>
          <p:cNvPr id="3" name="Immagine 2" descr="Immagine che contiene diagramma, mappa, Diagramma&#10;&#10;Descrizione generata automaticamente">
            <a:extLst>
              <a:ext uri="{FF2B5EF4-FFF2-40B4-BE49-F238E27FC236}">
                <a16:creationId xmlns:a16="http://schemas.microsoft.com/office/drawing/2014/main" id="{F3BA44C4-0452-2BBE-C570-D9703EF01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7" y="1522132"/>
            <a:ext cx="8734693" cy="46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8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advanced approaches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Actor-Critic methods ​</a:t>
            </a:r>
          </a:p>
          <a:p>
            <a:pPr lvl="1"/>
            <a:r>
              <a:rPr lang="en-GB" sz="1600" dirty="0"/>
              <a:t>methods that learn </a:t>
            </a:r>
            <a:r>
              <a:rPr lang="en-GB" sz="1600" b="1" dirty="0"/>
              <a:t>both policies </a:t>
            </a:r>
            <a:r>
              <a:rPr lang="en-GB" sz="1600" dirty="0"/>
              <a:t>and </a:t>
            </a:r>
            <a:r>
              <a:rPr lang="en-GB" sz="1600" b="1" dirty="0"/>
              <a:t>value functions​</a:t>
            </a:r>
          </a:p>
          <a:p>
            <a:pPr lvl="1"/>
            <a:r>
              <a:rPr lang="en-GB" sz="1600" dirty="0"/>
              <a:t>the policy (selects actions) can be </a:t>
            </a:r>
            <a:r>
              <a:rPr lang="en-GB" sz="1600" b="1" dirty="0"/>
              <a:t>seen as an actor </a:t>
            </a:r>
          </a:p>
          <a:p>
            <a:pPr lvl="1"/>
            <a:r>
              <a:rPr lang="en-GB" sz="1600" dirty="0"/>
              <a:t>the value function (evaluates policies) can be </a:t>
            </a:r>
            <a:r>
              <a:rPr lang="en-GB" sz="1600" b="1" dirty="0"/>
              <a:t>seen as a critic​</a:t>
            </a:r>
          </a:p>
          <a:p>
            <a:pPr lvl="1"/>
            <a:r>
              <a:rPr lang="en-GB" sz="1800" dirty="0"/>
              <a:t>often perform better than value-based or policy-based methods alone​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Deep Deterministic Policy Gradient (DDPG), </a:t>
            </a:r>
          </a:p>
          <a:p>
            <a:pPr lvl="0"/>
            <a:r>
              <a:rPr lang="en-GB" sz="1800" dirty="0"/>
              <a:t>Twin-Delayed DDPG (TD3), </a:t>
            </a:r>
          </a:p>
          <a:p>
            <a:pPr lvl="0"/>
            <a:r>
              <a:rPr lang="en-GB" sz="1800" dirty="0" err="1"/>
              <a:t>Doft</a:t>
            </a:r>
            <a:r>
              <a:rPr lang="en-GB" sz="1800" dirty="0"/>
              <a:t> Actor-Critic (SAC), </a:t>
            </a:r>
          </a:p>
          <a:p>
            <a:pPr lvl="0"/>
            <a:r>
              <a:rPr lang="en-GB" sz="1800" dirty="0"/>
              <a:t>Proxima Policy Optimization (PPO)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3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RL zoo</a:t>
            </a:r>
            <a:endParaRPr dirty="0"/>
          </a:p>
        </p:txBody>
      </p:sp>
      <p:pic>
        <p:nvPicPr>
          <p:cNvPr id="4" name="Segnaposto contenuto 8" descr="Immagine che contiene schermata, testo, Carattere, numero&#10;&#10;Descrizione generata automaticamente">
            <a:extLst>
              <a:ext uri="{FF2B5EF4-FFF2-40B4-BE49-F238E27FC236}">
                <a16:creationId xmlns:a16="http://schemas.microsoft.com/office/drawing/2014/main" id="{A5E5E6D7-6F1E-8CA7-CB3F-EC474E7B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9" y="2230022"/>
            <a:ext cx="8635191" cy="30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34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857197"/>
            <a:ext cx="8520600" cy="3041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Parameterized Policy</a:t>
            </a:r>
          </a:p>
          <a:p>
            <a:pPr lvl="0"/>
            <a:r>
              <a:rPr lang="en-GB" sz="1800" dirty="0"/>
              <a:t>Stochastic policies</a:t>
            </a:r>
          </a:p>
          <a:p>
            <a:pPr lvl="0"/>
            <a:r>
              <a:rPr lang="en-GB" sz="1800" dirty="0"/>
              <a:t>Too much information</a:t>
            </a:r>
          </a:p>
          <a:p>
            <a:pPr lvl="0"/>
            <a:r>
              <a:rPr lang="en-GB" sz="1800" dirty="0"/>
              <a:t>Stability</a:t>
            </a:r>
          </a:p>
          <a:p>
            <a:pPr lvl="0"/>
            <a:r>
              <a:rPr lang="en-GB" sz="1800" dirty="0"/>
              <a:t>Optimize the policy directly </a:t>
            </a:r>
          </a:p>
          <a:p>
            <a:pPr lvl="0"/>
            <a:r>
              <a:rPr lang="en-GB" dirty="0"/>
              <a:t>REINFORCE algorithm</a:t>
            </a:r>
          </a:p>
          <a:p>
            <a:pPr lvl="0"/>
            <a:r>
              <a:rPr lang="en-GB" dirty="0"/>
              <a:t>Vanilla Policy Gradient (VPG)</a:t>
            </a:r>
          </a:p>
          <a:p>
            <a:pPr lvl="0"/>
            <a:r>
              <a:rPr lang="en-GB" dirty="0"/>
              <a:t>More advanced approaches</a:t>
            </a:r>
          </a:p>
          <a:p>
            <a:pPr lvl="0"/>
            <a:r>
              <a:rPr lang="en-GB" dirty="0"/>
              <a:t>The RL zoo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Parameterized Policy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722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Until now, almost all the methods have been </a:t>
            </a:r>
            <a:r>
              <a:rPr lang="en-GB" b="1" dirty="0"/>
              <a:t>value-based methods</a:t>
            </a:r>
          </a:p>
          <a:p>
            <a:pPr lvl="1"/>
            <a:r>
              <a:rPr lang="en-GB" dirty="0"/>
              <a:t>they learned the values of actions</a:t>
            </a:r>
          </a:p>
          <a:p>
            <a:pPr lvl="1"/>
            <a:r>
              <a:rPr lang="en-GB" dirty="0"/>
              <a:t>then selected actions based on their estimated action values</a:t>
            </a:r>
          </a:p>
          <a:p>
            <a:pPr lvl="1"/>
            <a:r>
              <a:rPr lang="en-GB" dirty="0"/>
              <a:t>their policies don’t exist without the value function estimates</a:t>
            </a:r>
          </a:p>
          <a:p>
            <a:r>
              <a:rPr lang="en-GB" dirty="0"/>
              <a:t>Now, we consider </a:t>
            </a:r>
            <a:r>
              <a:rPr lang="en-GB" b="1" dirty="0"/>
              <a:t>policy-based methods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learn directly a parameterized policy</a:t>
            </a:r>
          </a:p>
          <a:p>
            <a:pPr lvl="1"/>
            <a:r>
              <a:rPr lang="en-GB" dirty="0"/>
              <a:t>to select actions </a:t>
            </a:r>
            <a:r>
              <a:rPr lang="en-GB" b="1" dirty="0"/>
              <a:t>without consulting a value function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Objective: maximize performance of the </a:t>
            </a:r>
            <a:r>
              <a:rPr lang="en-GB" b="1" dirty="0"/>
              <a:t>parameterized policy</a:t>
            </a:r>
            <a:r>
              <a:rPr lang="en-GB" dirty="0"/>
              <a:t>, based on the gradient of some scalar performance measure with respect to the policy parameter: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432DD9-1FC5-BBAC-B729-D1CAB18D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42" y="4005028"/>
            <a:ext cx="1463218" cy="54075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7E2821B-8FB3-9D4F-CE2A-AA955646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17" y="5658337"/>
            <a:ext cx="2478460" cy="5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Parameterized Policy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The policy can be </a:t>
            </a:r>
            <a:r>
              <a:rPr lang="en-GB" sz="1800" b="1" dirty="0"/>
              <a:t>parameterized in any way</a:t>
            </a:r>
            <a:r>
              <a:rPr lang="en-GB" sz="1800" dirty="0"/>
              <a:t>, as long as it is </a:t>
            </a:r>
            <a:r>
              <a:rPr lang="en-GB" sz="1800" b="1" dirty="0"/>
              <a:t>differentiable</a:t>
            </a:r>
            <a:r>
              <a:rPr lang="en-GB" sz="1800" dirty="0"/>
              <a:t> with respect to its parameters</a:t>
            </a:r>
          </a:p>
          <a:p>
            <a:r>
              <a:rPr lang="en-GB" sz="1800" dirty="0"/>
              <a:t>In practice, </a:t>
            </a:r>
            <a:r>
              <a:rPr lang="en-GB" sz="1800" b="1" dirty="0"/>
              <a:t>to ensure exploration</a:t>
            </a:r>
            <a:r>
              <a:rPr lang="en-GB" sz="1800" dirty="0"/>
              <a:t>, we generally require that the policy never becomes deterministic. </a:t>
            </a:r>
          </a:p>
          <a:p>
            <a:pPr lvl="1"/>
            <a:r>
              <a:rPr lang="en-GB" sz="1600" dirty="0"/>
              <a:t>as an example, we can parameterize as a </a:t>
            </a:r>
            <a:r>
              <a:rPr lang="en-GB" sz="1600" dirty="0" err="1"/>
              <a:t>softmax</a:t>
            </a:r>
            <a:r>
              <a:rPr lang="en-GB" sz="1600" dirty="0"/>
              <a:t> distribution</a:t>
            </a:r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600" dirty="0"/>
          </a:p>
          <a:p>
            <a:pPr lvl="1"/>
            <a:r>
              <a:rPr lang="en-GB" sz="1600" dirty="0"/>
              <a:t>where h is the </a:t>
            </a:r>
            <a:r>
              <a:rPr lang="en-GB" sz="1600" b="1" dirty="0"/>
              <a:t>preference function </a:t>
            </a:r>
            <a:r>
              <a:rPr lang="en-GB" sz="1600" dirty="0"/>
              <a:t>for actions in states, which can be can be parameterized arbitrarily (might be a neural network)</a:t>
            </a:r>
          </a:p>
          <a:p>
            <a:pPr lvl="1"/>
            <a:r>
              <a:rPr lang="en-GB" sz="1600" b="1" dirty="0"/>
              <a:t>exploration can be embedded </a:t>
            </a:r>
            <a:r>
              <a:rPr lang="en-GB" sz="1600" dirty="0"/>
              <a:t>in the learned function</a:t>
            </a:r>
          </a:p>
          <a:p>
            <a:pPr lvl="1"/>
            <a:endParaRPr lang="en-GB" sz="400" dirty="0"/>
          </a:p>
          <a:p>
            <a:r>
              <a:rPr lang="en-GB" sz="1800" dirty="0"/>
              <a:t>As performance measure, it is natural to define it as the </a:t>
            </a:r>
            <a:r>
              <a:rPr lang="en-GB" sz="1800" b="1" dirty="0"/>
              <a:t>expected total discounted reward from the initial state</a:t>
            </a:r>
            <a:br>
              <a:rPr lang="en-GB" sz="1800" dirty="0"/>
            </a:b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Carattere, calligrafia, testo, bianco&#10;&#10;Descrizione generata automaticamente">
            <a:extLst>
              <a:ext uri="{FF2B5EF4-FFF2-40B4-BE49-F238E27FC236}">
                <a16:creationId xmlns:a16="http://schemas.microsoft.com/office/drawing/2014/main" id="{4E89AC0E-27AE-EB90-34C8-BB8AA571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4" y="2894496"/>
            <a:ext cx="2655483" cy="977568"/>
          </a:xfrm>
          <a:prstGeom prst="rect">
            <a:avLst/>
          </a:prstGeom>
        </p:spPr>
      </p:pic>
      <p:pic>
        <p:nvPicPr>
          <p:cNvPr id="6" name="Immagine 5" descr="Immagine che contiene Carattere, tipografia, calligrafia, bianco&#10;&#10;Descrizione generata automaticamente">
            <a:extLst>
              <a:ext uri="{FF2B5EF4-FFF2-40B4-BE49-F238E27FC236}">
                <a16:creationId xmlns:a16="http://schemas.microsoft.com/office/drawing/2014/main" id="{D33BEB31-B491-9324-E5C6-CE4EE8159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39" y="5834318"/>
            <a:ext cx="2209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0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Stochastic policies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13021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now learn </a:t>
            </a:r>
            <a:r>
              <a:rPr lang="en-GB" sz="1800" b="1" dirty="0"/>
              <a:t>stochastic policies</a:t>
            </a:r>
            <a:r>
              <a:rPr lang="en-GB" sz="1800" dirty="0"/>
              <a:t>, with better performance under </a:t>
            </a:r>
            <a:r>
              <a:rPr lang="en-GB" sz="1800" b="1" dirty="0"/>
              <a:t>partially observable environments</a:t>
            </a:r>
          </a:p>
          <a:p>
            <a:pPr lvl="1"/>
            <a:r>
              <a:rPr lang="en-GB" sz="1600" dirty="0"/>
              <a:t>the agent is less dependent on the Markov assumption</a:t>
            </a:r>
          </a:p>
          <a:p>
            <a:r>
              <a:rPr lang="en-GB" sz="1800" dirty="0"/>
              <a:t>For example: if agent can’t distinguish some states from their observations, the best strategy is often to act randomly with specific probabilities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78B42174-FC42-4EEE-5D65-8DF67937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85688"/>
            <a:ext cx="7231867" cy="37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 much information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82294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Sometimes value functions are </a:t>
            </a:r>
            <a:r>
              <a:rPr lang="en-GB" sz="1800" b="1" dirty="0"/>
              <a:t>too much informative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3DB7E1C-E0B7-88F4-C3F3-D35E0023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79" y="1629792"/>
            <a:ext cx="7772400" cy="47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2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Stability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Value-based methods are </a:t>
            </a:r>
            <a:r>
              <a:rPr lang="en-GB" sz="1800" b="1" dirty="0"/>
              <a:t>prone to oscillations and even divergence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tiny changes in value-function space may imply significant changes in action space </a:t>
            </a:r>
          </a:p>
          <a:p>
            <a:pPr lvl="1"/>
            <a:r>
              <a:rPr lang="en-GB" sz="1600" dirty="0"/>
              <a:t>a significant difference in actions can create entirely unusual new trajectories, </a:t>
            </a:r>
          </a:p>
          <a:p>
            <a:pPr lvl="1"/>
            <a:r>
              <a:rPr lang="en-GB" sz="1600" dirty="0"/>
              <a:t>and therefore create instabilities.</a:t>
            </a:r>
          </a:p>
          <a:p>
            <a:r>
              <a:rPr lang="en-GB" sz="1800" dirty="0"/>
              <a:t>Policy-based methods follow the gradient with respect to stochastic policies, which only progressively and smoothly changes the actions. </a:t>
            </a:r>
          </a:p>
          <a:p>
            <a:pPr lvl="1"/>
            <a:r>
              <a:rPr lang="en-GB" sz="1600" b="1" dirty="0"/>
              <a:t>better convergence properties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41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Optimize the policy directly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want to find the gradient with respect to the performance metric defined before:</a:t>
            </a:r>
          </a:p>
          <a:p>
            <a:pPr lvl="0"/>
            <a:endParaRPr lang="en-GB" sz="2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Let’s use tau ad a variable representing a trajectory</a:t>
            </a:r>
          </a:p>
          <a:p>
            <a:pPr lvl="0"/>
            <a:endParaRPr lang="en-GB" sz="1800" dirty="0"/>
          </a:p>
          <a:p>
            <a:pPr lvl="0"/>
            <a:endParaRPr lang="en-GB" sz="2800" dirty="0"/>
          </a:p>
          <a:p>
            <a:pPr lvl="0"/>
            <a:r>
              <a:rPr lang="en-GB" sz="1800" dirty="0"/>
              <a:t>We can define the return of a trajectory and its probability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Using this notation, we can rewrite the objective as: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 descr="Immagine che contiene Carattere, testo, tipografia, calligrafia&#10;&#10;Descrizione generata automaticamente">
            <a:extLst>
              <a:ext uri="{FF2B5EF4-FFF2-40B4-BE49-F238E27FC236}">
                <a16:creationId xmlns:a16="http://schemas.microsoft.com/office/drawing/2014/main" id="{A89151BB-4630-3B8B-C6D9-07336F07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39" y="2002948"/>
            <a:ext cx="3238740" cy="64177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222AC5B-CE67-2407-3F33-33A186931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38" y="3222477"/>
            <a:ext cx="4444988" cy="3809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5FD936E-D7DA-149F-1E45-FCD7B23F8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39" y="4280025"/>
            <a:ext cx="3251191" cy="3809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32EF56E-BAC9-71BA-465E-2B6ED5BB3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538" y="4800993"/>
            <a:ext cx="7328459" cy="4175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3ECA27-F73B-F7CB-B594-B2F4C2BD6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38" y="5880449"/>
            <a:ext cx="4479012" cy="4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379029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Optimize the policy directly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23681"/>
            <a:ext cx="8520600" cy="5517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Now, we can apply the </a:t>
            </a:r>
            <a:r>
              <a:rPr lang="en-GB" sz="1800" b="1" dirty="0"/>
              <a:t>score function gradient estimator </a:t>
            </a:r>
            <a:r>
              <a:rPr lang="en-GB" sz="1800" dirty="0"/>
              <a:t>using a trick called </a:t>
            </a:r>
            <a:r>
              <a:rPr lang="en-GB" sz="1800" b="1" dirty="0"/>
              <a:t>likelihood ratio</a:t>
            </a:r>
          </a:p>
          <a:p>
            <a:pPr lvl="1"/>
            <a:r>
              <a:rPr lang="en-GB" sz="1600" dirty="0"/>
              <a:t>idea: rewrite the gradient of the expectation as the expectation of the gradient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derivation: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400" dirty="0"/>
          </a:p>
          <a:p>
            <a:r>
              <a:rPr lang="en-GB" sz="1800" dirty="0"/>
              <a:t>Use the result in our case: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substituting the probability expression, turning the logarithm of a product in the sum of the logarithms, and differentiating with respect to theta:</a:t>
            </a:r>
          </a:p>
          <a:p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93E905-85E2-E998-9A2A-9993096A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13" y="2113083"/>
            <a:ext cx="3695700" cy="381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756965-AB2A-2483-A8C3-D9CE32163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21" y="4495799"/>
            <a:ext cx="5184456" cy="53632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239F291-1841-11E4-1F39-3B7393512B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03"/>
          <a:stretch/>
        </p:blipFill>
        <p:spPr>
          <a:xfrm>
            <a:off x="1303313" y="2827605"/>
            <a:ext cx="7239000" cy="1164912"/>
          </a:xfrm>
          <a:prstGeom prst="rect">
            <a:avLst/>
          </a:prstGeom>
        </p:spPr>
      </p:pic>
      <p:pic>
        <p:nvPicPr>
          <p:cNvPr id="11" name="Immagine 10" descr="Immagine che contiene testo, Carattere, bianco, linea&#10;&#10;Descrizione generata automaticamente">
            <a:extLst>
              <a:ext uri="{FF2B5EF4-FFF2-40B4-BE49-F238E27FC236}">
                <a16:creationId xmlns:a16="http://schemas.microsoft.com/office/drawing/2014/main" id="{3E44FDD7-FBD0-26CC-ACDF-3D74F629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89" y="5596841"/>
            <a:ext cx="5712656" cy="10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8728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15162</TotalTime>
  <Words>1001</Words>
  <Application>Microsoft Macintosh PowerPoint</Application>
  <PresentationFormat>Presentazione su schermo (4:3)</PresentationFormat>
  <Paragraphs>140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Open Sans</vt:lpstr>
      <vt:lpstr>Economica</vt:lpstr>
      <vt:lpstr>Luxe</vt:lpstr>
      <vt:lpstr>Policy Based Methods</vt:lpstr>
      <vt:lpstr>Objectives</vt:lpstr>
      <vt:lpstr>Parameterized Policy (1)</vt:lpstr>
      <vt:lpstr>Parameterized Policy (2)</vt:lpstr>
      <vt:lpstr>Stochastic policies</vt:lpstr>
      <vt:lpstr>Too much information</vt:lpstr>
      <vt:lpstr>Stability</vt:lpstr>
      <vt:lpstr>Optimize the policy directly (1)</vt:lpstr>
      <vt:lpstr>Optimize the policy directly (2)</vt:lpstr>
      <vt:lpstr>Optimize the policy directly (3)</vt:lpstr>
      <vt:lpstr>REINFORCE algorithm (1)</vt:lpstr>
      <vt:lpstr>REINFORCE algorithm (2)</vt:lpstr>
      <vt:lpstr>Vanilla Policy Gradient (VPG) (1)</vt:lpstr>
      <vt:lpstr>Vanilla Policy Gradient (VPG) (2)</vt:lpstr>
      <vt:lpstr>Vanilla Policy Gradient (VPG) (3)</vt:lpstr>
      <vt:lpstr>Vanilla Policy Gradient (VPG) (4)</vt:lpstr>
      <vt:lpstr>More advanced approaches</vt:lpstr>
      <vt:lpstr>The RL zoo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37</cp:revision>
  <dcterms:modified xsi:type="dcterms:W3CDTF">2023-12-12T20:25:59Z</dcterms:modified>
  <cp:category/>
</cp:coreProperties>
</file>