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4" r:id="rId3"/>
    <p:sldId id="282" r:id="rId4"/>
    <p:sldId id="265" r:id="rId5"/>
    <p:sldId id="28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9" r:id="rId15"/>
    <p:sldId id="273" r:id="rId16"/>
    <p:sldId id="281" r:id="rId17"/>
    <p:sldId id="280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8"/>
    <p:restoredTop sz="91984"/>
  </p:normalViewPr>
  <p:slideViewPr>
    <p:cSldViewPr snapToGrid="0" snapToObjects="1">
      <p:cViewPr varScale="1">
        <p:scale>
          <a:sx n="97" d="100"/>
          <a:sy n="97" d="100"/>
        </p:scale>
        <p:origin x="200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32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01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1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771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230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456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1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437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3470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76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5411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49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77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35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26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05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7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60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Dynamic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Action-value function (Q-function)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However, the critical question isn’t merely about the </a:t>
            </a:r>
            <a:r>
              <a:rPr lang="en-GB" b="1" dirty="0"/>
              <a:t>value of a state</a:t>
            </a:r>
            <a:r>
              <a:rPr lang="en-GB" dirty="0"/>
              <a:t>, but </a:t>
            </a:r>
            <a:r>
              <a:rPr lang="en-GB" b="1" dirty="0"/>
              <a:t>the value of taking an action in a state!</a:t>
            </a:r>
          </a:p>
          <a:p>
            <a:pPr lvl="0"/>
            <a:r>
              <a:rPr lang="en-GB" dirty="0"/>
              <a:t>For instance, the “go-get-it” policy goes right when in state 14, but the “careful” policy goes down</a:t>
            </a:r>
          </a:p>
          <a:p>
            <a:pPr lvl="1"/>
            <a:r>
              <a:rPr lang="en-GB" dirty="0"/>
              <a:t>which action is better? </a:t>
            </a:r>
          </a:p>
          <a:p>
            <a:pPr lvl="1"/>
            <a:r>
              <a:rPr lang="en-GB" dirty="0"/>
              <a:t>which action is better under each policy? </a:t>
            </a:r>
          </a:p>
          <a:p>
            <a:r>
              <a:rPr lang="en-GB" dirty="0"/>
              <a:t>We can define the action-value function (Q-function) as the expected return if the agent follows a policy after taking an action in state: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We can provide a formulation of the Bellman equation also for the action-value function with similar reasoning: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FF939D-CA3F-4971-8022-A9968C6B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32796"/>
            <a:ext cx="7772400" cy="97758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B86D6E6-A8CA-EF51-8EE9-2D96DFC18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522367"/>
            <a:ext cx="5816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3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Optimal Policies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1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compare policies and define an </a:t>
            </a:r>
            <a:r>
              <a:rPr lang="en-GB" b="1" dirty="0"/>
              <a:t>ordering</a:t>
            </a:r>
            <a:r>
              <a:rPr lang="en-GB" dirty="0"/>
              <a:t> over them:</a:t>
            </a:r>
          </a:p>
          <a:p>
            <a:pPr lvl="1"/>
            <a:r>
              <a:rPr lang="en-GB" dirty="0"/>
              <a:t>a policy 𝜋 is defined to be </a:t>
            </a:r>
            <a:r>
              <a:rPr lang="en-GB" b="1" dirty="0"/>
              <a:t>better</a:t>
            </a:r>
            <a:r>
              <a:rPr lang="en-GB" dirty="0"/>
              <a:t> than or equal to a policy 𝜋′ if its expected return is greater than or equal to that of 𝜋′ for all states:</a:t>
            </a:r>
          </a:p>
          <a:p>
            <a:pPr lvl="0"/>
            <a:endParaRPr lang="en-GB" dirty="0"/>
          </a:p>
          <a:p>
            <a:pPr lvl="1"/>
            <a:r>
              <a:rPr lang="en-GB" dirty="0"/>
              <a:t>there is always one policy </a:t>
            </a:r>
            <a:r>
              <a:rPr lang="en-GB" b="1" dirty="0"/>
              <a:t>better than or equal to all </a:t>
            </a:r>
            <a:r>
              <a:rPr lang="en-GB" b="1" dirty="0" err="1"/>
              <a:t>othe</a:t>
            </a:r>
            <a:r>
              <a:rPr lang="en-GB" b="1" dirty="0"/>
              <a:t>,</a:t>
            </a:r>
            <a:r>
              <a:rPr lang="en-GB" dirty="0"/>
              <a:t> this is </a:t>
            </a:r>
            <a:r>
              <a:rPr lang="en-GB" b="1" dirty="0"/>
              <a:t>optimal policy </a:t>
            </a:r>
            <a:r>
              <a:rPr lang="en-GB" dirty="0"/>
              <a:t>𝜋∗</a:t>
            </a:r>
          </a:p>
          <a:p>
            <a:pPr lvl="0"/>
            <a:r>
              <a:rPr lang="en-GB" b="1" dirty="0"/>
              <a:t>Optimal state-value function</a:t>
            </a:r>
            <a:r>
              <a:rPr lang="en-GB" dirty="0"/>
              <a:t> has maximum value across all policies:</a:t>
            </a:r>
          </a:p>
          <a:p>
            <a:pPr marL="120650" lvl="0" indent="0">
              <a:buNone/>
            </a:pPr>
            <a:endParaRPr lang="en-GB" sz="2800" dirty="0"/>
          </a:p>
          <a:p>
            <a:pPr lvl="0"/>
            <a:r>
              <a:rPr lang="en-GB" b="1" dirty="0"/>
              <a:t>Optimal action-value function</a:t>
            </a:r>
            <a:r>
              <a:rPr lang="en-GB" dirty="0"/>
              <a:t> has maximum value across all policies: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Once we have an optimal state-(action-)value function, it is easy to determine an optimal policy</a:t>
            </a:r>
          </a:p>
          <a:p>
            <a:pPr lvl="0"/>
            <a:r>
              <a:rPr lang="en-GB" dirty="0"/>
              <a:t>This relies on at least three assumptions (rarely true in practice):</a:t>
            </a:r>
          </a:p>
          <a:p>
            <a:pPr lvl="1"/>
            <a:r>
              <a:rPr lang="en-GB" dirty="0"/>
              <a:t>we accurately know the dynamics of the environment</a:t>
            </a:r>
          </a:p>
          <a:p>
            <a:pPr lvl="1"/>
            <a:r>
              <a:rPr lang="en-GB" dirty="0"/>
              <a:t>we have enough computational resources to complete the computation of the solution</a:t>
            </a:r>
          </a:p>
          <a:p>
            <a:pPr lvl="1"/>
            <a:r>
              <a:rPr lang="en-GB" dirty="0"/>
              <a:t>the Markov property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0127973-591B-9909-FAFE-07ECD76E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55" y="1992057"/>
            <a:ext cx="3923871" cy="38336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65949B2-86D7-6273-3893-959F8649C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3110727"/>
            <a:ext cx="3282950" cy="4603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34C585B-ADDA-909D-7E87-E59E871EA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3840490"/>
            <a:ext cx="4927600" cy="5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2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Evaluation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4965"/>
            <a:ext cx="8818500" cy="567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consider an initial </a:t>
            </a:r>
            <a:r>
              <a:rPr lang="en-GB" b="1" dirty="0"/>
              <a:t>random approximation 𝑣</a:t>
            </a:r>
            <a:r>
              <a:rPr lang="en-GB" b="1" baseline="-25000" dirty="0"/>
              <a:t>0</a:t>
            </a:r>
            <a:r>
              <a:rPr lang="en-GB" dirty="0"/>
              <a:t>, then we can get </a:t>
            </a:r>
            <a:r>
              <a:rPr lang="en-GB" b="1" dirty="0"/>
              <a:t>successive approximation</a:t>
            </a:r>
            <a:r>
              <a:rPr lang="en-GB" dirty="0"/>
              <a:t> using the Bellman equation as an </a:t>
            </a:r>
            <a:r>
              <a:rPr lang="en-GB" b="1" dirty="0"/>
              <a:t>update rule</a:t>
            </a:r>
            <a:r>
              <a:rPr lang="en-GB" dirty="0"/>
              <a:t>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sequence </a:t>
            </a:r>
            <a:r>
              <a:rPr lang="en-GB" b="1" dirty="0"/>
              <a:t>𝑣</a:t>
            </a:r>
            <a:r>
              <a:rPr lang="en-GB" b="1" baseline="-25000" dirty="0"/>
              <a:t>𝑘</a:t>
            </a:r>
            <a:r>
              <a:rPr lang="en-GB" b="1" dirty="0"/>
              <a:t> converge to 𝑣</a:t>
            </a:r>
            <a:r>
              <a:rPr lang="en-GB" b="1" baseline="-25000" dirty="0"/>
              <a:t>𝜋</a:t>
            </a:r>
            <a:r>
              <a:rPr lang="en-GB" b="1" dirty="0"/>
              <a:t>  as  𝑘⟶∞ </a:t>
            </a:r>
          </a:p>
          <a:p>
            <a:pPr lvl="1"/>
            <a:r>
              <a:rPr lang="en-GB" dirty="0"/>
              <a:t>we can stop short when variations are sufficiently small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Notice that we </a:t>
            </a:r>
            <a:r>
              <a:rPr lang="en-GB" b="1" dirty="0"/>
              <a:t>update estimates on the basis of other estimates: </a:t>
            </a:r>
            <a:r>
              <a:rPr lang="en-GB" dirty="0"/>
              <a:t>this general idea is called </a:t>
            </a:r>
            <a:r>
              <a:rPr lang="en-GB" b="1" dirty="0"/>
              <a:t>bootstrapping</a:t>
            </a:r>
            <a:endParaRPr lang="en-GB" dirty="0"/>
          </a:p>
          <a:p>
            <a:pPr lvl="0"/>
            <a:r>
              <a:rPr lang="en-GB" dirty="0"/>
              <a:t>Notice that the k here are </a:t>
            </a:r>
            <a:r>
              <a:rPr lang="en-GB" b="1" dirty="0"/>
              <a:t>iterations across estimates</a:t>
            </a:r>
            <a:r>
              <a:rPr lang="en-GB" dirty="0"/>
              <a:t>, they’re </a:t>
            </a:r>
            <a:r>
              <a:rPr lang="en-GB" b="1" dirty="0"/>
              <a:t>not interactions with the environment</a:t>
            </a:r>
          </a:p>
          <a:p>
            <a:pPr lvl="1"/>
            <a:r>
              <a:rPr lang="en-GB" dirty="0"/>
              <a:t>these aren’t episodes, these aren’t time steps</a:t>
            </a:r>
          </a:p>
          <a:p>
            <a:pPr lvl="1"/>
            <a:r>
              <a:rPr lang="en-GB" dirty="0"/>
              <a:t>just the iterations of the iterative policy evaluation algorithm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A943F268-5332-5E82-3E71-0B5D714B5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24" y="4074690"/>
            <a:ext cx="2128068" cy="48461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C052D58-72B0-E4BA-539C-4C5ECF706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50" y="1895833"/>
            <a:ext cx="7772400" cy="6625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8497E2C-2894-8692-6C23-6F9AE4CBF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50" y="2727537"/>
            <a:ext cx="5016850" cy="5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Evaluation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30148"/>
            <a:ext cx="8818500" cy="567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apply the policy evaluation algorithm to the FL environment to compare “go-get-it” and “careful” policies</a:t>
            </a:r>
          </a:p>
          <a:p>
            <a:r>
              <a:rPr lang="en-GB" b="1" dirty="0">
                <a:highlight>
                  <a:srgbClr val="FFFF00"/>
                </a:highlight>
              </a:rPr>
              <a:t>See “policy-</a:t>
            </a:r>
            <a:r>
              <a:rPr lang="en-GB" b="1" dirty="0" err="1">
                <a:highlight>
                  <a:srgbClr val="FFFF00"/>
                </a:highlight>
              </a:rPr>
              <a:t>evaluation.ipynb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500" dirty="0"/>
          </a:p>
          <a:p>
            <a:r>
              <a:rPr lang="en-GB" dirty="0"/>
              <a:t>As already seen, Go-get-it policy doesn’t pay well in the FL environment! Whereas the Careful policy is much better. </a:t>
            </a:r>
          </a:p>
          <a:p>
            <a:r>
              <a:rPr lang="en-GB" dirty="0"/>
              <a:t>A question arises: </a:t>
            </a:r>
            <a:r>
              <a:rPr lang="en-GB" b="1" dirty="0"/>
              <a:t>are there any better policies </a:t>
            </a:r>
            <a:r>
              <a:rPr lang="en-GB" dirty="0"/>
              <a:t>for this environment?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A21728D-C447-40EA-7D63-4081FD2B8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274"/>
          <a:stretch/>
        </p:blipFill>
        <p:spPr>
          <a:xfrm>
            <a:off x="512109" y="1961624"/>
            <a:ext cx="7435103" cy="34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8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61008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Value functions helps find better policies</a:t>
            </a:r>
          </a:p>
          <a:p>
            <a:pPr lvl="1"/>
            <a:r>
              <a:rPr lang="en-GB" dirty="0"/>
              <a:t>suppose we have determined the value function 𝑣</a:t>
            </a:r>
            <a:r>
              <a:rPr lang="en-GB" baseline="-25000" dirty="0"/>
              <a:t>𝜋 </a:t>
            </a:r>
            <a:r>
              <a:rPr lang="en-GB" dirty="0"/>
              <a:t>for a policy 𝜋 </a:t>
            </a:r>
          </a:p>
          <a:p>
            <a:pPr lvl="1"/>
            <a:r>
              <a:rPr lang="en-GB" dirty="0"/>
              <a:t>for a state 𝑠, we would know if we should change the policy and choose 𝑎 ≠ 𝜋(𝑠)</a:t>
            </a:r>
          </a:p>
          <a:p>
            <a:pPr lvl="1"/>
            <a:r>
              <a:rPr lang="en-GB" dirty="0"/>
              <a:t>we know how good is to follow the policy (it is 𝑣</a:t>
            </a:r>
            <a:r>
              <a:rPr lang="en-GB" baseline="-25000" dirty="0"/>
              <a:t>𝜋</a:t>
            </a:r>
            <a:r>
              <a:rPr lang="en-GB" dirty="0"/>
              <a:t>(𝑠) ), but would it be better to change?</a:t>
            </a:r>
          </a:p>
          <a:p>
            <a:r>
              <a:rPr lang="en-GB" dirty="0"/>
              <a:t>To answer we consider </a:t>
            </a:r>
            <a:r>
              <a:rPr lang="en-GB" b="1" dirty="0"/>
              <a:t>selecting 𝑎 in 𝑠 </a:t>
            </a:r>
            <a:r>
              <a:rPr lang="en-GB" dirty="0"/>
              <a:t>and </a:t>
            </a:r>
            <a:r>
              <a:rPr lang="en-GB" b="1" dirty="0"/>
              <a:t>then following the policy 𝜋</a:t>
            </a:r>
            <a:r>
              <a:rPr lang="en-GB" dirty="0"/>
              <a:t>:</a:t>
            </a:r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sz="1050" dirty="0"/>
          </a:p>
          <a:p>
            <a:r>
              <a:rPr lang="en-GB" dirty="0"/>
              <a:t>If it is greater then 𝑣</a:t>
            </a:r>
            <a:r>
              <a:rPr lang="en-GB" baseline="-25000" dirty="0"/>
              <a:t>𝜋</a:t>
            </a:r>
            <a:r>
              <a:rPr lang="en-GB" dirty="0"/>
              <a:t>(𝑠), it is better to select 𝑎 in 𝑠 </a:t>
            </a:r>
          </a:p>
          <a:p>
            <a:r>
              <a:rPr lang="en-GB" dirty="0"/>
              <a:t>This is a case of the </a:t>
            </a:r>
            <a:r>
              <a:rPr lang="en-GB" b="1" dirty="0"/>
              <a:t>general policy improvement theorem</a:t>
            </a:r>
          </a:p>
          <a:p>
            <a:pPr lvl="1"/>
            <a:r>
              <a:rPr lang="en-GB" dirty="0"/>
              <a:t>let 𝜋 and 𝜋′ a pair of policies that:</a:t>
            </a:r>
          </a:p>
          <a:p>
            <a:pPr lvl="1"/>
            <a:endParaRPr lang="en-GB" dirty="0"/>
          </a:p>
          <a:p>
            <a:r>
              <a:rPr lang="en-GB" dirty="0"/>
              <a:t>In the example:</a:t>
            </a:r>
          </a:p>
          <a:p>
            <a:pPr lvl="1"/>
            <a:r>
              <a:rPr lang="en-GB" dirty="0"/>
              <a:t>the original policy 𝜋 and the changed policy are identical, except for the different action taken in state 𝑠</a:t>
            </a:r>
          </a:p>
          <a:p>
            <a:pPr lvl="1"/>
            <a:r>
              <a:rPr lang="en-GB" dirty="0"/>
              <a:t>if  𝑞</a:t>
            </a:r>
            <a:r>
              <a:rPr lang="en-GB" baseline="-25000" dirty="0"/>
              <a:t>𝜋</a:t>
            </a:r>
            <a:r>
              <a:rPr lang="en-GB" dirty="0"/>
              <a:t>(𝑠,𝑎) &gt; 𝑣</a:t>
            </a:r>
            <a:r>
              <a:rPr lang="en-GB" baseline="-25000" dirty="0"/>
              <a:t>𝜋</a:t>
            </a:r>
            <a:r>
              <a:rPr lang="en-GB" dirty="0"/>
              <a:t>(𝑠) , then the changed policy is better than the original one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01B1AC1-1C27-46C8-BAF5-4B3B35EF5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76" y="3084876"/>
            <a:ext cx="3707653" cy="68824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2235F9D-E3CA-4A5D-E363-7D04B2546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88" y="4818560"/>
            <a:ext cx="4467038" cy="3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natural to extend to consider changes at all states and to all possible actions, selecting at each state the action that appears best according to  𝑞</a:t>
            </a:r>
            <a:r>
              <a:rPr lang="en-GB" baseline="-25000" dirty="0"/>
              <a:t>𝜋</a:t>
            </a:r>
            <a:r>
              <a:rPr lang="en-GB" dirty="0"/>
              <a:t>(𝑠,𝑎) 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process of making a new policy that improves an original policy, by making it</a:t>
            </a:r>
            <a:r>
              <a:rPr lang="en-GB" b="1" dirty="0"/>
              <a:t> greedy with respect to the value function of the original policy</a:t>
            </a:r>
            <a:r>
              <a:rPr lang="en-GB" dirty="0"/>
              <a:t>, is called policy improvement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68A4EC-8B0B-3D6A-14AC-9D2288F47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8" y="1939739"/>
            <a:ext cx="6997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7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9991"/>
            <a:ext cx="8818500" cy="564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apply the policy improvement algorithm to the </a:t>
            </a:r>
            <a:r>
              <a:rPr lang="en-GB" dirty="0" err="1"/>
              <a:t>fronzen</a:t>
            </a:r>
            <a:r>
              <a:rPr lang="en-GB" dirty="0"/>
              <a:t>-lake environment in order to improve the “careful” policy</a:t>
            </a:r>
          </a:p>
          <a:p>
            <a:pPr lvl="0"/>
            <a:endParaRPr lang="en-GB" dirty="0"/>
          </a:p>
          <a:p>
            <a:pPr lvl="1"/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Notice if we act greedily with respect to the Q-function of the policy, we obtain a new policy: “careful-plus”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EA674F-3007-8C11-D4E9-6B891C31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2" y="1879338"/>
            <a:ext cx="6456455" cy="39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4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 Is this policy any better? Well, policy evaluation can tell us</a:t>
            </a:r>
          </a:p>
          <a:p>
            <a:r>
              <a:rPr lang="en-GB" b="1" dirty="0">
                <a:highlight>
                  <a:srgbClr val="FFFF00"/>
                </a:highlight>
              </a:rPr>
              <a:t>See “policy-</a:t>
            </a:r>
            <a:r>
              <a:rPr lang="en-GB" b="1" dirty="0" err="1">
                <a:highlight>
                  <a:srgbClr val="FFFF00"/>
                </a:highlight>
              </a:rPr>
              <a:t>improvement.ipynb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lvl="1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E42DC6C-2D97-601D-D608-EEEE5049A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0" y="2072556"/>
            <a:ext cx="7772400" cy="42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9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Iteration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470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Once a policy has been improved using its value function to yield a better policy, we can then compute a new value function and improve again to yield an even better policy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sequence of monotonically improving policies </a:t>
            </a:r>
            <a:r>
              <a:rPr lang="en-GB" dirty="0"/>
              <a:t>and value functions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Each policy is guaranteed to be a </a:t>
            </a:r>
            <a:r>
              <a:rPr lang="en-GB" b="1" dirty="0"/>
              <a:t>strict improvement </a:t>
            </a:r>
            <a:r>
              <a:rPr lang="en-GB" dirty="0"/>
              <a:t>over the previous one (unless it is already optimal). </a:t>
            </a:r>
          </a:p>
          <a:p>
            <a:r>
              <a:rPr lang="en-GB" dirty="0"/>
              <a:t>Because a finite MDP has only a finite number of policies, this process must </a:t>
            </a:r>
            <a:r>
              <a:rPr lang="en-GB" b="1" dirty="0"/>
              <a:t>converge to an optimal policy </a:t>
            </a:r>
            <a:r>
              <a:rPr lang="en-GB" dirty="0"/>
              <a:t>in a finite number of iterations</a:t>
            </a:r>
          </a:p>
          <a:p>
            <a:endParaRPr lang="en-GB" dirty="0"/>
          </a:p>
          <a:p>
            <a:r>
              <a:rPr lang="en-GB" dirty="0"/>
              <a:t>See “notebook - policy-</a:t>
            </a:r>
            <a:r>
              <a:rPr lang="en-GB" dirty="0" err="1"/>
              <a:t>iteration.ipynb</a:t>
            </a:r>
            <a:r>
              <a:rPr lang="en-GB" dirty="0"/>
              <a:t>” notebook</a:t>
            </a:r>
          </a:p>
          <a:p>
            <a:endParaRPr lang="en-GB" dirty="0"/>
          </a:p>
          <a:p>
            <a:r>
              <a:rPr lang="en-GB" dirty="0"/>
              <a:t>We have considered the special case of </a:t>
            </a:r>
            <a:r>
              <a:rPr lang="en-GB" b="1" dirty="0"/>
              <a:t>deterministic policies</a:t>
            </a:r>
            <a:r>
              <a:rPr lang="en-GB" dirty="0"/>
              <a:t>, anyway all the ideas extend easily to </a:t>
            </a:r>
            <a:r>
              <a:rPr lang="en-GB" b="1" dirty="0"/>
              <a:t>stochastic policies</a:t>
            </a:r>
          </a:p>
          <a:p>
            <a:pPr lvl="1"/>
            <a:r>
              <a:rPr lang="en-GB" dirty="0"/>
              <a:t>each action gets portion of the probability of being selected in the new greedy policy</a:t>
            </a:r>
          </a:p>
          <a:p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7D6C0C6-FB5B-3F81-6B73-32C3F239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2489947"/>
            <a:ext cx="7772400" cy="51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Value Iteration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Policy interaction works, but </a:t>
            </a:r>
            <a:r>
              <a:rPr lang="en-GB" b="1" dirty="0"/>
              <a:t>slowly</a:t>
            </a:r>
          </a:p>
          <a:p>
            <a:pPr lvl="1"/>
            <a:r>
              <a:rPr lang="en-GB" dirty="0"/>
              <a:t>each iterations involves evaluation:  a protracted iterative computation requiring multiple sweeps through the state set</a:t>
            </a:r>
          </a:p>
          <a:p>
            <a:r>
              <a:rPr lang="en-GB" dirty="0"/>
              <a:t>We can </a:t>
            </a:r>
            <a:r>
              <a:rPr lang="en-GB" b="1" dirty="0"/>
              <a:t>truncate</a:t>
            </a:r>
            <a:r>
              <a:rPr lang="en-GB" dirty="0"/>
              <a:t> evaluation after a single iteration</a:t>
            </a:r>
          </a:p>
          <a:p>
            <a:pPr lvl="1"/>
            <a:r>
              <a:rPr lang="en-GB" dirty="0"/>
              <a:t>still an improvement upon the initial policy </a:t>
            </a:r>
          </a:p>
          <a:p>
            <a:r>
              <a:rPr lang="en-GB" dirty="0"/>
              <a:t>It that case we calculate the greedy policy as soon as we can, greedily</a:t>
            </a:r>
          </a:p>
          <a:p>
            <a:pPr lvl="1"/>
            <a:r>
              <a:rPr lang="en-GB" dirty="0"/>
              <a:t>don’t wait until we have an accurate estimate of the policy before improving</a:t>
            </a:r>
          </a:p>
          <a:p>
            <a:pPr lvl="1"/>
            <a:r>
              <a:rPr lang="en-GB" dirty="0"/>
              <a:t>instead, we truncates the evaluation phase after a single state sweep</a:t>
            </a:r>
          </a:p>
          <a:p>
            <a:r>
              <a:rPr lang="en-GB" dirty="0"/>
              <a:t>We can merge the truncated evaluation step and the improvement step into the same equation: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instead of improving the policy (by taking the argmax to get a better policy and then evaluating this improved policy to obtain a value function again)</a:t>
            </a:r>
          </a:p>
          <a:p>
            <a:pPr lvl="1"/>
            <a:r>
              <a:rPr lang="en-GB" dirty="0"/>
              <a:t>we directly calculate the maximum (max, instead of argmax) value across the actions to be used for the next sweep over the states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DFCAA1-82C2-65D3-67CE-11523EB02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1" y="4367306"/>
            <a:ext cx="4787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0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Definition</a:t>
            </a:r>
          </a:p>
          <a:p>
            <a:pPr lvl="0"/>
            <a:r>
              <a:rPr lang="en-GB" sz="1800" dirty="0"/>
              <a:t>Policy goodness</a:t>
            </a:r>
            <a:endParaRPr lang="en-GB" dirty="0"/>
          </a:p>
          <a:p>
            <a:pPr lvl="0"/>
            <a:r>
              <a:rPr lang="en-GB" sz="1800" dirty="0"/>
              <a:t>State-value function</a:t>
            </a:r>
            <a:endParaRPr lang="en-GB" dirty="0"/>
          </a:p>
          <a:p>
            <a:pPr lvl="0"/>
            <a:r>
              <a:rPr lang="en-GB" sz="1800" dirty="0"/>
              <a:t>Bellman equation</a:t>
            </a:r>
          </a:p>
          <a:p>
            <a:pPr lvl="0"/>
            <a:r>
              <a:rPr lang="en-GB" dirty="0"/>
              <a:t>Action-value function</a:t>
            </a:r>
          </a:p>
          <a:p>
            <a:pPr lvl="0"/>
            <a:r>
              <a:rPr lang="en-GB" dirty="0"/>
              <a:t>Optimal Policies</a:t>
            </a:r>
          </a:p>
          <a:p>
            <a:pPr lvl="0"/>
            <a:r>
              <a:rPr lang="en-GB" dirty="0"/>
              <a:t>Policy Evaluation</a:t>
            </a:r>
          </a:p>
          <a:p>
            <a:pPr lvl="0"/>
            <a:r>
              <a:rPr lang="en-GB" sz="1800" dirty="0"/>
              <a:t>Optimal Policies</a:t>
            </a:r>
          </a:p>
          <a:p>
            <a:pPr lvl="0"/>
            <a:r>
              <a:rPr lang="en-GB" dirty="0"/>
              <a:t>Policy Improvement</a:t>
            </a:r>
          </a:p>
          <a:p>
            <a:pPr lvl="0"/>
            <a:r>
              <a:rPr lang="en-GB" dirty="0"/>
              <a:t>Policy Iteration</a:t>
            </a:r>
          </a:p>
          <a:p>
            <a:pPr lvl="0"/>
            <a:r>
              <a:rPr lang="en-GB" dirty="0"/>
              <a:t>Value Iteration</a:t>
            </a:r>
          </a:p>
          <a:p>
            <a:pPr lvl="0"/>
            <a:r>
              <a:rPr lang="en-GB" sz="1800" dirty="0"/>
              <a:t>Drawbacks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Value Iteration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sequence 𝑣</a:t>
            </a:r>
            <a:r>
              <a:rPr lang="en-GB" baseline="-25000" dirty="0"/>
              <a:t>𝑘</a:t>
            </a:r>
            <a:r>
              <a:rPr lang="en-GB" dirty="0"/>
              <a:t> can be shown to </a:t>
            </a:r>
            <a:r>
              <a:rPr lang="en-GB" b="1" dirty="0"/>
              <a:t>converge</a:t>
            </a:r>
            <a:r>
              <a:rPr lang="en-GB" dirty="0"/>
              <a:t> to 𝑣</a:t>
            </a:r>
            <a:r>
              <a:rPr lang="en-GB" baseline="-25000" dirty="0"/>
              <a:t>∗</a:t>
            </a: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Like policy evaluation, value iteration formally requires an infinite number of iterations to converge exactly</a:t>
            </a:r>
          </a:p>
          <a:p>
            <a:pPr lvl="1"/>
            <a:r>
              <a:rPr lang="en-GB" dirty="0"/>
              <a:t>in practice, we stop once the value function changes by only a small amount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Notice that in practice, in value iteration, </a:t>
            </a:r>
            <a:r>
              <a:rPr lang="en-GB" b="1" dirty="0"/>
              <a:t>we don’t have to deal with policies </a:t>
            </a:r>
            <a:endParaRPr lang="en-GB" dirty="0"/>
          </a:p>
          <a:p>
            <a:pPr lvl="1"/>
            <a:r>
              <a:rPr lang="en-GB" dirty="0"/>
              <a:t>it doesn’t have any separate evaluation phase that runs to convergence</a:t>
            </a:r>
          </a:p>
          <a:p>
            <a:r>
              <a:rPr lang="en-GB" dirty="0"/>
              <a:t>While the goal is the same as of policy iteration (to find the optimal policy) it happens to do this through the value functions (thus the name)</a:t>
            </a:r>
          </a:p>
          <a:p>
            <a:endParaRPr lang="en-GB" dirty="0"/>
          </a:p>
          <a:p>
            <a:r>
              <a:rPr lang="en-GB" dirty="0"/>
              <a:t>Only at the end of the algorithm, after the value function converges to the optimal, do we extract the optimal policy by taking the argmax over the actions of the Q-function.</a:t>
            </a:r>
          </a:p>
          <a:p>
            <a:endParaRPr lang="en-GB" dirty="0"/>
          </a:p>
          <a:p>
            <a:r>
              <a:rPr lang="en-GB" b="1" dirty="0">
                <a:highlight>
                  <a:srgbClr val="FFFF00"/>
                </a:highlight>
              </a:rPr>
              <a:t>See “Value-</a:t>
            </a:r>
            <a:r>
              <a:rPr lang="en-GB" b="1" dirty="0" err="1">
                <a:highlight>
                  <a:srgbClr val="FFFF00"/>
                </a:highlight>
              </a:rPr>
              <a:t>iteration.ipynb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073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Drawbacks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Dynamic programming can be used to compute optimal policies, but it require a </a:t>
            </a:r>
            <a:r>
              <a:rPr lang="en-GB" b="1" dirty="0"/>
              <a:t>perfect model of the environment</a:t>
            </a:r>
          </a:p>
          <a:p>
            <a:pPr lvl="1"/>
            <a:r>
              <a:rPr lang="en-GB" dirty="0"/>
              <a:t>these methods in a way "cheat": they require full access to the MDP</a:t>
            </a:r>
          </a:p>
          <a:p>
            <a:pPr lvl="1"/>
            <a:r>
              <a:rPr lang="en-GB" dirty="0"/>
              <a:t>they depend on </a:t>
            </a:r>
            <a:r>
              <a:rPr lang="en-GB" b="1" dirty="0"/>
              <a:t>knowing the dynamics of the environment</a:t>
            </a:r>
            <a:r>
              <a:rPr lang="en-GB" dirty="0"/>
              <a:t>, which is something we can’t always obtain</a:t>
            </a:r>
          </a:p>
          <a:p>
            <a:pPr lvl="0"/>
            <a:r>
              <a:rPr lang="en-GB" dirty="0"/>
              <a:t>Another major drawback is that it involve </a:t>
            </a:r>
            <a:r>
              <a:rPr lang="en-GB" b="1" dirty="0"/>
              <a:t>operations over the entire state set </a:t>
            </a:r>
          </a:p>
          <a:p>
            <a:pPr lvl="1"/>
            <a:r>
              <a:rPr lang="en-GB" dirty="0"/>
              <a:t>if the state set is very large, then even a single sweep can be prohibitively expensive</a:t>
            </a:r>
          </a:p>
          <a:p>
            <a:pPr lvl="1"/>
            <a:r>
              <a:rPr lang="en-GB" dirty="0"/>
              <a:t>for example, backgammon has over 10</a:t>
            </a:r>
            <a:r>
              <a:rPr lang="en-GB" baseline="30000" dirty="0"/>
              <a:t>20</a:t>
            </a:r>
            <a:r>
              <a:rPr lang="en-GB" dirty="0"/>
              <a:t>  states…</a:t>
            </a:r>
          </a:p>
          <a:p>
            <a:pPr lvl="1"/>
            <a:endParaRPr lang="en-GB" dirty="0"/>
          </a:p>
          <a:p>
            <a:pPr lvl="0"/>
            <a:r>
              <a:rPr lang="en-GB" b="1" dirty="0"/>
              <a:t>Asynchronous dynamic programming </a:t>
            </a:r>
            <a:r>
              <a:rPr lang="en-GB" dirty="0"/>
              <a:t>are iterative algorithms that are not organized in terms of systematic sweeps of the state set. </a:t>
            </a:r>
          </a:p>
          <a:p>
            <a:pPr lvl="1"/>
            <a:r>
              <a:rPr lang="en-GB" dirty="0"/>
              <a:t>avoiding sweeps does not mean that we can get away with less computation</a:t>
            </a:r>
          </a:p>
          <a:p>
            <a:pPr lvl="1"/>
            <a:r>
              <a:rPr lang="en-GB" dirty="0"/>
              <a:t>it just means that an algorithm does not need to get locked into any hopelessly long sweep before it can make progress improving a policy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74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Definition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97000"/>
            <a:ext cx="8818500" cy="5205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Algorithms to compute </a:t>
            </a:r>
            <a:r>
              <a:rPr lang="en-GB" b="1" dirty="0"/>
              <a:t>optimal policies</a:t>
            </a:r>
            <a:r>
              <a:rPr lang="en-GB" dirty="0"/>
              <a:t> for a MDP, given </a:t>
            </a:r>
            <a:r>
              <a:rPr lang="en-GB" b="1" dirty="0"/>
              <a:t>a perfect model of the environment</a:t>
            </a:r>
            <a:r>
              <a:rPr lang="en-GB" dirty="0"/>
              <a:t> 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Notice: in some way they are </a:t>
            </a:r>
            <a:r>
              <a:rPr lang="en-GB" b="1" dirty="0"/>
              <a:t>cheating</a:t>
            </a:r>
          </a:p>
          <a:p>
            <a:pPr lvl="1"/>
            <a:r>
              <a:rPr lang="en-GB" dirty="0"/>
              <a:t>require full access to the MDP</a:t>
            </a:r>
          </a:p>
          <a:p>
            <a:pPr lvl="1"/>
            <a:r>
              <a:rPr lang="en-GB" dirty="0"/>
              <a:t>because they depend on </a:t>
            </a:r>
            <a:r>
              <a:rPr lang="en-GB" b="1" dirty="0"/>
              <a:t>knowing the dynamics of the environment</a:t>
            </a:r>
          </a:p>
          <a:p>
            <a:pPr lvl="1"/>
            <a:r>
              <a:rPr lang="en-GB" dirty="0"/>
              <a:t>which is something we can’t always obtain</a:t>
            </a:r>
          </a:p>
          <a:p>
            <a:pPr lvl="1"/>
            <a:endParaRPr lang="en-GB" dirty="0"/>
          </a:p>
          <a:p>
            <a:r>
              <a:rPr lang="en-GB" dirty="0"/>
              <a:t>They are important theoretically.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When an agent has full access to the MDP, there’s </a:t>
            </a:r>
            <a:r>
              <a:rPr lang="en-GB" b="1" dirty="0"/>
              <a:t>no uncertainty</a:t>
            </a:r>
            <a:r>
              <a:rPr lang="en-GB" dirty="0"/>
              <a:t> because he can look at the dynamics and rewards and calculate expectations directly</a:t>
            </a:r>
          </a:p>
          <a:p>
            <a:pPr lvl="1"/>
            <a:r>
              <a:rPr lang="en-GB" dirty="0"/>
              <a:t>no need for </a:t>
            </a:r>
            <a:r>
              <a:rPr lang="en-GB" b="1" dirty="0"/>
              <a:t>exploration</a:t>
            </a:r>
            <a:r>
              <a:rPr lang="en-GB" dirty="0"/>
              <a:t>, for </a:t>
            </a:r>
            <a:r>
              <a:rPr lang="en-GB" b="1" dirty="0"/>
              <a:t>interaction</a:t>
            </a:r>
            <a:r>
              <a:rPr lang="en-GB" dirty="0"/>
              <a:t> or for </a:t>
            </a:r>
            <a:r>
              <a:rPr lang="en-GB" b="1" dirty="0"/>
              <a:t>trial-and-error learning</a:t>
            </a: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90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goodness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good is a policy? </a:t>
            </a:r>
          </a:p>
          <a:p>
            <a:pPr lvl="0"/>
            <a:r>
              <a:rPr lang="en-GB" dirty="0"/>
              <a:t>How much better is a policy compared to another policy?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Consider the following policies for the frozen-lake environment: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612918-D8B8-CD01-B1BD-3C2C883C0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517413"/>
            <a:ext cx="8675537" cy="377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215153" y="434044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goodness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565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</a:t>
            </a:r>
            <a:r>
              <a:rPr lang="en-GB" b="1" dirty="0"/>
              <a:t>a brute-force approach</a:t>
            </a:r>
          </a:p>
          <a:p>
            <a:pPr lvl="1"/>
            <a:r>
              <a:rPr lang="en-GB" dirty="0"/>
              <a:t>simulate the environment for a long time </a:t>
            </a:r>
          </a:p>
          <a:p>
            <a:pPr lvl="1"/>
            <a:r>
              <a:rPr lang="en-GB" dirty="0"/>
              <a:t>then average the returns and evaluate the success probability</a:t>
            </a:r>
          </a:p>
          <a:p>
            <a:r>
              <a:rPr lang="en-GB" b="1" dirty="0">
                <a:highlight>
                  <a:srgbClr val="FFFF00"/>
                </a:highlight>
              </a:rPr>
              <a:t>See “brute-force-</a:t>
            </a:r>
            <a:r>
              <a:rPr lang="en-GB" b="1" dirty="0" err="1">
                <a:highlight>
                  <a:srgbClr val="FFFF00"/>
                </a:highlight>
              </a:rPr>
              <a:t>evaluation.ipynb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lvl="1"/>
            <a:r>
              <a:rPr lang="en-GB" dirty="0"/>
              <a:t>Go-get-it policy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Careful policy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It seems Go-get-it doesn’t pay well in the FL environment! </a:t>
            </a:r>
          </a:p>
          <a:p>
            <a:endParaRPr lang="en-GB" dirty="0"/>
          </a:p>
          <a:p>
            <a:r>
              <a:rPr lang="en-GB" dirty="0"/>
              <a:t>However, the brute-force approach is not a good idea, because it is very inefficient. We need a better way to evaluate policies.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B347B46-0E06-7865-406F-874239C5D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46" y="3030883"/>
            <a:ext cx="5346700" cy="5842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BF9E22D-EA10-7BCF-204D-014EFD771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646" y="4212385"/>
            <a:ext cx="5270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0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State-value function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23348"/>
            <a:ext cx="8818500" cy="5579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calculate the expected return starting from every single state</a:t>
            </a:r>
          </a:p>
          <a:p>
            <a:pPr lvl="0"/>
            <a:endParaRPr lang="en-GB" dirty="0"/>
          </a:p>
          <a:p>
            <a:pPr lvl="0"/>
            <a:endParaRPr lang="en-GB" sz="105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For example, if we follow "go-get-it" policy from state 14, we get: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4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it isn’t straightforward to calculate because of the dependence on other states (10 and 14,) which we don’t have either and one is the same state!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7A2BAC-B77B-2EF5-ED57-96DCD93C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15" y="1411194"/>
            <a:ext cx="6007100" cy="10287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5C3708D-308C-3DBB-63DA-7A240C10C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745" y="2807355"/>
            <a:ext cx="5623409" cy="31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0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215153" y="434044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Bellman equation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565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the recursive definition of the return: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apply the law of total expectation: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split the expectation of a sum into a sum of expectations and note that, given an action, the expected immediate reward doesn't depend on the policy: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write the expected immediate reward in terms of the system dynamics:</a:t>
            </a:r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EFE592-68A9-CCD7-414F-75E48E83E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9" y="2538665"/>
            <a:ext cx="5409826" cy="78867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FCD5DF-69DD-77D7-B1B7-5D71EB5A0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0" y="4079080"/>
            <a:ext cx="7329018" cy="76894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5A4FA53-1767-3966-2F39-442190010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79" y="5224061"/>
            <a:ext cx="7127311" cy="925468"/>
          </a:xfrm>
          <a:prstGeom prst="rect">
            <a:avLst/>
          </a:prstGeom>
        </p:spPr>
      </p:pic>
      <p:grpSp>
        <p:nvGrpSpPr>
          <p:cNvPr id="33" name="Gruppo 32">
            <a:extLst>
              <a:ext uri="{FF2B5EF4-FFF2-40B4-BE49-F238E27FC236}">
                <a16:creationId xmlns:a16="http://schemas.microsoft.com/office/drawing/2014/main" id="{ECBA15F4-B0C1-CEA4-F8CC-442F1933FBF5}"/>
              </a:ext>
            </a:extLst>
          </p:cNvPr>
          <p:cNvGrpSpPr/>
          <p:nvPr/>
        </p:nvGrpSpPr>
        <p:grpSpPr>
          <a:xfrm>
            <a:off x="434379" y="1566206"/>
            <a:ext cx="5973010" cy="475907"/>
            <a:chOff x="394038" y="1579653"/>
            <a:chExt cx="5973010" cy="475907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EE921906-03CD-895F-E8B9-67BDEC06F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3550"/>
            <a:stretch/>
          </p:blipFill>
          <p:spPr>
            <a:xfrm>
              <a:off x="3325927" y="1660240"/>
              <a:ext cx="3041121" cy="395320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05B8B900-43DA-E464-E105-172E427BA6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6600" r="51830" b="28084"/>
            <a:stretch/>
          </p:blipFill>
          <p:spPr>
            <a:xfrm>
              <a:off x="394038" y="1579653"/>
              <a:ext cx="2909271" cy="468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05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Bellman equation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apply the law of total expectation on the next state: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b="1" dirty="0"/>
              <a:t>Markov property</a:t>
            </a:r>
            <a:r>
              <a:rPr lang="en-GB" dirty="0"/>
              <a:t>: knowing 𝑆</a:t>
            </a:r>
            <a:r>
              <a:rPr lang="en-GB" baseline="-25000" dirty="0"/>
              <a:t>𝑡+1</a:t>
            </a:r>
            <a:r>
              <a:rPr lang="en-GB" dirty="0"/>
              <a:t> makes the expectation independent of 𝑆</a:t>
            </a:r>
            <a:r>
              <a:rPr lang="en-GB" baseline="-25000" dirty="0"/>
              <a:t>𝑡</a:t>
            </a:r>
            <a:r>
              <a:rPr lang="en-GB" dirty="0"/>
              <a:t> and 𝐴𝑡: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note that  𝐸</a:t>
            </a:r>
            <a:r>
              <a:rPr lang="en-GB" baseline="-25000" dirty="0"/>
              <a:t>𝜋</a:t>
            </a:r>
            <a:r>
              <a:rPr lang="en-GB" dirty="0"/>
              <a:t>(𝐺</a:t>
            </a:r>
            <a:r>
              <a:rPr lang="en-GB" baseline="-25000" dirty="0"/>
              <a:t>𝑡+1</a:t>
            </a:r>
            <a:r>
              <a:rPr lang="en-GB" dirty="0"/>
              <a:t>|𝑆</a:t>
            </a:r>
            <a:r>
              <a:rPr lang="en-GB" baseline="-25000" dirty="0"/>
              <a:t>𝑡+1</a:t>
            </a:r>
            <a:r>
              <a:rPr lang="en-GB" dirty="0"/>
              <a:t>=𝑠′)=𝑣</a:t>
            </a:r>
            <a:r>
              <a:rPr lang="en-GB" baseline="-25000" dirty="0"/>
              <a:t>𝜋</a:t>
            </a:r>
            <a:r>
              <a:rPr lang="en-GB" dirty="0"/>
              <a:t>(𝑠′)  and combine summations: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1A22941-9D9F-0A86-77A8-6569923F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97" y="1212537"/>
            <a:ext cx="7127311" cy="92546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349848B-BAEB-F000-83D4-206384146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51" y="2701725"/>
            <a:ext cx="8688649" cy="98277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A163FBF-91DE-7D73-3123-723022D9B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97" y="4055794"/>
            <a:ext cx="7525295" cy="91885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FC8208-2D04-C3A4-56C0-26814A9A6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97" y="5588284"/>
            <a:ext cx="4207544" cy="8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3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Bellman equation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value of a state must equal the (discounted) value of the expected next state, plus the reward expected along the way: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Notice how the value of a state </a:t>
            </a:r>
            <a:r>
              <a:rPr lang="en-GB" b="1" dirty="0"/>
              <a:t>depends recursively on the value of possibly many other states</a:t>
            </a:r>
            <a:r>
              <a:rPr lang="en-GB" dirty="0"/>
              <a:t>, which values may also depend on others, including the original state!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03AC7D-417B-5AFD-85E1-87D7DFB1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09424"/>
            <a:ext cx="7772400" cy="22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89452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12301</TotalTime>
  <Words>1775</Words>
  <Application>Microsoft Macintosh PowerPoint</Application>
  <PresentationFormat>Presentazione su schermo (4:3)</PresentationFormat>
  <Paragraphs>284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Open Sans</vt:lpstr>
      <vt:lpstr>Arial</vt:lpstr>
      <vt:lpstr>Economica</vt:lpstr>
      <vt:lpstr>Luxe</vt:lpstr>
      <vt:lpstr>Dynamic Programming</vt:lpstr>
      <vt:lpstr>Objectives</vt:lpstr>
      <vt:lpstr>Definition</vt:lpstr>
      <vt:lpstr>Policy goodness (1)</vt:lpstr>
      <vt:lpstr>Policy goodness (2)</vt:lpstr>
      <vt:lpstr>State-value function</vt:lpstr>
      <vt:lpstr>Bellman equation (1)</vt:lpstr>
      <vt:lpstr>Bellman equation (2)</vt:lpstr>
      <vt:lpstr>Bellman equation (3)</vt:lpstr>
      <vt:lpstr>Action-value function (Q-function)</vt:lpstr>
      <vt:lpstr>Optimal Policies</vt:lpstr>
      <vt:lpstr>Policy Evaluation (1)</vt:lpstr>
      <vt:lpstr>Policy Evaluation (2)</vt:lpstr>
      <vt:lpstr>Policy Improvement (1)</vt:lpstr>
      <vt:lpstr>Policy Improvement (2)</vt:lpstr>
      <vt:lpstr>Policy Improvement (3)</vt:lpstr>
      <vt:lpstr>Policy Improvement (4)</vt:lpstr>
      <vt:lpstr>Policy Iteration</vt:lpstr>
      <vt:lpstr>Value Iteration (1)</vt:lpstr>
      <vt:lpstr>Value Iteration (2)</vt:lpstr>
      <vt:lpstr>Drawbacks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24</cp:revision>
  <dcterms:modified xsi:type="dcterms:W3CDTF">2023-09-12T15:25:30Z</dcterms:modified>
  <cp:category/>
</cp:coreProperties>
</file>