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97" r:id="rId12"/>
    <p:sldId id="274" r:id="rId13"/>
    <p:sldId id="275" r:id="rId14"/>
    <p:sldId id="276" r:id="rId15"/>
    <p:sldId id="277" r:id="rId16"/>
    <p:sldId id="295" r:id="rId17"/>
    <p:sldId id="271" r:id="rId18"/>
    <p:sldId id="284" r:id="rId19"/>
    <p:sldId id="285" r:id="rId20"/>
    <p:sldId id="286" r:id="rId21"/>
    <p:sldId id="293" r:id="rId22"/>
    <p:sldId id="287" r:id="rId23"/>
    <p:sldId id="296" r:id="rId24"/>
    <p:sldId id="288" r:id="rId25"/>
    <p:sldId id="289" r:id="rId26"/>
    <p:sldId id="290" r:id="rId27"/>
    <p:sldId id="292" r:id="rId28"/>
    <p:sldId id="279" r:id="rId29"/>
    <p:sldId id="278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/>
    <p:restoredTop sz="86383"/>
  </p:normalViewPr>
  <p:slideViewPr>
    <p:cSldViewPr snapToGrid="0" snapToObjects="1">
      <p:cViewPr varScale="1">
        <p:scale>
          <a:sx n="105" d="100"/>
          <a:sy n="105" d="100"/>
        </p:scale>
        <p:origin x="2064" y="184"/>
      </p:cViewPr>
      <p:guideLst/>
    </p:cSldViewPr>
  </p:slideViewPr>
  <p:outlineViewPr>
    <p:cViewPr>
      <p:scale>
        <a:sx n="33" d="100"/>
        <a:sy n="33" d="100"/>
      </p:scale>
      <p:origin x="0" y="-98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77AA843-3BEC-6BB3-EBF6-E61ACC75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E792F70-2CE7-55E8-5B43-F10E02722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5F31FD9-3F43-175D-BE7B-DE20751E8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8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52E8ADB-BA6B-0697-8F38-58DFF94A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312F2F0-8C29-35D8-945C-226751DB0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6C2135B-EC68-02E6-C32D-7CA29CFFC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29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F0305A9-2B87-512A-EB8E-CC0369395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9001400-672B-87D9-88E3-8A95E6D7C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0785A9C-320D-51B7-EA08-155355111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51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</a:t>
            </a:r>
            <a:r>
              <a:rPr lang="en-GB" b="1" dirty="0"/>
              <a:t>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5EF1469-BADC-72EA-1A19-A2475A547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489431D-6A7C-1E3E-2FB2-C396C06D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439FBAD-019C-44AE-B21C-6DD7BDCDFF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(6)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88FC6D0-5F36-8945-22BC-7DC97269F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</p:txBody>
      </p:sp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F1CAE2-53C5-37AF-F36D-310FDA78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2E6D5D-CF5B-3FFA-1E98-C92F0C1AC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97" y="2433591"/>
            <a:ext cx="6562630" cy="42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it has </a:t>
            </a:r>
            <a:r>
              <a:rPr lang="en-GB" sz="1600" b="1" dirty="0"/>
              <a:t>high-variance</a:t>
            </a:r>
            <a:r>
              <a:rPr lang="en-GB" sz="1600" dirty="0"/>
              <a:t> since actual returns accumulate many random events in their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44324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This means we could estimate the final return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we use the subscript to indicate how many </a:t>
            </a:r>
            <a:r>
              <a:rPr lang="en-GB" sz="1600" b="1" dirty="0"/>
              <a:t>real rewards</a:t>
            </a:r>
            <a:r>
              <a:rPr lang="en-GB" sz="1600" dirty="0"/>
              <a:t> are used to calculate the return </a:t>
            </a:r>
          </a:p>
          <a:p>
            <a:pPr lvl="1"/>
            <a:r>
              <a:rPr lang="en-GB" sz="1600" dirty="0" err="1"/>
              <a:t>t:T</a:t>
            </a:r>
            <a:r>
              <a:rPr lang="en-GB" sz="1600" dirty="0"/>
              <a:t> means all rewards from t until the end (MC)</a:t>
            </a:r>
          </a:p>
          <a:p>
            <a:pPr lvl="1"/>
            <a:r>
              <a:rPr lang="en-GB" sz="1600" dirty="0"/>
              <a:t>t:t+1 means just the next reward (TD)</a:t>
            </a:r>
          </a:p>
          <a:p>
            <a:r>
              <a:rPr lang="en-GB" sz="1800" dirty="0"/>
              <a:t>Then we can substitute in the formula for the evaluation of the state-value function: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        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                     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6" name="Immagine 5" descr="Immagine che contiene Carattere, simbolo, testo, bianco&#10;&#10;Descrizione generata automaticamente">
            <a:extLst>
              <a:ext uri="{FF2B5EF4-FFF2-40B4-BE49-F238E27FC236}">
                <a16:creationId xmlns:a16="http://schemas.microsoft.com/office/drawing/2014/main" id="{840F8EE7-FFE5-71FE-B64C-8B1EAD1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66" y="5195562"/>
            <a:ext cx="5715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D572E1-D55F-4F10-2E03-50597F93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1" y="5672015"/>
            <a:ext cx="1435100" cy="304800"/>
          </a:xfrm>
          <a:prstGeom prst="rect">
            <a:avLst/>
          </a:prstGeom>
        </p:spPr>
      </p:pic>
      <p:pic>
        <p:nvPicPr>
          <p:cNvPr id="8" name="Immagine 7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DCC9895-B658-E969-62A4-48781E81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041992"/>
            <a:ext cx="2552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E4D612-EAC9-A9E9-300E-4B9CB83B4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679203"/>
            <a:ext cx="359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28B746-6DA2-4D8A-944C-772F9FF7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1770646"/>
            <a:ext cx="7775200" cy="3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" y="2482456"/>
            <a:ext cx="8727626" cy="420710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C9C34BB-49AF-2593-12FA-424F967F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7BE2CFF-4405-69BF-2CC9-A77F4FB2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97A17793-53B5-B969-8703-DC4754ABAF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(5)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50F7685-D035-FC85-C27D-8EF7C23D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4353BB-BD17-718A-8A7B-E818C63D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6" y="1059774"/>
            <a:ext cx="8581320" cy="56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31416"/>
            <a:ext cx="8520600" cy="5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times process terminates with a return of 1; two times terminated with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CD1C262-9BE0-9086-0402-F99F9EE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583541"/>
            <a:ext cx="213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</a:t>
            </a:r>
            <a:r>
              <a:rPr lang="en-GB" sz="1800" b="1" dirty="0"/>
              <a:t>reasonable answers</a:t>
            </a:r>
          </a:p>
          <a:p>
            <a:pPr lvl="1"/>
            <a:r>
              <a:rPr lang="en-GB" sz="1600" dirty="0"/>
              <a:t>all the times the process was in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1"/>
            <a:r>
              <a:rPr lang="en-GB" sz="1600" dirty="0"/>
              <a:t>However, we expect the first answer to be better: will produce lower error on future data</a:t>
            </a:r>
          </a:p>
          <a:p>
            <a:pPr marL="1054100" lvl="2" indent="0">
              <a:buNone/>
            </a:pPr>
            <a:endParaRPr lang="en-GB" sz="800" dirty="0"/>
          </a:p>
          <a:p>
            <a:pPr lvl="0"/>
            <a:r>
              <a:rPr lang="en-GB" sz="1800" dirty="0"/>
              <a:t>A general difference between TD and MC methods</a:t>
            </a:r>
          </a:p>
          <a:p>
            <a:pPr lvl="1"/>
            <a:r>
              <a:rPr lang="en-GB" sz="1600" dirty="0"/>
              <a:t>MC always find the estimates that </a:t>
            </a:r>
            <a:r>
              <a:rPr lang="en-GB" sz="1600" b="1" dirty="0"/>
              <a:t>minimize mean-squared error on the training set</a:t>
            </a:r>
          </a:p>
          <a:p>
            <a:pPr lvl="1"/>
            <a:r>
              <a:rPr lang="en-GB" sz="1600" dirty="0"/>
              <a:t>TD always finds the estimates </a:t>
            </a:r>
            <a:r>
              <a:rPr lang="en-GB" sz="1600" b="1" dirty="0"/>
              <a:t>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correct if the model were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33636"/>
            <a:ext cx="8520600" cy="4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long-term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6E9D74E-B7DA-3CCB-F9BD-58F3B4AE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09" y="2468132"/>
            <a:ext cx="4996782" cy="2768814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95607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</a:t>
            </a:r>
            <a:r>
              <a:rPr lang="en-GB" sz="1800" b="1" dirty="0"/>
              <a:t>bootstrapping after two steps? Three? Four? </a:t>
            </a:r>
          </a:p>
          <a:p>
            <a:pPr lvl="1"/>
            <a:r>
              <a:rPr lang="en-GB" sz="1600" dirty="0"/>
              <a:t>there’s a </a:t>
            </a:r>
            <a:r>
              <a:rPr lang="en-GB" sz="1600" b="1" dirty="0"/>
              <a:t>spectrum of algorithms </a:t>
            </a:r>
            <a:r>
              <a:rPr lang="en-GB" sz="1600" dirty="0"/>
              <a:t>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46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extremes: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method:</a:t>
            </a:r>
            <a:r>
              <a:rPr lang="en-GB" sz="1600" dirty="0"/>
              <a:t>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method:</a:t>
            </a:r>
            <a:r>
              <a:rPr lang="en-GB" sz="1600" dirty="0"/>
              <a:t>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            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                            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pPr marL="120650" indent="0">
              <a:buNone/>
            </a:pPr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356BCE8A-B47A-BD9B-39BC-7A8127375118}"/>
              </a:ext>
            </a:extLst>
          </p:cNvPr>
          <p:cNvGrpSpPr/>
          <p:nvPr/>
        </p:nvGrpSpPr>
        <p:grpSpPr>
          <a:xfrm>
            <a:off x="6595690" y="3922089"/>
            <a:ext cx="2305406" cy="736002"/>
            <a:chOff x="6659858" y="3649375"/>
            <a:chExt cx="2305406" cy="736002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659858" y="364937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  <p:pic>
          <p:nvPicPr>
            <p:cNvPr id="4" name="Immagine 3" descr="Immagine che contiene Carattere, testo, bianco, tipografia&#10;&#10;Descrizione generata automaticamente">
              <a:extLst>
                <a:ext uri="{FF2B5EF4-FFF2-40B4-BE49-F238E27FC236}">
                  <a16:creationId xmlns:a16="http://schemas.microsoft.com/office/drawing/2014/main" id="{CCE8A003-866C-24C2-C182-A5C47E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84" y="3872224"/>
              <a:ext cx="2261080" cy="51315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3362BDD-3450-392C-5EF4-5B058B24C3B8}"/>
              </a:ext>
            </a:extLst>
          </p:cNvPr>
          <p:cNvGrpSpPr/>
          <p:nvPr/>
        </p:nvGrpSpPr>
        <p:grpSpPr>
          <a:xfrm>
            <a:off x="6636364" y="4844510"/>
            <a:ext cx="2345497" cy="792064"/>
            <a:chOff x="6700532" y="4571796"/>
            <a:chExt cx="2345497" cy="7920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00532" y="457179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  <p:pic>
          <p:nvPicPr>
            <p:cNvPr id="8" name="Immagine 7" descr="Immagine che contiene testo, Carattere, bianco, calligrafia&#10;&#10;Descrizione generata automaticamente">
              <a:extLst>
                <a:ext uri="{FF2B5EF4-FFF2-40B4-BE49-F238E27FC236}">
                  <a16:creationId xmlns:a16="http://schemas.microsoft.com/office/drawing/2014/main" id="{FC27D39C-042B-EDD8-FAE1-DF3B5DA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151" y="4803128"/>
              <a:ext cx="2309878" cy="560732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FF9481C-9183-D393-0471-8A470A1E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4" y="3980860"/>
            <a:ext cx="4715506" cy="809033"/>
          </a:xfrm>
          <a:prstGeom prst="rect">
            <a:avLst/>
          </a:prstGeom>
        </p:spPr>
      </p:pic>
      <p:pic>
        <p:nvPicPr>
          <p:cNvPr id="19" name="Immagine 18" descr="Immagine che contiene Carattere, testo, calligrafia, simbolo&#10;&#10;Descrizione generata automaticamente">
            <a:extLst>
              <a:ext uri="{FF2B5EF4-FFF2-40B4-BE49-F238E27FC236}">
                <a16:creationId xmlns:a16="http://schemas.microsoft.com/office/drawing/2014/main" id="{BFD03797-58CF-3737-95CD-185771BF2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19" y="4825624"/>
            <a:ext cx="653781" cy="346904"/>
          </a:xfrm>
          <a:prstGeom prst="rect">
            <a:avLst/>
          </a:prstGeom>
        </p:spPr>
      </p:pic>
      <p:pic>
        <p:nvPicPr>
          <p:cNvPr id="21" name="Immagine 20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F17EEC-2F1F-C5F0-F16D-4FFC2042A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348" y="5170365"/>
            <a:ext cx="1447509" cy="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" y="1680137"/>
            <a:ext cx="8901068" cy="4255442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80EAC2F-E2C1-D9D0-EA79-3BF831BC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D158695-EECF-7921-2025-47510462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2DF2FD-0F6A-6B00-0097-634DBDA7DC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(4)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5182C9B-DA52-A977-10CB-0FBD5CA9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8DCCB-006F-0FF1-9F6D-29172319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2" y="917209"/>
            <a:ext cx="8627590" cy="57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90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</a:t>
            </a:r>
            <a:r>
              <a:rPr lang="en-GB" sz="1800" b="1" dirty="0"/>
              <a:t>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agent could go out and calculate the targets corresponding to the one-, two-, three-, ..., infinite-step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EE3FFC-BDE5-6EBF-6373-3778A84B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6" y="2294021"/>
            <a:ext cx="7313580" cy="43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3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120650" indent="0">
              <a:buNone/>
            </a:pPr>
            <a:endParaRPr lang="en-GB" sz="600" dirty="0"/>
          </a:p>
          <a:p>
            <a:pPr lvl="0"/>
            <a:r>
              <a:rPr lang="en-GB" sz="1800" dirty="0"/>
              <a:t>We can compose all targets using a weighted sum</a:t>
            </a:r>
          </a:p>
          <a:p>
            <a:pPr lvl="0"/>
            <a:endParaRPr lang="en-GB" sz="1800" dirty="0"/>
          </a:p>
          <a:p>
            <a:pPr lvl="0"/>
            <a:endParaRPr lang="en-GB" sz="800" dirty="0"/>
          </a:p>
          <a:p>
            <a:endParaRPr lang="en-GB" sz="1800" dirty="0"/>
          </a:p>
          <a:p>
            <a:r>
              <a:rPr lang="en-GB" sz="1800" dirty="0"/>
              <a:t>We can evaluate the estimate of the value function using this return: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900" dirty="0"/>
              <a:t>       is the </a:t>
            </a:r>
            <a:r>
              <a:rPr lang="en-GB" sz="1900" b="1" dirty="0"/>
              <a:t>TD(lambda) target </a:t>
            </a:r>
          </a:p>
          <a:p>
            <a:pPr lvl="1"/>
            <a:r>
              <a:rPr lang="en-GB" sz="1800" dirty="0"/>
              <a:t>                     is the </a:t>
            </a:r>
            <a:r>
              <a:rPr lang="en-GB" sz="1800" b="1" dirty="0"/>
              <a:t>TD(lambda) error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3A6AF67D-8EBC-D0CF-AC9F-E3E14845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3" y="1052152"/>
            <a:ext cx="5154386" cy="2407800"/>
          </a:xfrm>
          <a:prstGeom prst="rect">
            <a:avLst/>
          </a:prstGeom>
        </p:spPr>
      </p:pic>
      <p:pic>
        <p:nvPicPr>
          <p:cNvPr id="7" name="Immagine 6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DA4E6D69-2577-0B09-74C8-6D480583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3" y="3854660"/>
            <a:ext cx="4251779" cy="852792"/>
          </a:xfrm>
          <a:prstGeom prst="rect">
            <a:avLst/>
          </a:prstGeom>
        </p:spPr>
      </p:pic>
      <p:pic>
        <p:nvPicPr>
          <p:cNvPr id="11" name="Immagine 10" descr="Immagine che contiene Carattere, calligrafia, tipografia, testo&#10;&#10;Descrizione generata automaticamente">
            <a:extLst>
              <a:ext uri="{FF2B5EF4-FFF2-40B4-BE49-F238E27FC236}">
                <a16:creationId xmlns:a16="http://schemas.microsoft.com/office/drawing/2014/main" id="{42D8CE54-195C-F060-A5CD-024B019B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3" y="4987860"/>
            <a:ext cx="3352800" cy="508000"/>
          </a:xfrm>
          <a:prstGeom prst="rect">
            <a:avLst/>
          </a:prstGeom>
        </p:spPr>
      </p:pic>
      <p:pic>
        <p:nvPicPr>
          <p:cNvPr id="13" name="Immagine 12" descr="Immagine che contiene testo, Carattere, simbolo, bianco&#10;&#10;Descrizione generata automaticamente">
            <a:extLst>
              <a:ext uri="{FF2B5EF4-FFF2-40B4-BE49-F238E27FC236}">
                <a16:creationId xmlns:a16="http://schemas.microsoft.com/office/drawing/2014/main" id="{E248E21D-43FD-01D6-5FD2-889D5950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57" y="5636568"/>
            <a:ext cx="431800" cy="393700"/>
          </a:xfrm>
          <a:prstGeom prst="rect">
            <a:avLst/>
          </a:prstGeom>
        </p:spPr>
      </p:pic>
      <p:pic>
        <p:nvPicPr>
          <p:cNvPr id="15" name="Immagine 14" descr="Immagine che contiene Carattere, bianco, tipografia, calligrafia&#10;&#10;Descrizione generata automaticamente">
            <a:extLst>
              <a:ext uri="{FF2B5EF4-FFF2-40B4-BE49-F238E27FC236}">
                <a16:creationId xmlns:a16="http://schemas.microsoft.com/office/drawing/2014/main" id="{C503B8E2-4700-5128-11D1-376FCEEF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43" y="6085702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87"/>
            <a:ext cx="8711984" cy="56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TD(𝜆)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</a:t>
            </a:r>
            <a:r>
              <a:rPr lang="en-GB" sz="1600" b="1" dirty="0"/>
              <a:t>eligible</a:t>
            </a:r>
            <a:r>
              <a:rPr lang="en-GB" sz="1600" dirty="0"/>
              <a:t> for an update on every step and by how much</a:t>
            </a:r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E=0</a:t>
            </a:r>
          </a:p>
          <a:p>
            <a:pPr lvl="1"/>
            <a:r>
              <a:rPr lang="en-GB" sz="1600" dirty="0"/>
              <a:t>we interact with the environment one cycle (S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when we encounter a state, we add a one to its trace E(S</a:t>
            </a:r>
            <a:r>
              <a:rPr lang="en-GB" sz="1600" baseline="-25000" dirty="0"/>
              <a:t>t</a:t>
            </a:r>
            <a:r>
              <a:rPr lang="en-GB" sz="1600" dirty="0"/>
              <a:t>) = E(S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to make it eligible for an update</a:t>
            </a:r>
          </a:p>
          <a:p>
            <a:pPr lvl="1"/>
            <a:r>
              <a:rPr lang="en-GB" sz="1600" dirty="0"/>
              <a:t>we calculate the TD error:</a:t>
            </a:r>
          </a:p>
          <a:p>
            <a:pPr lvl="1"/>
            <a:r>
              <a:rPr lang="en-GB" sz="1600" dirty="0"/>
              <a:t>we update the value function </a:t>
            </a:r>
            <a:r>
              <a:rPr lang="en-GB" sz="1600" b="1" dirty="0"/>
              <a:t>for all states</a:t>
            </a:r>
            <a:r>
              <a:rPr lang="en-GB" sz="1600" dirty="0"/>
              <a:t> using the eligibility trace vector</a:t>
            </a:r>
          </a:p>
          <a:p>
            <a:pPr lvl="2"/>
            <a:r>
              <a:rPr lang="en-GB" sz="1500" dirty="0"/>
              <a:t>only eligible  will get updated: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future reinforcing events have less impact on earlier states:</a:t>
            </a:r>
          </a:p>
          <a:p>
            <a:r>
              <a:rPr lang="en-GB" sz="1900" dirty="0"/>
              <a:t>Recent states get more significant credit for a reward encountered in a recent transition than those states visited earlier</a:t>
            </a:r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C2B225-7A66-DB93-8E05-E62AE59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3" y="3948474"/>
            <a:ext cx="3657600" cy="381000"/>
          </a:xfrm>
          <a:prstGeom prst="rect">
            <a:avLst/>
          </a:prstGeom>
        </p:spPr>
      </p:pic>
      <p:pic>
        <p:nvPicPr>
          <p:cNvPr id="6" name="Immagine 5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82EF5B5E-EFD0-CA89-F8D1-6AE55A47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3" y="4686592"/>
            <a:ext cx="2247900" cy="444500"/>
          </a:xfrm>
          <a:prstGeom prst="rect">
            <a:avLst/>
          </a:prstGeom>
        </p:spPr>
      </p:pic>
      <p:pic>
        <p:nvPicPr>
          <p:cNvPr id="9" name="Immagine 8" descr="Immagine che contiene Carattere, logo, tipografia, bianco&#10;&#10;Descrizione generata automaticamente">
            <a:extLst>
              <a:ext uri="{FF2B5EF4-FFF2-40B4-BE49-F238E27FC236}">
                <a16:creationId xmlns:a16="http://schemas.microsoft.com/office/drawing/2014/main" id="{53B33AB8-32D7-14D7-8E1A-8042A487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60" y="5523071"/>
            <a:ext cx="101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E99CF9-ADE5-CBCE-41F6-440F9C7F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9"/>
          <a:stretch/>
        </p:blipFill>
        <p:spPr>
          <a:xfrm>
            <a:off x="128336" y="1491916"/>
            <a:ext cx="8947369" cy="4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pPr marL="120650" lvl="0" indent="0">
              <a:buNone/>
            </a:pPr>
            <a:endParaRPr lang="en-GB" sz="1800" b="1" dirty="0">
              <a:highlight>
                <a:srgbClr val="FFFF00"/>
              </a:highlight>
            </a:endParaRPr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280143"/>
            <a:ext cx="8720006" cy="4213448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20501B1-7C82-B1F3-C11D-204D16B9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C574D-1E33-37DC-58A7-490C2F43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0" y="1043733"/>
            <a:ext cx="8687253" cy="5659046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C007046-60E9-B05C-B07E-A79CFF6A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long-term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0990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long-term effect </a:t>
            </a:r>
            <a:r>
              <a:rPr lang="en-GB" dirty="0"/>
              <a:t>and </a:t>
            </a:r>
            <a:r>
              <a:rPr lang="en-GB" b="1" dirty="0"/>
              <a:t>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</a:t>
            </a:r>
            <a:r>
              <a:rPr lang="en-GB" b="1" dirty="0"/>
              <a:t>estimate the value of policies</a:t>
            </a:r>
          </a:p>
          <a:p>
            <a:pPr lvl="1"/>
            <a:r>
              <a:rPr lang="en-GB" dirty="0"/>
              <a:t>like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not what the agent is trying to maximize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obtains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isn’t what an agent tries to maximize </a:t>
            </a:r>
          </a:p>
          <a:p>
            <a:pPr lvl="1"/>
            <a:r>
              <a:rPr lang="en-GB" sz="1600" dirty="0"/>
              <a:t>if agent maximizes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</a:t>
            </a:r>
            <a:r>
              <a:rPr lang="en-GB" sz="1800" b="1" dirty="0"/>
              <a:t>expectation</a:t>
            </a:r>
            <a:r>
              <a:rPr lang="en-GB" sz="1800" dirty="0"/>
              <a:t>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14071"/>
            <a:ext cx="8520600" cy="5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/>
              <a:t>evaluation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3649ED-4F0A-4E40-1FAA-18F75575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5" y="1543719"/>
            <a:ext cx="4325516" cy="2097840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9779214-B528-1A7E-37B9-F4C598B9B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</a:t>
            </a:r>
            <a:endParaRPr lang="en-GB" sz="1800" baseline="-250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5815071"/>
            <a:ext cx="2832100" cy="368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C3D34B-48C4-B8E9-FE66-54E3C89F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" y="2854429"/>
            <a:ext cx="2058921" cy="713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E8F587-072C-1FE4-6797-282ED00D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4621564"/>
            <a:ext cx="1592862" cy="7136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9488C78-CF5E-2AF1-86CC-8E6052D16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434" y="4610399"/>
            <a:ext cx="3052103" cy="6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BA176D7-BD8B-6B97-FF15-955EA325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26625"/>
            <a:ext cx="7772400" cy="3138853"/>
          </a:xfrm>
          <a:prstGeom prst="rect">
            <a:avLst/>
          </a:prstGeom>
        </p:spPr>
      </p:pic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6037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C01C4-4ADD-A245-63AE-029C0B22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05707"/>
            <a:ext cx="3390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28215"/>
            <a:ext cx="8520600" cy="5060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marL="120650" lv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14851</TotalTime>
  <Words>1830</Words>
  <Application>Microsoft Macintosh PowerPoint</Application>
  <PresentationFormat>Presentazione su schermo (4:3)</PresentationFormat>
  <Paragraphs>303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Economica</vt:lpstr>
      <vt:lpstr>Open Sans</vt:lpstr>
      <vt:lpstr>Luxe</vt:lpstr>
      <vt:lpstr>Policy Evaluation</vt:lpstr>
      <vt:lpstr>Objectives</vt:lpstr>
      <vt:lpstr>Immediate and long-term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Monte-Carlo prediction (6)</vt:lpstr>
      <vt:lpstr>Temporal-Difference Learning (1)</vt:lpstr>
      <vt:lpstr>Temporal-Difference Learning (2)</vt:lpstr>
      <vt:lpstr>Temporal-Difference Learning (3)</vt:lpstr>
      <vt:lpstr>Temporal-Difference Learning (4)</vt:lpstr>
      <vt:lpstr>Temporal-Difference Learning (5)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n-steps TD (4)</vt:lpstr>
      <vt:lpstr>TD(𝜆) (1)</vt:lpstr>
      <vt:lpstr>TD(𝜆) (2)</vt:lpstr>
      <vt:lpstr>Backward-view TD( 𝜆 ) (1)</vt:lpstr>
      <vt:lpstr>Backward-view TD( 𝜆 ) (2)</vt:lpstr>
      <vt:lpstr>Backward-view TD( 𝜆 ) (3)</vt:lpstr>
      <vt:lpstr>Backward-view TD( 𝜆 )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47</cp:revision>
  <cp:lastPrinted>2023-10-05T13:00:53Z</cp:lastPrinted>
  <dcterms:modified xsi:type="dcterms:W3CDTF">2024-10-28T07:51:10Z</dcterms:modified>
  <cp:category/>
</cp:coreProperties>
</file>