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81" r:id="rId4"/>
    <p:sldId id="282" r:id="rId5"/>
    <p:sldId id="283" r:id="rId6"/>
    <p:sldId id="284" r:id="rId7"/>
    <p:sldId id="265" r:id="rId8"/>
    <p:sldId id="302" r:id="rId9"/>
    <p:sldId id="30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9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/>
    <p:restoredTop sz="91823"/>
  </p:normalViewPr>
  <p:slideViewPr>
    <p:cSldViewPr snapToGrid="0" snapToObjects="1">
      <p:cViewPr varScale="1">
        <p:scale>
          <a:sx n="110" d="100"/>
          <a:sy n="110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3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BC385-753F-A59E-C9D5-26189085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" y="1794326"/>
            <a:ext cx="9054915" cy="38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  <a:endParaRPr lang="en-GB" sz="500" dirty="0"/>
          </a:p>
          <a:p>
            <a:r>
              <a:rPr lang="en-GB" dirty="0"/>
              <a:t>We can use as "true values" the TD targets, which depend on a prediction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63" y="3565904"/>
            <a:ext cx="3708400" cy="457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testo&#10;&#10;Descrizione generata automaticamente">
            <a:extLst>
              <a:ext uri="{FF2B5EF4-FFF2-40B4-BE49-F238E27FC236}">
                <a16:creationId xmlns:a16="http://schemas.microsoft.com/office/drawing/2014/main" id="{BE9405DF-DE8E-8C89-8A16-8C0757FB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63" y="2325740"/>
            <a:ext cx="3403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</a:t>
            </a:r>
            <a:r>
              <a:rPr lang="en-GB" b="1" dirty="0"/>
              <a:t>doesn’t respect several of the assumptions made in supervised learning problems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CE8286-9E36-9187-1225-E504196F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384300"/>
            <a:ext cx="7772400" cy="39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3AC528-83AE-0B51-655E-8F4E577A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1810139"/>
            <a:ext cx="7272693" cy="47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In ML we have </a:t>
            </a:r>
            <a:r>
              <a:rPr lang="en-GB" b="1" dirty="0"/>
              <a:t>predicted values</a:t>
            </a:r>
            <a:r>
              <a:rPr lang="en-GB" dirty="0"/>
              <a:t> (from the learning model) and </a:t>
            </a:r>
            <a:r>
              <a:rPr lang="en-GB" b="1" dirty="0"/>
              <a:t>true values </a:t>
            </a:r>
            <a:r>
              <a:rPr lang="en-GB" dirty="0"/>
              <a:t>(commonly constants and provided in advance)</a:t>
            </a:r>
          </a:p>
          <a:p>
            <a:pPr lvl="0"/>
            <a:r>
              <a:rPr lang="en-GB" dirty="0"/>
              <a:t>In RL, the "true values" </a:t>
            </a:r>
            <a:r>
              <a:rPr lang="en-GB" b="1" dirty="0"/>
              <a:t>depend on predicted values themselves</a:t>
            </a:r>
            <a:r>
              <a:rPr lang="en-GB" dirty="0"/>
              <a:t>: they come from the model, however </a:t>
            </a:r>
            <a:r>
              <a:rPr lang="en-GB" b="1" dirty="0"/>
              <a:t>they should be treated as a constant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475F5FE-5F7A-3ABD-955C-C453823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0793"/>
            <a:ext cx="7772400" cy="10137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0FA82C-CB8F-A46C-D6D8-0C579A6D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84944"/>
            <a:ext cx="4737100" cy="533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4A7BC7-F749-2842-B841-E1229255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20867"/>
            <a:ext cx="7876990" cy="7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When evaluating the agent, we will use the action greedy with respect to the 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</a:t>
            </a:r>
            <a:br>
              <a:rPr lang="en-GB" dirty="0"/>
            </a:br>
            <a:r>
              <a:rPr lang="en-GB" dirty="0"/>
              <a:t>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824B62-39D2-067B-7973-592F3517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80" y="2981725"/>
            <a:ext cx="2470839" cy="11533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EED730-36D2-B792-9B7F-B97976ED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15" y="4166867"/>
            <a:ext cx="2612571" cy="1187533"/>
          </a:xfrm>
          <a:prstGeom prst="rect">
            <a:avLst/>
          </a:prstGeom>
        </p:spPr>
      </p:pic>
      <p:pic>
        <p:nvPicPr>
          <p:cNvPr id="9" name="Immagine 8" descr="Immagine che contiene cerchio, design, illustrazione&#10;&#10;Descrizione generata automaticamente">
            <a:extLst>
              <a:ext uri="{FF2B5EF4-FFF2-40B4-BE49-F238E27FC236}">
                <a16:creationId xmlns:a16="http://schemas.microsoft.com/office/drawing/2014/main" id="{4477482F-E0DC-53B1-ED73-708167103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15" y="5386229"/>
            <a:ext cx="2787678" cy="12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51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</a:t>
            </a:r>
          </a:p>
          <a:p>
            <a:pPr lvl="1"/>
            <a:r>
              <a:rPr lang="en-GB" dirty="0"/>
              <a:t>use an epsilon-greedy strategy to improve policies</a:t>
            </a:r>
          </a:p>
          <a:p>
            <a:pPr lvl="1"/>
            <a:r>
              <a:rPr lang="en-GB" dirty="0"/>
              <a:t>use mean squared error (MSE) for the loss function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1"/>
            <a:endParaRPr lang="en-GB" sz="100" dirty="0"/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4" name="Immagine 3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91B66105-7558-9D16-874B-B9412A40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5" y="3953580"/>
            <a:ext cx="7772400" cy="27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</p:txBody>
      </p:sp>
      <p:pic>
        <p:nvPicPr>
          <p:cNvPr id="6" name="Immagine 5" descr="Immagine che contiene schermata, diagramma, Diagramma, testo&#10;&#10;Descrizione generata automaticamente">
            <a:extLst>
              <a:ext uri="{FF2B5EF4-FFF2-40B4-BE49-F238E27FC236}">
                <a16:creationId xmlns:a16="http://schemas.microsoft.com/office/drawing/2014/main" id="{63F75DCB-92FE-C15F-FFEB-9C76EECC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" y="2017227"/>
            <a:ext cx="8572237" cy="4588344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1E03EFF-723B-40F4-609D-20E48BF8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</a:t>
            </a:r>
            <a:r>
              <a:rPr lang="en-GB" b="1" dirty="0"/>
              <a:t>unstable</a:t>
            </a:r>
            <a:r>
              <a:rPr lang="en-GB" dirty="0"/>
              <a:t> quickly</a:t>
            </a:r>
          </a:p>
        </p:txBody>
      </p:sp>
      <p:pic>
        <p:nvPicPr>
          <p:cNvPr id="4" name="Immagine 3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19E744CE-98FA-6412-4C7B-E2C0343D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826657"/>
            <a:ext cx="8772481" cy="37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95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pPr lvl="1"/>
            <a:r>
              <a:rPr lang="en-GB" dirty="0"/>
              <a:t>it is tricky to interpret the source of the feedback </a:t>
            </a:r>
          </a:p>
          <a:p>
            <a:r>
              <a:rPr lang="en-GB" dirty="0"/>
              <a:t>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922D57B-62BF-F903-D7C1-4F60DF2B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58"/>
          <a:stretch/>
        </p:blipFill>
        <p:spPr>
          <a:xfrm>
            <a:off x="1102613" y="2758550"/>
            <a:ext cx="7119649" cy="31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pic>
        <p:nvPicPr>
          <p:cNvPr id="6" name="Immagine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E31759-0BE6-65F9-52FE-6F85BDF6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49" y="2839717"/>
            <a:ext cx="5148470" cy="31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26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</a:t>
            </a:r>
            <a:r>
              <a:rPr lang="en-GB" b="1" dirty="0"/>
              <a:t>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</a:t>
            </a:r>
            <a:r>
              <a:rPr lang="en-GB" b="1" dirty="0"/>
              <a:t>generalize</a:t>
            </a:r>
            <a:r>
              <a:rPr lang="en-GB" dirty="0"/>
              <a:t> to new samples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1EF577-77F0-1361-4E26-9B96C5D3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2" y="3155043"/>
            <a:ext cx="8832588" cy="32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A table to represent value functions is </a:t>
            </a:r>
            <a:r>
              <a:rPr lang="en-GB" b="1" dirty="0"/>
              <a:t>no practical </a:t>
            </a:r>
            <a:r>
              <a:rPr lang="en-GB" dirty="0"/>
              <a:t>in complex problems</a:t>
            </a:r>
          </a:p>
          <a:p>
            <a:pPr lvl="1"/>
            <a:r>
              <a:rPr lang="en-GB" dirty="0"/>
              <a:t>Q-learning estimates optimal action-value function by a matrix indexed by states and actions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213E05-0F8A-48A5-DD42-9C7F00B3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59507"/>
            <a:ext cx="7772400" cy="27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02540" y="1147907"/>
            <a:ext cx="8958942" cy="549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</a:t>
            </a:r>
            <a:r>
              <a:rPr lang="en-GB" b="1" dirty="0"/>
              <a:t>combinatorial</a:t>
            </a:r>
            <a:r>
              <a:rPr lang="en-GB" dirty="0"/>
              <a:t>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One problem: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r>
              <a:rPr lang="en-GB" dirty="0"/>
              <a:t>Even worst: almost every state encountered </a:t>
            </a:r>
            <a:r>
              <a:rPr lang="en-GB" b="1" dirty="0"/>
              <a:t>will never have been seen before</a:t>
            </a:r>
          </a:p>
          <a:p>
            <a:pPr lvl="1"/>
            <a:r>
              <a:rPr lang="en-GB" dirty="0"/>
              <a:t>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</a:t>
            </a:r>
            <a:r>
              <a:rPr lang="en-GB" b="1" dirty="0"/>
              <a:t>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linea&#10;&#10;Descrizione generata automaticamente">
            <a:extLst>
              <a:ext uri="{FF2B5EF4-FFF2-40B4-BE49-F238E27FC236}">
                <a16:creationId xmlns:a16="http://schemas.microsoft.com/office/drawing/2014/main" id="{46359122-EFA3-B398-28FE-2A760D3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80" y="1156854"/>
            <a:ext cx="4924010" cy="240814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1726" y="107363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</a:t>
            </a:r>
            <a:r>
              <a:rPr lang="en-GB" b="1" dirty="0"/>
              <a:t>low dimensional </a:t>
            </a:r>
            <a:r>
              <a:rPr lang="en-GB" dirty="0"/>
              <a:t>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F053CD-F6AF-86E1-CC56-2247B2B5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refer to the </a:t>
            </a:r>
            <a:r>
              <a:rPr lang="en-GB" b="1" dirty="0"/>
              <a:t>approximate action-value function</a:t>
            </a:r>
            <a:r>
              <a:rPr lang="en-GB" dirty="0"/>
              <a:t> as Q(</a:t>
            </a:r>
            <a:r>
              <a:rPr lang="en-GB" dirty="0" err="1"/>
              <a:t>s,a</a:t>
            </a:r>
            <a:r>
              <a:rPr lang="en-GB" dirty="0"/>
              <a:t>; theta)</a:t>
            </a:r>
          </a:p>
          <a:p>
            <a:pPr lvl="1"/>
            <a:r>
              <a:rPr lang="en-GB" dirty="0"/>
              <a:t>parameterized by theta </a:t>
            </a:r>
          </a:p>
          <a:p>
            <a:pPr lvl="1"/>
            <a:r>
              <a:rPr lang="en-GB" dirty="0"/>
              <a:t>parameterized by the weights of a neural network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39E258-B16F-DE3C-1749-6CC9DBBA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20" y="2981149"/>
            <a:ext cx="5072934" cy="2505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89E3C1-2A92-9342-E6C5-5109BED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8" y="2789499"/>
            <a:ext cx="4273956" cy="26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81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22410</TotalTime>
  <Words>1418</Words>
  <Application>Microsoft Macintosh PowerPoint</Application>
  <PresentationFormat>Presentazione su schermo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Economica</vt:lpstr>
      <vt:lpstr>Open Sans</vt:lpstr>
      <vt:lpstr>Luxe</vt:lpstr>
      <vt:lpstr>Neural fitted Q</vt:lpstr>
      <vt:lpstr>Objectives</vt:lpstr>
      <vt:lpstr>Challenges: sequential feedback</vt:lpstr>
      <vt:lpstr>Challenges: evaluative feedback</vt:lpstr>
      <vt:lpstr>Challenges: sampled feedback</vt:lpstr>
      <vt:lpstr>Challenges: tabular representation</vt:lpstr>
      <vt:lpstr>Generalization needs</vt:lpstr>
      <vt:lpstr>The Cart-pole environment</vt:lpstr>
      <vt:lpstr>Select the neural architecture (2)</vt:lpstr>
      <vt:lpstr>Select the neural architecture (2)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2024-12-02T07:17:12Z</dcterms:modified>
  <cp:category/>
</cp:coreProperties>
</file>