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64" r:id="rId3"/>
    <p:sldId id="257" r:id="rId4"/>
    <p:sldId id="265" r:id="rId5"/>
    <p:sldId id="267" r:id="rId6"/>
    <p:sldId id="268" r:id="rId7"/>
    <p:sldId id="269" r:id="rId8"/>
    <p:sldId id="266" r:id="rId9"/>
    <p:sldId id="270" r:id="rId10"/>
    <p:sldId id="271" r:id="rId11"/>
    <p:sldId id="272" r:id="rId12"/>
    <p:sldId id="287" r:id="rId13"/>
    <p:sldId id="273" r:id="rId14"/>
    <p:sldId id="274" r:id="rId15"/>
    <p:sldId id="275" r:id="rId16"/>
    <p:sldId id="276" r:id="rId17"/>
    <p:sldId id="277" r:id="rId18"/>
    <p:sldId id="278" r:id="rId19"/>
    <p:sldId id="279" r:id="rId20"/>
    <p:sldId id="280" r:id="rId21"/>
    <p:sldId id="281" r:id="rId22"/>
    <p:sldId id="282" r:id="rId23"/>
    <p:sldId id="285" r:id="rId24"/>
    <p:sldId id="286" r:id="rId25"/>
  </p:sldIdLst>
  <p:sldSz cx="9144000" cy="6858000" type="screen4x3"/>
  <p:notesSz cx="6858000" cy="9144000"/>
  <p:embeddedFontLst>
    <p:embeddedFont>
      <p:font typeface="Economica" panose="02000506040000020004" pitchFamily="2" charset="77"/>
      <p:regular r:id="rId27"/>
      <p:bold r:id="rId28"/>
      <p:italic r:id="rId29"/>
      <p:boldItalic r:id="rId30"/>
    </p:embeddedFont>
    <p:embeddedFont>
      <p:font typeface="Open Sans" panose="020B06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7B734-A465-2844-BA15-7FBACE49D2F8}" v="56" dt="2022-10-10T06:49:52.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7"/>
    <p:restoredTop sz="96143"/>
  </p:normalViewPr>
  <p:slideViewPr>
    <p:cSldViewPr snapToGrid="0" snapToObjects="1">
      <p:cViewPr>
        <p:scale>
          <a:sx n="125" d="100"/>
          <a:sy n="125" d="100"/>
        </p:scale>
        <p:origin x="6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7:13:16.328" v="2720" actId="403"/>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10T07:13:16.328" v="2720" actId="403"/>
        <pc:sldMkLst>
          <pc:docMk/>
          <pc:sldMk cId="0" sldId="264"/>
        </pc:sldMkLst>
        <pc:spChg chg="mod">
          <ac:chgData name="Riccardo Berta" userId="c8694f89-bba4-4576-b0a8-456619ca5a8c" providerId="ADAL" clId="{4967B734-A465-2844-BA15-7FBACE49D2F8}" dt="2022-10-10T07:13:16.328" v="2720" actId="403"/>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add">
        <pc:chgData name="Riccardo Berta" userId="c8694f89-bba4-4576-b0a8-456619ca5a8c" providerId="ADAL" clId="{4967B734-A465-2844-BA15-7FBACE49D2F8}" dt="2022-10-10T06:49:42.934" v="2718"/>
        <pc:sldMkLst>
          <pc:docMk/>
          <pc:sldMk cId="1602265730" sldId="285"/>
        </pc:sldMkLst>
      </pc:sldChg>
      <pc:sldChg chg="del">
        <pc:chgData name="Riccardo Berta" userId="c8694f89-bba4-4576-b0a8-456619ca5a8c" providerId="ADAL" clId="{4967B734-A465-2844-BA15-7FBACE49D2F8}" dt="2022-10-04T06:54:10.985" v="66" actId="2696"/>
        <pc:sldMkLst>
          <pc:docMk/>
          <pc:sldMk cId="3458162749" sldId="285"/>
        </pc:sldMkLst>
      </pc:sldChg>
      <pc:sldChg chg="add">
        <pc:chgData name="Riccardo Berta" userId="c8694f89-bba4-4576-b0a8-456619ca5a8c" providerId="ADAL" clId="{4967B734-A465-2844-BA15-7FBACE49D2F8}" dt="2022-10-10T06:49:52.734" v="2719"/>
        <pc:sldMkLst>
          <pc:docMk/>
          <pc:sldMk cId="0" sldId="286"/>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8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5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DB68A4E8-C8B6-00FE-3E40-9B3EBCD0DDA7}"/>
            </a:ext>
          </a:extLst>
        </p:cNvPr>
        <p:cNvGrpSpPr/>
        <p:nvPr/>
      </p:nvGrpSpPr>
      <p:grpSpPr>
        <a:xfrm>
          <a:off x="0" y="0"/>
          <a:ext cx="0" cy="0"/>
          <a:chOff x="0" y="0"/>
          <a:chExt cx="0" cy="0"/>
        </a:xfrm>
      </p:grpSpPr>
      <p:sp>
        <p:nvSpPr>
          <p:cNvPr id="80" name="Google Shape;80;geed6aedbf_0_0:notes">
            <a:extLst>
              <a:ext uri="{FF2B5EF4-FFF2-40B4-BE49-F238E27FC236}">
                <a16:creationId xmlns:a16="http://schemas.microsoft.com/office/drawing/2014/main" id="{12EA4D2E-0A78-382F-BC7D-8C748D1E348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a:extLst>
              <a:ext uri="{FF2B5EF4-FFF2-40B4-BE49-F238E27FC236}">
                <a16:creationId xmlns:a16="http://schemas.microsoft.com/office/drawing/2014/main" id="{96C4B31A-4CDF-46FA-2ADC-639456B66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02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411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512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011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26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30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54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88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8996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84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97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52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146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18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14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868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50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78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The Reinforcement Learning Problem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Delayed consequences</a:t>
            </a:r>
            <a:endParaRPr sz="4000" dirty="0"/>
          </a:p>
        </p:txBody>
      </p:sp>
      <p:sp>
        <p:nvSpPr>
          <p:cNvPr id="84" name="Google Shape;84;p14"/>
          <p:cNvSpPr txBox="1">
            <a:spLocks noGrp="1"/>
          </p:cNvSpPr>
          <p:nvPr>
            <p:ph type="body" idx="1"/>
          </p:nvPr>
        </p:nvSpPr>
        <p:spPr>
          <a:xfrm>
            <a:off x="162750" y="948731"/>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sparse</a:t>
            </a:r>
            <a:r>
              <a:rPr lang="en-GB" dirty="0"/>
              <a:t> and only </a:t>
            </a:r>
            <a:r>
              <a:rPr lang="en-GB" b="1" dirty="0"/>
              <a:t>manifest after several time steps</a:t>
            </a:r>
          </a:p>
          <a:p>
            <a:pPr lvl="0"/>
            <a:r>
              <a:rPr lang="en-GB" dirty="0"/>
              <a:t>Thus, the agent must be able to learn from </a:t>
            </a:r>
            <a:r>
              <a:rPr lang="en-GB" b="1" dirty="0"/>
              <a:t>sequential feedback</a:t>
            </a:r>
          </a:p>
          <a:p>
            <a:pPr lvl="1"/>
            <a:r>
              <a:rPr lang="en-GB" b="1" dirty="0"/>
              <a:t>temporal credit assignment problem</a:t>
            </a:r>
          </a:p>
          <a:p>
            <a:pPr lvl="1"/>
            <a:r>
              <a:rPr lang="en-GB" dirty="0"/>
              <a:t>how to determine which state/action is responsible for a reward?</a:t>
            </a:r>
          </a:p>
          <a:p>
            <a:pPr lvl="0"/>
            <a:endParaRPr lang="en-GB" dirty="0"/>
          </a:p>
          <a:p>
            <a:pPr lvl="0"/>
            <a:endParaRPr lang="en-GB" dirty="0"/>
          </a:p>
          <a:p>
            <a:pPr lvl="1"/>
            <a:endParaRPr lang="en-GB" dirty="0"/>
          </a:p>
        </p:txBody>
      </p:sp>
      <p:pic>
        <p:nvPicPr>
          <p:cNvPr id="4" name="Immagine 3" descr="Immagine che contiene testo, schermata, cerchio, diagramma&#10;&#10;Descrizione generata automaticamente">
            <a:extLst>
              <a:ext uri="{FF2B5EF4-FFF2-40B4-BE49-F238E27FC236}">
                <a16:creationId xmlns:a16="http://schemas.microsoft.com/office/drawing/2014/main" id="{B7B18363-0CB4-4093-977E-EBED02237DA0}"/>
              </a:ext>
            </a:extLst>
          </p:cNvPr>
          <p:cNvPicPr>
            <a:picLocks noChangeAspect="1"/>
          </p:cNvPicPr>
          <p:nvPr/>
        </p:nvPicPr>
        <p:blipFill>
          <a:blip r:embed="rId3"/>
          <a:srcRect t="11320"/>
          <a:stretch/>
        </p:blipFill>
        <p:spPr>
          <a:xfrm>
            <a:off x="604520" y="2375185"/>
            <a:ext cx="7772400" cy="4201044"/>
          </a:xfrm>
          <a:prstGeom prst="rect">
            <a:avLst/>
          </a:prstGeom>
        </p:spPr>
      </p:pic>
    </p:spTree>
    <p:extLst>
      <p:ext uri="{BB962C8B-B14F-4D97-AF65-F5344CB8AC3E}">
        <p14:creationId xmlns:p14="http://schemas.microsoft.com/office/powerpoint/2010/main" val="189429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Exploration vs Exploitation</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weak</a:t>
            </a:r>
            <a:r>
              <a:rPr lang="en-GB" dirty="0"/>
              <a:t>: it don’t contain information about </a:t>
            </a:r>
            <a:r>
              <a:rPr lang="en-GB" b="1" dirty="0"/>
              <a:t>other</a:t>
            </a:r>
            <a:r>
              <a:rPr lang="en-GB" dirty="0"/>
              <a:t> potential rewards</a:t>
            </a:r>
          </a:p>
          <a:p>
            <a:pPr lvl="0"/>
            <a:endParaRPr lang="en-GB" dirty="0"/>
          </a:p>
          <a:p>
            <a:pPr lvl="1"/>
            <a:endParaRPr lang="en-GB" dirty="0"/>
          </a:p>
        </p:txBody>
      </p:sp>
      <p:pic>
        <p:nvPicPr>
          <p:cNvPr id="4" name="Immagine 3" descr="Immagine che contiene testo, schermata, diagramma, cerchio&#10;&#10;Descrizione generata automaticamente">
            <a:extLst>
              <a:ext uri="{FF2B5EF4-FFF2-40B4-BE49-F238E27FC236}">
                <a16:creationId xmlns:a16="http://schemas.microsoft.com/office/drawing/2014/main" id="{BC170401-C39C-7F6A-D04F-39EAB1D0D2EF}"/>
              </a:ext>
            </a:extLst>
          </p:cNvPr>
          <p:cNvPicPr>
            <a:picLocks noChangeAspect="1"/>
          </p:cNvPicPr>
          <p:nvPr/>
        </p:nvPicPr>
        <p:blipFill>
          <a:blip r:embed="rId3"/>
          <a:srcRect t="10304"/>
          <a:stretch/>
        </p:blipFill>
        <p:spPr>
          <a:xfrm>
            <a:off x="995228" y="1742840"/>
            <a:ext cx="7153544" cy="4693927"/>
          </a:xfrm>
          <a:prstGeom prst="rect">
            <a:avLst/>
          </a:prstGeom>
        </p:spPr>
      </p:pic>
    </p:spTree>
    <p:extLst>
      <p:ext uri="{BB962C8B-B14F-4D97-AF65-F5344CB8AC3E}">
        <p14:creationId xmlns:p14="http://schemas.microsoft.com/office/powerpoint/2010/main" val="7328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68FE078B-C039-2D6B-7A79-420715811887}"/>
            </a:ext>
          </a:extLst>
        </p:cNvPr>
        <p:cNvGrpSpPr/>
        <p:nvPr/>
      </p:nvGrpSpPr>
      <p:grpSpPr>
        <a:xfrm>
          <a:off x="0" y="0"/>
          <a:ext cx="0" cy="0"/>
          <a:chOff x="0" y="0"/>
          <a:chExt cx="0" cy="0"/>
        </a:xfrm>
      </p:grpSpPr>
      <p:sp>
        <p:nvSpPr>
          <p:cNvPr id="83" name="Google Shape;83;p14">
            <a:extLst>
              <a:ext uri="{FF2B5EF4-FFF2-40B4-BE49-F238E27FC236}">
                <a16:creationId xmlns:a16="http://schemas.microsoft.com/office/drawing/2014/main" id="{59270FB6-5177-EFFF-BFE8-5176FF3C1853}"/>
              </a:ext>
            </a:extLst>
          </p:cNvPr>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Learning from sampled feedback</a:t>
            </a:r>
            <a:endParaRPr sz="4000" dirty="0"/>
          </a:p>
        </p:txBody>
      </p:sp>
      <p:sp>
        <p:nvSpPr>
          <p:cNvPr id="84" name="Google Shape;84;p14">
            <a:extLst>
              <a:ext uri="{FF2B5EF4-FFF2-40B4-BE49-F238E27FC236}">
                <a16:creationId xmlns:a16="http://schemas.microsoft.com/office/drawing/2014/main" id="{D861236A-EFEF-1F61-6D48-8D4A21F27985}"/>
              </a:ext>
            </a:extLst>
          </p:cNvPr>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is just a </a:t>
            </a:r>
            <a:r>
              <a:rPr lang="en-GB" b="1" dirty="0"/>
              <a:t>sample:</a:t>
            </a:r>
            <a:r>
              <a:rPr lang="en-GB" dirty="0"/>
              <a:t> it doesn’t have access to the reward function</a:t>
            </a:r>
          </a:p>
          <a:p>
            <a:pPr lvl="0"/>
            <a:r>
              <a:rPr lang="en-GB" dirty="0"/>
              <a:t>State and action spaces are commonly </a:t>
            </a:r>
            <a:r>
              <a:rPr lang="en-GB" b="1" dirty="0"/>
              <a:t>large</a:t>
            </a:r>
            <a:r>
              <a:rPr lang="en-GB" dirty="0"/>
              <a:t>, even infinite</a:t>
            </a:r>
          </a:p>
          <a:p>
            <a:pPr lvl="0"/>
            <a:r>
              <a:rPr lang="en-GB" dirty="0"/>
              <a:t>The agent must be able to </a:t>
            </a:r>
            <a:r>
              <a:rPr lang="en-GB" b="1" dirty="0"/>
              <a:t>generalize</a:t>
            </a:r>
            <a:endParaRPr lang="en-GB" dirty="0"/>
          </a:p>
          <a:p>
            <a:pPr lvl="0"/>
            <a:endParaRPr lang="en-GB" dirty="0"/>
          </a:p>
          <a:p>
            <a:pPr lvl="1"/>
            <a:endParaRPr lang="en-GB" dirty="0"/>
          </a:p>
        </p:txBody>
      </p:sp>
      <p:pic>
        <p:nvPicPr>
          <p:cNvPr id="3" name="Immagine 2" descr="Immagine che contiene testo, schermata, spilla da balia, cerchio&#10;&#10;Descrizione generata automaticamente">
            <a:extLst>
              <a:ext uri="{FF2B5EF4-FFF2-40B4-BE49-F238E27FC236}">
                <a16:creationId xmlns:a16="http://schemas.microsoft.com/office/drawing/2014/main" id="{4E0F4385-C62B-92B7-568D-4DB6255920A9}"/>
              </a:ext>
            </a:extLst>
          </p:cNvPr>
          <p:cNvPicPr>
            <a:picLocks noChangeAspect="1"/>
          </p:cNvPicPr>
          <p:nvPr/>
        </p:nvPicPr>
        <p:blipFill>
          <a:blip r:embed="rId3"/>
          <a:srcRect t="9238"/>
          <a:stretch/>
        </p:blipFill>
        <p:spPr>
          <a:xfrm>
            <a:off x="1219200" y="2006600"/>
            <a:ext cx="7225808" cy="4607560"/>
          </a:xfrm>
          <a:prstGeom prst="rect">
            <a:avLst/>
          </a:prstGeom>
        </p:spPr>
      </p:pic>
    </p:spTree>
    <p:extLst>
      <p:ext uri="{BB962C8B-B14F-4D97-AF65-F5344CB8AC3E}">
        <p14:creationId xmlns:p14="http://schemas.microsoft.com/office/powerpoint/2010/main" val="67501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Decision Process</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a:t>
            </a:r>
            <a:r>
              <a:rPr lang="en-GB" b="1" dirty="0"/>
              <a:t>mathematical framing </a:t>
            </a:r>
            <a:r>
              <a:rPr lang="en-GB" dirty="0"/>
              <a:t>for the problem of learning from interaction to achieve a goal</a:t>
            </a:r>
          </a:p>
          <a:p>
            <a:pPr lvl="1"/>
            <a:r>
              <a:rPr lang="en-GB" dirty="0"/>
              <a:t>the agent and environment interact at each of a sequence of discrete time steps</a:t>
            </a:r>
            <a:r>
              <a:rPr lang="en-GB" b="1" dirty="0"/>
              <a:t> </a:t>
            </a:r>
            <a:r>
              <a:rPr lang="en-GB" dirty="0"/>
              <a:t>𝑡=0,1,2,3,...</a:t>
            </a:r>
          </a:p>
          <a:p>
            <a:pPr lvl="1"/>
            <a:r>
              <a:rPr lang="en-GB" dirty="0"/>
              <a:t>at each time step 𝑡, the agent receives a representation of environment's state 𝑆</a:t>
            </a:r>
            <a:r>
              <a:rPr lang="en-GB" baseline="-25000" dirty="0"/>
              <a:t>𝑡</a:t>
            </a:r>
            <a:r>
              <a:rPr lang="en-GB" dirty="0"/>
              <a:t>  from a state space 𝑆</a:t>
            </a:r>
          </a:p>
          <a:p>
            <a:pPr lvl="1"/>
            <a:r>
              <a:rPr lang="en-GB" dirty="0"/>
              <a:t>on that basis, it selects an action 𝐴</a:t>
            </a:r>
            <a:r>
              <a:rPr lang="en-GB" baseline="-25000" dirty="0"/>
              <a:t>𝑡</a:t>
            </a:r>
            <a:r>
              <a:rPr lang="en-GB" dirty="0"/>
              <a:t> from a set of actions 𝐴 </a:t>
            </a:r>
          </a:p>
          <a:p>
            <a:pPr lvl="1"/>
            <a:r>
              <a:rPr lang="en-GB" dirty="0"/>
              <a:t>one time step later, in part as a consequence of its action, the agent receives a numerical reward 𝑅</a:t>
            </a:r>
            <a:r>
              <a:rPr lang="en-GB" baseline="-25000" dirty="0"/>
              <a:t>𝑡+1</a:t>
            </a:r>
            <a:r>
              <a:rPr lang="en-GB" dirty="0"/>
              <a:t> and finds itself in a new state 𝑆</a:t>
            </a:r>
            <a:r>
              <a:rPr lang="en-GB" baseline="-25000" dirty="0"/>
              <a:t>𝑡+1</a:t>
            </a:r>
            <a:r>
              <a:rPr lang="en-GB" dirty="0"/>
              <a:t> </a:t>
            </a:r>
          </a:p>
          <a:p>
            <a:r>
              <a:rPr lang="en-GB" dirty="0"/>
              <a:t>The environment and the agent together give rise to a sequence or </a:t>
            </a:r>
            <a:r>
              <a:rPr lang="en-GB" b="1" dirty="0"/>
              <a:t>trajectory</a:t>
            </a:r>
          </a:p>
          <a:p>
            <a:endParaRPr lang="en-GB" b="1" dirty="0"/>
          </a:p>
          <a:p>
            <a:pPr lvl="1"/>
            <a:endParaRPr lang="it-IT" dirty="0"/>
          </a:p>
          <a:p>
            <a:endParaRPr lang="it-IT" dirty="0"/>
          </a:p>
          <a:p>
            <a:r>
              <a:rPr lang="en-GB" dirty="0"/>
              <a:t>A </a:t>
            </a:r>
            <a:r>
              <a:rPr lang="en-GB" b="1" dirty="0"/>
              <a:t>starting states </a:t>
            </a:r>
            <a:r>
              <a:rPr lang="en-GB" dirty="0"/>
              <a:t>is a state to begin interacting with the environment </a:t>
            </a:r>
          </a:p>
          <a:p>
            <a:r>
              <a:rPr lang="en-GB" dirty="0"/>
              <a:t>A </a:t>
            </a:r>
            <a:r>
              <a:rPr lang="en-GB" b="1" dirty="0"/>
              <a:t>terminal state </a:t>
            </a:r>
            <a:r>
              <a:rPr lang="en-GB" dirty="0"/>
              <a:t>has all available actions transitioning, with probability 1, to itself, and these transitions provide no reward</a:t>
            </a:r>
            <a:br>
              <a:rPr lang="it-IT" dirty="0"/>
            </a:br>
            <a:endParaRPr lang="en-GB" dirty="0"/>
          </a:p>
          <a:p>
            <a:pPr lvl="1"/>
            <a:endParaRPr lang="en-GB" dirty="0"/>
          </a:p>
        </p:txBody>
      </p:sp>
      <p:pic>
        <p:nvPicPr>
          <p:cNvPr id="7" name="Immagine 6">
            <a:extLst>
              <a:ext uri="{FF2B5EF4-FFF2-40B4-BE49-F238E27FC236}">
                <a16:creationId xmlns:a16="http://schemas.microsoft.com/office/drawing/2014/main" id="{3AA9CA5E-B11C-5354-F133-CC2410A67F28}"/>
              </a:ext>
            </a:extLst>
          </p:cNvPr>
          <p:cNvPicPr>
            <a:picLocks noChangeAspect="1"/>
          </p:cNvPicPr>
          <p:nvPr/>
        </p:nvPicPr>
        <p:blipFill>
          <a:blip r:embed="rId3"/>
          <a:stretch>
            <a:fillRect/>
          </a:stretch>
        </p:blipFill>
        <p:spPr>
          <a:xfrm>
            <a:off x="771484" y="4505861"/>
            <a:ext cx="4584700" cy="482600"/>
          </a:xfrm>
          <a:prstGeom prst="rect">
            <a:avLst/>
          </a:prstGeom>
        </p:spPr>
      </p:pic>
    </p:spTree>
    <p:extLst>
      <p:ext uri="{BB962C8B-B14F-4D97-AF65-F5344CB8AC3E}">
        <p14:creationId xmlns:p14="http://schemas.microsoft.com/office/powerpoint/2010/main" val="385959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Property</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assume that the </a:t>
            </a:r>
            <a:r>
              <a:rPr lang="en-GB" b="1" dirty="0"/>
              <a:t>probability of the next state, given the current state and action is independent of the history of interactions</a:t>
            </a:r>
          </a:p>
          <a:p>
            <a:pPr lvl="1"/>
            <a:r>
              <a:rPr lang="en-GB" dirty="0"/>
              <a:t>memoryless property is known as the </a:t>
            </a:r>
            <a:r>
              <a:rPr lang="en-GB" b="1" dirty="0"/>
              <a:t>Markov property</a:t>
            </a:r>
          </a:p>
          <a:p>
            <a:pPr lvl="1"/>
            <a:r>
              <a:rPr lang="en-GB" dirty="0"/>
              <a:t>the probability of moving from one state to another state on two separate occasions, given the same action, is the same regardless of all previous states or actions encountered before that point</a:t>
            </a:r>
          </a:p>
          <a:p>
            <a:pPr lvl="1"/>
            <a:endParaRPr lang="en-GB" dirty="0"/>
          </a:p>
          <a:p>
            <a:pPr lvl="1"/>
            <a:endParaRPr lang="en-GB" dirty="0"/>
          </a:p>
          <a:p>
            <a:r>
              <a:rPr lang="en-GB" dirty="0"/>
              <a:t>Most RL agents are designed to take advantage from this assumption, we must make sure we feed our agent </a:t>
            </a:r>
            <a:r>
              <a:rPr lang="en-GB" b="1" dirty="0"/>
              <a:t>the necessary variables </a:t>
            </a:r>
            <a:r>
              <a:rPr lang="en-GB" dirty="0"/>
              <a:t>to make it hold as tightly as possible</a:t>
            </a:r>
          </a:p>
          <a:p>
            <a:pPr lvl="1"/>
            <a:r>
              <a:rPr lang="en-GB" dirty="0"/>
              <a:t>completely keeping the Markov assumption is impractical, perhaps impossible</a:t>
            </a:r>
          </a:p>
          <a:p>
            <a:pPr lvl="1"/>
            <a:r>
              <a:rPr lang="en-GB" dirty="0"/>
              <a:t>the more variables we add, the longer it takes to train an agent</a:t>
            </a:r>
          </a:p>
          <a:p>
            <a:pPr lvl="1"/>
            <a:r>
              <a:rPr lang="en-GB" dirty="0"/>
              <a:t>the fewer variables, the higher the chance the information fed to the agent is not sufficient, and the harder it is to learn anything useful</a:t>
            </a:r>
          </a:p>
          <a:p>
            <a:pPr marL="590550" lvl="1" indent="0">
              <a:buNone/>
            </a:pPr>
            <a:endParaRPr lang="en-GB" dirty="0"/>
          </a:p>
          <a:p>
            <a:pPr lvl="1"/>
            <a:endParaRPr lang="en-GB" dirty="0"/>
          </a:p>
          <a:p>
            <a:pPr lvl="1"/>
            <a:endParaRPr lang="en-GB" dirty="0"/>
          </a:p>
        </p:txBody>
      </p:sp>
      <p:pic>
        <p:nvPicPr>
          <p:cNvPr id="3" name="Immagine 2">
            <a:extLst>
              <a:ext uri="{FF2B5EF4-FFF2-40B4-BE49-F238E27FC236}">
                <a16:creationId xmlns:a16="http://schemas.microsoft.com/office/drawing/2014/main" id="{DC8EA310-4CEB-F6CD-8EBA-90EBC000E7D0}"/>
              </a:ext>
            </a:extLst>
          </p:cNvPr>
          <p:cNvPicPr>
            <a:picLocks noChangeAspect="1"/>
          </p:cNvPicPr>
          <p:nvPr/>
        </p:nvPicPr>
        <p:blipFill>
          <a:blip r:embed="rId3"/>
          <a:stretch>
            <a:fillRect/>
          </a:stretch>
        </p:blipFill>
        <p:spPr>
          <a:xfrm>
            <a:off x="853457" y="3009900"/>
            <a:ext cx="4254500" cy="419100"/>
          </a:xfrm>
          <a:prstGeom prst="rect">
            <a:avLst/>
          </a:prstGeom>
        </p:spPr>
      </p:pic>
    </p:spTree>
    <p:extLst>
      <p:ext uri="{BB962C8B-B14F-4D97-AF65-F5344CB8AC3E}">
        <p14:creationId xmlns:p14="http://schemas.microsoft.com/office/powerpoint/2010/main" val="221332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a:t>The Transition function</a:t>
            </a:r>
            <a:endParaRPr lang="en-GB" sz="4000" dirty="0"/>
          </a:p>
        </p:txBody>
      </p:sp>
      <p:sp>
        <p:nvSpPr>
          <p:cNvPr id="84" name="Google Shape;84;p14"/>
          <p:cNvSpPr txBox="1">
            <a:spLocks noGrp="1"/>
          </p:cNvSpPr>
          <p:nvPr>
            <p:ph type="body" idx="1"/>
          </p:nvPr>
        </p:nvSpPr>
        <p:spPr>
          <a:xfrm>
            <a:off x="162750" y="1043733"/>
            <a:ext cx="8818500" cy="5534488"/>
          </a:xfrm>
          <a:prstGeom prst="rect">
            <a:avLst/>
          </a:prstGeom>
        </p:spPr>
        <p:txBody>
          <a:bodyPr spcFirstLastPara="1" wrap="square" lIns="91425" tIns="91425" rIns="91425" bIns="91425" anchor="t" anchorCtr="0">
            <a:noAutofit/>
          </a:bodyPr>
          <a:lstStyle/>
          <a:p>
            <a:pPr lvl="0"/>
            <a:r>
              <a:rPr lang="en-GB" dirty="0"/>
              <a:t>The way the environment </a:t>
            </a:r>
            <a:r>
              <a:rPr lang="en-GB" b="1" dirty="0"/>
              <a:t>changes</a:t>
            </a:r>
            <a:r>
              <a:rPr lang="en-GB" dirty="0"/>
              <a:t> as a response to actions </a:t>
            </a:r>
          </a:p>
          <a:p>
            <a:pPr lvl="1"/>
            <a:r>
              <a:rPr lang="en-GB" dirty="0"/>
              <a:t>maps a transition tuple (𝑠,𝑎,𝑠′) to a probability</a:t>
            </a:r>
          </a:p>
          <a:p>
            <a:pPr lvl="1"/>
            <a:r>
              <a:rPr lang="en-GB" dirty="0"/>
              <a:t>the </a:t>
            </a:r>
            <a:r>
              <a:rPr lang="en-GB" b="1" dirty="0"/>
              <a:t>probability of transition</a:t>
            </a:r>
            <a:r>
              <a:rPr lang="en-GB" dirty="0"/>
              <a:t> from state 𝑠 to state 𝑠′ when taking action 𝑎.</a:t>
            </a:r>
          </a:p>
          <a:p>
            <a:endParaRPr lang="en-GB" dirty="0"/>
          </a:p>
          <a:p>
            <a:endParaRPr lang="en-GB" dirty="0"/>
          </a:p>
          <a:p>
            <a:pPr marL="120650" indent="0">
              <a:buNone/>
            </a:pPr>
            <a:endParaRPr lang="en-GB" sz="800" dirty="0"/>
          </a:p>
          <a:p>
            <a:r>
              <a:rPr lang="en-GB" dirty="0"/>
              <a:t>Notice that integrating over the next states (as any probability distribution) must equal one</a:t>
            </a:r>
          </a:p>
          <a:p>
            <a:endParaRPr lang="en-GB" dirty="0"/>
          </a:p>
          <a:p>
            <a:endParaRPr lang="en-GB" dirty="0"/>
          </a:p>
          <a:p>
            <a:endParaRPr lang="en-GB" dirty="0"/>
          </a:p>
          <a:p>
            <a:pPr marL="120650" indent="0">
              <a:buNone/>
            </a:pPr>
            <a:endParaRPr lang="en-GB" sz="900" dirty="0"/>
          </a:p>
          <a:p>
            <a:r>
              <a:rPr lang="en-GB" dirty="0"/>
              <a:t>One key assumption is that this distribution is </a:t>
            </a:r>
            <a:r>
              <a:rPr lang="en-GB" b="1" dirty="0"/>
              <a:t>stationary</a:t>
            </a:r>
          </a:p>
          <a:p>
            <a:pPr lvl="1"/>
            <a:r>
              <a:rPr lang="en-GB" dirty="0"/>
              <a:t>while there may be </a:t>
            </a:r>
            <a:r>
              <a:rPr lang="en-GB" b="1" dirty="0"/>
              <a:t>highly stochastic transitions</a:t>
            </a:r>
            <a:r>
              <a:rPr lang="en-GB" dirty="0"/>
              <a:t>, the </a:t>
            </a:r>
            <a:r>
              <a:rPr lang="en-GB" b="1" dirty="0"/>
              <a:t>probability distribution don’t  change</a:t>
            </a:r>
            <a:r>
              <a:rPr lang="en-GB" dirty="0"/>
              <a:t> during training or evaluation</a:t>
            </a:r>
          </a:p>
          <a:p>
            <a:pPr lvl="1"/>
            <a:r>
              <a:rPr lang="en-GB" dirty="0"/>
              <a:t>the assumption is often </a:t>
            </a:r>
            <a:r>
              <a:rPr lang="en-GB" b="1" dirty="0"/>
              <a:t>relaxed</a:t>
            </a:r>
            <a:r>
              <a:rPr lang="en-GB" dirty="0"/>
              <a:t> </a:t>
            </a:r>
          </a:p>
          <a:p>
            <a:pPr lvl="1"/>
            <a:r>
              <a:rPr lang="en-GB" dirty="0"/>
              <a:t>however, it’s important to interact with environments that at least </a:t>
            </a:r>
            <a:r>
              <a:rPr lang="en-GB" b="1" dirty="0"/>
              <a:t>appear</a:t>
            </a:r>
            <a:r>
              <a:rPr lang="en-GB" dirty="0"/>
              <a:t> to be stationary (the change is slow)</a:t>
            </a:r>
          </a:p>
          <a:p>
            <a:pPr lvl="1"/>
            <a:endParaRPr lang="en-GB" dirty="0"/>
          </a:p>
        </p:txBody>
      </p:sp>
      <p:pic>
        <p:nvPicPr>
          <p:cNvPr id="3" name="Immagine 2">
            <a:extLst>
              <a:ext uri="{FF2B5EF4-FFF2-40B4-BE49-F238E27FC236}">
                <a16:creationId xmlns:a16="http://schemas.microsoft.com/office/drawing/2014/main" id="{1558432E-BB9A-36EE-DEE9-411FA3BCAAC6}"/>
              </a:ext>
            </a:extLst>
          </p:cNvPr>
          <p:cNvPicPr>
            <a:picLocks noChangeAspect="1"/>
          </p:cNvPicPr>
          <p:nvPr/>
        </p:nvPicPr>
        <p:blipFill>
          <a:blip r:embed="rId3"/>
          <a:stretch>
            <a:fillRect/>
          </a:stretch>
        </p:blipFill>
        <p:spPr>
          <a:xfrm>
            <a:off x="711200" y="2285555"/>
            <a:ext cx="3924300" cy="482600"/>
          </a:xfrm>
          <a:prstGeom prst="rect">
            <a:avLst/>
          </a:prstGeom>
        </p:spPr>
      </p:pic>
      <p:pic>
        <p:nvPicPr>
          <p:cNvPr id="5" name="Immagine 4">
            <a:extLst>
              <a:ext uri="{FF2B5EF4-FFF2-40B4-BE49-F238E27FC236}">
                <a16:creationId xmlns:a16="http://schemas.microsoft.com/office/drawing/2014/main" id="{AFA7E6B6-E78E-79EF-CB15-0348F1C7B395}"/>
              </a:ext>
            </a:extLst>
          </p:cNvPr>
          <p:cNvPicPr>
            <a:picLocks noChangeAspect="1"/>
          </p:cNvPicPr>
          <p:nvPr/>
        </p:nvPicPr>
        <p:blipFill>
          <a:blip r:embed="rId4"/>
          <a:stretch>
            <a:fillRect/>
          </a:stretch>
        </p:blipFill>
        <p:spPr>
          <a:xfrm>
            <a:off x="647700" y="3660727"/>
            <a:ext cx="3987800" cy="698500"/>
          </a:xfrm>
          <a:prstGeom prst="rect">
            <a:avLst/>
          </a:prstGeom>
        </p:spPr>
      </p:pic>
    </p:spTree>
    <p:extLst>
      <p:ext uri="{BB962C8B-B14F-4D97-AF65-F5344CB8AC3E}">
        <p14:creationId xmlns:p14="http://schemas.microsoft.com/office/powerpoint/2010/main" val="30312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Reward function</a:t>
            </a:r>
            <a:endParaRPr sz="4000" dirty="0"/>
          </a:p>
        </p:txBody>
      </p:sp>
      <p:sp>
        <p:nvSpPr>
          <p:cNvPr id="84" name="Google Shape;84;p14"/>
          <p:cNvSpPr txBox="1">
            <a:spLocks noGrp="1"/>
          </p:cNvSpPr>
          <p:nvPr>
            <p:ph type="body" idx="1"/>
          </p:nvPr>
        </p:nvSpPr>
        <p:spPr>
          <a:xfrm>
            <a:off x="162750" y="1180211"/>
            <a:ext cx="8818500" cy="5256556"/>
          </a:xfrm>
          <a:prstGeom prst="rect">
            <a:avLst/>
          </a:prstGeom>
        </p:spPr>
        <p:txBody>
          <a:bodyPr spcFirstLastPara="1" wrap="square" lIns="91425" tIns="91425" rIns="91425" bIns="91425" anchor="t" anchorCtr="0">
            <a:noAutofit/>
          </a:bodyPr>
          <a:lstStyle/>
          <a:p>
            <a:pPr lvl="0"/>
            <a:r>
              <a:rPr lang="en-GB" dirty="0"/>
              <a:t>A numeric signal of </a:t>
            </a:r>
            <a:r>
              <a:rPr lang="en-GB" b="1" dirty="0"/>
              <a:t>goodness</a:t>
            </a:r>
            <a:r>
              <a:rPr lang="en-GB" dirty="0"/>
              <a:t> of transitions</a:t>
            </a:r>
          </a:p>
          <a:p>
            <a:pPr lvl="1"/>
            <a:r>
              <a:rPr lang="en-GB" dirty="0"/>
              <a:t>maps a transition tuple (𝑠,𝑎,𝑠′)  to a scalar R</a:t>
            </a:r>
          </a:p>
          <a:p>
            <a:pPr lvl="1"/>
            <a:endParaRPr lang="en-GB" dirty="0"/>
          </a:p>
          <a:p>
            <a:r>
              <a:rPr lang="en-GB" dirty="0"/>
              <a:t>The use of a reward signal to </a:t>
            </a:r>
            <a:r>
              <a:rPr lang="en-GB" b="1" dirty="0"/>
              <a:t>formalize the idea of a goal </a:t>
            </a:r>
            <a:r>
              <a:rPr lang="en-GB" dirty="0"/>
              <a:t>is one of the </a:t>
            </a:r>
            <a:r>
              <a:rPr lang="en-GB" b="1" dirty="0"/>
              <a:t>most distinctive features</a:t>
            </a:r>
            <a:r>
              <a:rPr lang="en-GB" dirty="0"/>
              <a:t> of reinforcement learning</a:t>
            </a:r>
          </a:p>
          <a:p>
            <a:pPr lvl="1"/>
            <a:r>
              <a:rPr lang="en-GB" dirty="0"/>
              <a:t>if we want the agent to do something for us, we must provide rewards to it in such a way that in maximizing them the agent will also achieve our goals</a:t>
            </a:r>
          </a:p>
          <a:p>
            <a:pPr lvl="1"/>
            <a:r>
              <a:rPr lang="en-GB" dirty="0"/>
              <a:t>It is critical that the rewards truly indicate what we want accomplished</a:t>
            </a:r>
          </a:p>
          <a:p>
            <a:endParaRPr lang="en-GB" dirty="0"/>
          </a:p>
          <a:p>
            <a:r>
              <a:rPr lang="en-GB" dirty="0"/>
              <a:t>Formally, we can define the reward function as the </a:t>
            </a:r>
            <a:r>
              <a:rPr lang="en-GB" b="1" dirty="0"/>
              <a:t>expected value of reward </a:t>
            </a:r>
            <a:r>
              <a:rPr lang="en-GB" dirty="0"/>
              <a:t>given the state-action-state </a:t>
            </a:r>
            <a:r>
              <a:rPr lang="en-GB" dirty="0" err="1"/>
              <a:t>tupla</a:t>
            </a:r>
            <a:r>
              <a:rPr lang="en-GB" dirty="0"/>
              <a:t>:</a:t>
            </a:r>
          </a:p>
          <a:p>
            <a:endParaRPr lang="en-GB" dirty="0"/>
          </a:p>
          <a:p>
            <a:endParaRPr lang="en-GB" dirty="0"/>
          </a:p>
          <a:p>
            <a:endParaRPr lang="en-GB" dirty="0"/>
          </a:p>
          <a:p>
            <a:pPr marL="120650" indent="0">
              <a:buNone/>
            </a:pPr>
            <a:endParaRPr lang="en-GB" sz="200" dirty="0"/>
          </a:p>
          <a:p>
            <a:r>
              <a:rPr lang="en-GB" dirty="0"/>
              <a:t>Notice that the reward is our way of communicating to the agent </a:t>
            </a:r>
            <a:r>
              <a:rPr lang="en-GB" b="1" dirty="0"/>
              <a:t>what we want </a:t>
            </a:r>
            <a:r>
              <a:rPr lang="en-GB" dirty="0"/>
              <a:t>it to achieve, </a:t>
            </a:r>
            <a:r>
              <a:rPr lang="en-GB" b="1" dirty="0"/>
              <a:t>not how we want it achieved</a:t>
            </a:r>
          </a:p>
          <a:p>
            <a:endParaRPr lang="en-GB" dirty="0"/>
          </a:p>
          <a:p>
            <a:pPr lvl="1"/>
            <a:endParaRPr lang="en-GB" dirty="0"/>
          </a:p>
        </p:txBody>
      </p:sp>
      <p:pic>
        <p:nvPicPr>
          <p:cNvPr id="3" name="Immagine 2">
            <a:extLst>
              <a:ext uri="{FF2B5EF4-FFF2-40B4-BE49-F238E27FC236}">
                <a16:creationId xmlns:a16="http://schemas.microsoft.com/office/drawing/2014/main" id="{88ECFE04-FF14-52F4-A978-DE862D655546}"/>
              </a:ext>
            </a:extLst>
          </p:cNvPr>
          <p:cNvPicPr>
            <a:picLocks noChangeAspect="1"/>
          </p:cNvPicPr>
          <p:nvPr/>
        </p:nvPicPr>
        <p:blipFill>
          <a:blip r:embed="rId3"/>
          <a:stretch>
            <a:fillRect/>
          </a:stretch>
        </p:blipFill>
        <p:spPr>
          <a:xfrm>
            <a:off x="716886" y="5150134"/>
            <a:ext cx="4216400" cy="406400"/>
          </a:xfrm>
          <a:prstGeom prst="rect">
            <a:avLst/>
          </a:prstGeom>
        </p:spPr>
      </p:pic>
    </p:spTree>
    <p:extLst>
      <p:ext uri="{BB962C8B-B14F-4D97-AF65-F5344CB8AC3E}">
        <p14:creationId xmlns:p14="http://schemas.microsoft.com/office/powerpoint/2010/main" val="202052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Return</a:t>
            </a:r>
            <a:endParaRPr sz="4000" dirty="0"/>
          </a:p>
        </p:txBody>
      </p:sp>
      <p:sp>
        <p:nvSpPr>
          <p:cNvPr id="84" name="Google Shape;84;p14"/>
          <p:cNvSpPr txBox="1">
            <a:spLocks noGrp="1"/>
          </p:cNvSpPr>
          <p:nvPr>
            <p:ph type="body" idx="1"/>
          </p:nvPr>
        </p:nvSpPr>
        <p:spPr>
          <a:xfrm>
            <a:off x="162750" y="1315105"/>
            <a:ext cx="8818500" cy="3937700"/>
          </a:xfrm>
          <a:prstGeom prst="rect">
            <a:avLst/>
          </a:prstGeom>
        </p:spPr>
        <p:txBody>
          <a:bodyPr spcFirstLastPara="1" wrap="square" lIns="91425" tIns="91425" rIns="91425" bIns="91425" anchor="t" anchorCtr="0">
            <a:noAutofit/>
          </a:bodyPr>
          <a:lstStyle/>
          <a:p>
            <a:pPr lvl="0"/>
            <a:r>
              <a:rPr lang="en-GB" dirty="0"/>
              <a:t>The agent’s goal is to </a:t>
            </a:r>
            <a:r>
              <a:rPr lang="en-GB" b="1" dirty="0"/>
              <a:t>maximize the total amount of reward </a:t>
            </a:r>
            <a:r>
              <a:rPr lang="en-GB" dirty="0"/>
              <a:t>it receives</a:t>
            </a:r>
          </a:p>
          <a:p>
            <a:pPr lvl="1"/>
            <a:r>
              <a:rPr lang="en-GB" dirty="0"/>
              <a:t>not immediate reward, but </a:t>
            </a:r>
            <a:r>
              <a:rPr lang="en-GB" b="1" dirty="0"/>
              <a:t>cumulative</a:t>
            </a:r>
            <a:r>
              <a:rPr lang="en-GB" dirty="0"/>
              <a:t> reward in the long run</a:t>
            </a:r>
          </a:p>
          <a:p>
            <a:pPr lvl="1"/>
            <a:r>
              <a:rPr lang="en-GB" b="1" dirty="0"/>
              <a:t>Return</a:t>
            </a:r>
            <a:r>
              <a:rPr lang="en-GB" dirty="0"/>
              <a:t> 𝐺𝑡: the sum of all rewards obtained during the course of an episode</a:t>
            </a:r>
          </a:p>
          <a:p>
            <a:pPr lvl="1"/>
            <a:endParaRPr lang="en-GB" dirty="0"/>
          </a:p>
          <a:p>
            <a:pPr lvl="1"/>
            <a:endParaRPr lang="en-GB" dirty="0"/>
          </a:p>
          <a:p>
            <a:endParaRPr lang="en-GB" dirty="0"/>
          </a:p>
          <a:p>
            <a:r>
              <a:rPr lang="en-GB" dirty="0"/>
              <a:t>T is a </a:t>
            </a:r>
            <a:r>
              <a:rPr lang="en-GB" b="1" dirty="0"/>
              <a:t>"final" time step</a:t>
            </a:r>
          </a:p>
          <a:p>
            <a:pPr lvl="1"/>
            <a:r>
              <a:rPr lang="en-GB" dirty="0"/>
              <a:t>for episodic task, the agent–environment interaction breaks naturally int sub-sequences (e.g. plays a game, trips through a maze) and 𝑇 has a </a:t>
            </a:r>
            <a:r>
              <a:rPr lang="en-GB" b="1" dirty="0"/>
              <a:t>finite value</a:t>
            </a:r>
          </a:p>
          <a:p>
            <a:pPr lvl="1"/>
            <a:r>
              <a:rPr lang="en-GB" dirty="0"/>
              <a:t>for continuing tasks, the agent–environment interaction does not break naturally, but goes on continually without limit (e.g. an on-going process-control) and  </a:t>
            </a:r>
            <a:r>
              <a:rPr lang="en-GB" b="1" dirty="0"/>
              <a:t>𝑇=</a:t>
            </a:r>
            <a:r>
              <a:rPr lang="en-GB" sz="1800" b="1" dirty="0"/>
              <a:t>∞</a:t>
            </a:r>
            <a:r>
              <a:rPr lang="en-GB" dirty="0"/>
              <a:t> </a:t>
            </a:r>
          </a:p>
        </p:txBody>
      </p:sp>
      <p:pic>
        <p:nvPicPr>
          <p:cNvPr id="3" name="Immagine 2">
            <a:extLst>
              <a:ext uri="{FF2B5EF4-FFF2-40B4-BE49-F238E27FC236}">
                <a16:creationId xmlns:a16="http://schemas.microsoft.com/office/drawing/2014/main" id="{EC767993-3E78-5F54-36E2-E40875AD49A1}"/>
              </a:ext>
            </a:extLst>
          </p:cNvPr>
          <p:cNvPicPr>
            <a:picLocks noChangeAspect="1"/>
          </p:cNvPicPr>
          <p:nvPr/>
        </p:nvPicPr>
        <p:blipFill>
          <a:blip r:embed="rId3"/>
          <a:stretch>
            <a:fillRect/>
          </a:stretch>
        </p:blipFill>
        <p:spPr>
          <a:xfrm>
            <a:off x="1211164" y="2496555"/>
            <a:ext cx="4368800" cy="787400"/>
          </a:xfrm>
          <a:prstGeom prst="rect">
            <a:avLst/>
          </a:prstGeom>
        </p:spPr>
      </p:pic>
    </p:spTree>
    <p:extLst>
      <p:ext uri="{BB962C8B-B14F-4D97-AF65-F5344CB8AC3E}">
        <p14:creationId xmlns:p14="http://schemas.microsoft.com/office/powerpoint/2010/main" val="315688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Discount</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can have possibility of </a:t>
            </a:r>
            <a:r>
              <a:rPr lang="en-GB" b="1" dirty="0"/>
              <a:t>infinite sequences of time steps </a:t>
            </a:r>
            <a:r>
              <a:rPr lang="en-GB" dirty="0"/>
              <a:t>(unboundedness), so we need a way to </a:t>
            </a:r>
            <a:r>
              <a:rPr lang="en-GB" b="1" dirty="0"/>
              <a:t>discount the value of rewards over time</a:t>
            </a:r>
          </a:p>
          <a:p>
            <a:pPr lvl="1"/>
            <a:r>
              <a:rPr lang="en-GB" dirty="0"/>
              <a:t>tell the agent that getting +1’s is better sooner than later</a:t>
            </a:r>
          </a:p>
          <a:p>
            <a:r>
              <a:rPr lang="en-GB" dirty="0"/>
              <a:t>We use a positive real value (&lt;1) to exponentially discount the value of future rewards</a:t>
            </a:r>
          </a:p>
          <a:p>
            <a:endParaRPr lang="en-GB" dirty="0"/>
          </a:p>
          <a:p>
            <a:endParaRPr lang="en-GB" dirty="0"/>
          </a:p>
          <a:p>
            <a:endParaRPr lang="en-GB" sz="1200" dirty="0"/>
          </a:p>
          <a:p>
            <a:pPr lvl="1"/>
            <a:r>
              <a:rPr lang="en-GB" dirty="0"/>
              <a:t>the further into the future we receive the reward, the less valuable it is in the present </a:t>
            </a:r>
          </a:p>
          <a:p>
            <a:pPr lvl="1"/>
            <a:r>
              <a:rPr lang="en-GB" dirty="0"/>
              <a:t>this number is called the </a:t>
            </a:r>
            <a:r>
              <a:rPr lang="en-GB" b="1" dirty="0"/>
              <a:t>discount factor </a:t>
            </a:r>
            <a:r>
              <a:rPr lang="en-GB" dirty="0"/>
              <a:t>𝛾 </a:t>
            </a:r>
          </a:p>
          <a:p>
            <a:pPr lvl="1"/>
            <a:endParaRPr lang="en-GB" dirty="0"/>
          </a:p>
          <a:p>
            <a:r>
              <a:rPr lang="en-GB" dirty="0"/>
              <a:t>Notice an interesting recursive definition which show that the returns at successive time steps are related to each other:</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EC904396-95B0-3596-C30B-F4DAD67A93A0}"/>
              </a:ext>
            </a:extLst>
          </p:cNvPr>
          <p:cNvPicPr>
            <a:picLocks noChangeAspect="1"/>
          </p:cNvPicPr>
          <p:nvPr/>
        </p:nvPicPr>
        <p:blipFill rotWithShape="1">
          <a:blip r:embed="rId3"/>
          <a:srcRect t="11846"/>
          <a:stretch/>
        </p:blipFill>
        <p:spPr>
          <a:xfrm>
            <a:off x="811454" y="2778300"/>
            <a:ext cx="5334000" cy="727703"/>
          </a:xfrm>
          <a:prstGeom prst="rect">
            <a:avLst/>
          </a:prstGeom>
        </p:spPr>
      </p:pic>
      <p:pic>
        <p:nvPicPr>
          <p:cNvPr id="5" name="Immagine 4">
            <a:extLst>
              <a:ext uri="{FF2B5EF4-FFF2-40B4-BE49-F238E27FC236}">
                <a16:creationId xmlns:a16="http://schemas.microsoft.com/office/drawing/2014/main" id="{F263AB65-02BC-B30C-60E2-24FB398F2F09}"/>
              </a:ext>
            </a:extLst>
          </p:cNvPr>
          <p:cNvPicPr>
            <a:picLocks noChangeAspect="1"/>
          </p:cNvPicPr>
          <p:nvPr/>
        </p:nvPicPr>
        <p:blipFill>
          <a:blip r:embed="rId4"/>
          <a:stretch>
            <a:fillRect/>
          </a:stretch>
        </p:blipFill>
        <p:spPr>
          <a:xfrm>
            <a:off x="676701" y="5430056"/>
            <a:ext cx="7772400" cy="768422"/>
          </a:xfrm>
          <a:prstGeom prst="rect">
            <a:avLst/>
          </a:prstGeom>
        </p:spPr>
      </p:pic>
    </p:spTree>
    <p:extLst>
      <p:ext uri="{BB962C8B-B14F-4D97-AF65-F5344CB8AC3E}">
        <p14:creationId xmlns:p14="http://schemas.microsoft.com/office/powerpoint/2010/main" val="15862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MDP framework</a:t>
            </a:r>
            <a:endParaRPr sz="4000" dirty="0"/>
          </a:p>
        </p:txBody>
      </p:sp>
      <p:sp>
        <p:nvSpPr>
          <p:cNvPr id="84" name="Google Shape;84;p14"/>
          <p:cNvSpPr txBox="1">
            <a:spLocks noGrp="1"/>
          </p:cNvSpPr>
          <p:nvPr>
            <p:ph type="body" idx="1"/>
          </p:nvPr>
        </p:nvSpPr>
        <p:spPr>
          <a:xfrm>
            <a:off x="162750" y="1043733"/>
            <a:ext cx="8818500" cy="5393034"/>
          </a:xfrm>
          <a:prstGeom prst="rect">
            <a:avLst/>
          </a:prstGeom>
        </p:spPr>
        <p:txBody>
          <a:bodyPr spcFirstLastPara="1" wrap="square" lIns="91425" tIns="91425" rIns="91425" bIns="91425" anchor="t" anchorCtr="0">
            <a:noAutofit/>
          </a:bodyPr>
          <a:lstStyle/>
          <a:p>
            <a:pPr lvl="0"/>
            <a:r>
              <a:rPr lang="en-GB" dirty="0"/>
              <a:t>The MDP framework is </a:t>
            </a:r>
            <a:r>
              <a:rPr lang="en-GB" b="1" dirty="0"/>
              <a:t>abstract</a:t>
            </a:r>
            <a:r>
              <a:rPr lang="en-GB" dirty="0"/>
              <a:t> and </a:t>
            </a:r>
            <a:r>
              <a:rPr lang="en-GB" b="1" dirty="0"/>
              <a:t>flexible</a:t>
            </a:r>
            <a:r>
              <a:rPr lang="en-GB" dirty="0"/>
              <a:t> and can be applied to many different problems in many ways</a:t>
            </a:r>
          </a:p>
          <a:p>
            <a:pPr lvl="1"/>
            <a:r>
              <a:rPr lang="en-GB" dirty="0"/>
              <a:t>actions can be low-level controls (the voltages applied to the motors of a robot arm)</a:t>
            </a:r>
          </a:p>
          <a:p>
            <a:pPr lvl="1"/>
            <a:r>
              <a:rPr lang="en-GB" dirty="0"/>
              <a:t>or high-level decisions (whether to have lunch)</a:t>
            </a:r>
          </a:p>
          <a:p>
            <a:pPr lvl="1"/>
            <a:r>
              <a:rPr lang="en-GB" dirty="0"/>
              <a:t>states can take a wide variety of forms</a:t>
            </a:r>
          </a:p>
          <a:p>
            <a:pPr lvl="2"/>
            <a:r>
              <a:rPr lang="en-GB" dirty="0"/>
              <a:t>can be completely determined by low-level sensations (direct sensor readings) </a:t>
            </a:r>
          </a:p>
          <a:p>
            <a:pPr lvl="2"/>
            <a:r>
              <a:rPr lang="en-GB" dirty="0"/>
              <a:t>can be more high-level and abstract (symbolic descriptions of objects in a room)</a:t>
            </a:r>
          </a:p>
          <a:p>
            <a:r>
              <a:rPr lang="en-GB" dirty="0"/>
              <a:t>In general, actions can be any decisions we want to learn how to make, and the states can be anything we can know that might be useful in making them!</a:t>
            </a:r>
          </a:p>
          <a:p>
            <a:endParaRPr lang="en-GB" sz="1050" dirty="0"/>
          </a:p>
          <a:p>
            <a:r>
              <a:rPr lang="en-GB" dirty="0"/>
              <a:t>There are many extensions to the framework</a:t>
            </a:r>
          </a:p>
          <a:p>
            <a:pPr lvl="1"/>
            <a:r>
              <a:rPr lang="en-GB" b="1" dirty="0"/>
              <a:t>Partially observable Markov decision process: </a:t>
            </a:r>
            <a:r>
              <a:rPr lang="en-GB" dirty="0"/>
              <a:t>when the agent cannot fully observe the environment state</a:t>
            </a:r>
          </a:p>
          <a:p>
            <a:pPr lvl="1"/>
            <a:r>
              <a:rPr lang="en-GB" b="1" dirty="0"/>
              <a:t>Continuous Markov decision process: </a:t>
            </a:r>
            <a:r>
              <a:rPr lang="en-GB" dirty="0"/>
              <a:t>when time, action, state or any combination of them are continuous</a:t>
            </a:r>
          </a:p>
          <a:p>
            <a:pPr lvl="1"/>
            <a:r>
              <a:rPr lang="en-GB" b="1" dirty="0"/>
              <a:t>Multi-agent Markov decision process: </a:t>
            </a:r>
            <a:r>
              <a:rPr lang="en-GB" dirty="0"/>
              <a:t>to allows the inclusion of multiple agents in the same environment</a:t>
            </a:r>
          </a:p>
          <a:p>
            <a:endParaRPr lang="en-GB" dirty="0"/>
          </a:p>
        </p:txBody>
      </p:sp>
    </p:spTree>
    <p:extLst>
      <p:ext uri="{BB962C8B-B14F-4D97-AF65-F5344CB8AC3E}">
        <p14:creationId xmlns:p14="http://schemas.microsoft.com/office/powerpoint/2010/main" val="267752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388403"/>
            <a:ext cx="8520600" cy="4291037"/>
          </a:xfrm>
          <a:prstGeom prst="rect">
            <a:avLst/>
          </a:prstGeom>
        </p:spPr>
        <p:txBody>
          <a:bodyPr spcFirstLastPara="1" wrap="square" lIns="91425" tIns="91425" rIns="91425" bIns="91425" anchor="t" anchorCtr="0">
            <a:noAutofit/>
          </a:bodyPr>
          <a:lstStyle/>
          <a:p>
            <a:pPr lvl="0"/>
            <a:r>
              <a:rPr lang="en-GB" sz="1800" dirty="0"/>
              <a:t>Problem definition</a:t>
            </a:r>
          </a:p>
          <a:p>
            <a:pPr lvl="0"/>
            <a:r>
              <a:rPr lang="en-GB" sz="1800" dirty="0"/>
              <a:t>Agent, Environment, States, Observations, Actions and Rewards</a:t>
            </a:r>
          </a:p>
          <a:p>
            <a:pPr lvl="0"/>
            <a:r>
              <a:rPr lang="en-GB" sz="1800" dirty="0"/>
              <a:t>The learning cycle</a:t>
            </a:r>
          </a:p>
          <a:p>
            <a:pPr lvl="0"/>
            <a:r>
              <a:rPr lang="en-GB" sz="1800" dirty="0"/>
              <a:t>Steps, Episodes and Experience</a:t>
            </a:r>
          </a:p>
          <a:p>
            <a:pPr lvl="0"/>
            <a:r>
              <a:rPr lang="en-GB" sz="1800" dirty="0"/>
              <a:t>Delayed consequences</a:t>
            </a:r>
          </a:p>
          <a:p>
            <a:pPr lvl="0"/>
            <a:r>
              <a:rPr lang="en-GB" sz="1800" dirty="0"/>
              <a:t>Markov Decision Process</a:t>
            </a:r>
          </a:p>
          <a:p>
            <a:pPr lvl="0"/>
            <a:r>
              <a:rPr lang="en-GB" sz="1800" dirty="0"/>
              <a:t>The Transition function</a:t>
            </a:r>
          </a:p>
          <a:p>
            <a:pPr lvl="0"/>
            <a:r>
              <a:rPr lang="en-GB" sz="1800" dirty="0"/>
              <a:t>The Reward function</a:t>
            </a:r>
          </a:p>
          <a:p>
            <a:pPr lvl="0"/>
            <a:r>
              <a:rPr lang="en-GB" sz="1800" dirty="0"/>
              <a:t>The Return</a:t>
            </a:r>
          </a:p>
          <a:p>
            <a:pPr lvl="0"/>
            <a:r>
              <a:rPr lang="en-GB" sz="1800" dirty="0"/>
              <a:t>Example: the frozen lake</a:t>
            </a:r>
          </a:p>
          <a:p>
            <a:pPr lvl="0"/>
            <a:r>
              <a:rPr lang="en-GB" sz="1800" dirty="0"/>
              <a:t>Plan and Policy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(1)</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simple </a:t>
            </a:r>
            <a:r>
              <a:rPr lang="en-GB" b="1" dirty="0"/>
              <a:t>grid-world environment </a:t>
            </a:r>
          </a:p>
          <a:p>
            <a:pPr lvl="1"/>
            <a:r>
              <a:rPr lang="en-GB" dirty="0"/>
              <a:t>discrete state and action spaces </a:t>
            </a:r>
          </a:p>
          <a:p>
            <a:pPr lvl="1"/>
            <a:r>
              <a:rPr lang="en-GB" dirty="0"/>
              <a:t>the task is to go from a start to a goal location, avoiding falling into holes</a:t>
            </a:r>
          </a:p>
          <a:p>
            <a:pPr lvl="1"/>
            <a:r>
              <a:rPr lang="en-GB" dirty="0"/>
              <a:t>the challenge is that the surface is slippery: the agent moves only a third of the time as intended, the other two-thirds are split evenly in orthogonal directions</a:t>
            </a:r>
          </a:p>
        </p:txBody>
      </p:sp>
      <p:pic>
        <p:nvPicPr>
          <p:cNvPr id="4" name="Immagine 3" descr="Immagine che contiene diagramma, testo, linea, Piano&#10;&#10;Descrizione generata automaticamente">
            <a:extLst>
              <a:ext uri="{FF2B5EF4-FFF2-40B4-BE49-F238E27FC236}">
                <a16:creationId xmlns:a16="http://schemas.microsoft.com/office/drawing/2014/main" id="{C70E5542-A89B-F292-826B-CEC9449D5A34}"/>
              </a:ext>
            </a:extLst>
          </p:cNvPr>
          <p:cNvPicPr>
            <a:picLocks noChangeAspect="1"/>
          </p:cNvPicPr>
          <p:nvPr/>
        </p:nvPicPr>
        <p:blipFill>
          <a:blip r:embed="rId3"/>
          <a:stretch>
            <a:fillRect/>
          </a:stretch>
        </p:blipFill>
        <p:spPr>
          <a:xfrm>
            <a:off x="162750" y="2814319"/>
            <a:ext cx="8571955" cy="3571648"/>
          </a:xfrm>
          <a:prstGeom prst="rect">
            <a:avLst/>
          </a:prstGeom>
        </p:spPr>
      </p:pic>
    </p:spTree>
    <p:extLst>
      <p:ext uri="{BB962C8B-B14F-4D97-AF65-F5344CB8AC3E}">
        <p14:creationId xmlns:p14="http://schemas.microsoft.com/office/powerpoint/2010/main" val="63583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(2)</a:t>
            </a:r>
            <a:endParaRPr sz="4000" dirty="0"/>
          </a:p>
        </p:txBody>
      </p:sp>
      <p:sp>
        <p:nvSpPr>
          <p:cNvPr id="84" name="Google Shape;84;p14"/>
          <p:cNvSpPr txBox="1">
            <a:spLocks noGrp="1"/>
          </p:cNvSpPr>
          <p:nvPr>
            <p:ph type="body" idx="1"/>
          </p:nvPr>
        </p:nvSpPr>
        <p:spPr>
          <a:xfrm>
            <a:off x="162750" y="1336766"/>
            <a:ext cx="8818500" cy="5226593"/>
          </a:xfrm>
          <a:prstGeom prst="rect">
            <a:avLst/>
          </a:prstGeom>
        </p:spPr>
        <p:txBody>
          <a:bodyPr spcFirstLastPara="1" wrap="square" lIns="91425" tIns="91425" rIns="91425" bIns="91425" anchor="t" anchorCtr="0">
            <a:noAutofit/>
          </a:bodyPr>
          <a:lstStyle/>
          <a:p>
            <a:pPr lvl="0"/>
            <a:r>
              <a:rPr lang="en-GB" dirty="0"/>
              <a:t>The </a:t>
            </a:r>
            <a:r>
              <a:rPr lang="en-GB" b="1" dirty="0"/>
              <a:t>state</a:t>
            </a:r>
            <a:r>
              <a:rPr lang="en-GB" dirty="0"/>
              <a:t> is composed of a </a:t>
            </a:r>
            <a:r>
              <a:rPr lang="en-GB" b="1" dirty="0"/>
              <a:t>single variable</a:t>
            </a:r>
            <a:r>
              <a:rPr lang="en-GB" dirty="0"/>
              <a:t>: the id of the cell where the agent is at any given time</a:t>
            </a:r>
          </a:p>
          <a:p>
            <a:pPr lvl="1"/>
            <a:r>
              <a:rPr lang="en-GB" dirty="0"/>
              <a:t>the </a:t>
            </a:r>
            <a:r>
              <a:rPr lang="en-GB" b="1" dirty="0"/>
              <a:t>size of the state space </a:t>
            </a:r>
            <a:r>
              <a:rPr lang="en-GB" dirty="0"/>
              <a:t>is 16 (the ids are set from 0 to 15, left to right, top to bottom)</a:t>
            </a:r>
          </a:p>
          <a:p>
            <a:r>
              <a:rPr lang="en-GB" dirty="0"/>
              <a:t>There’s only one </a:t>
            </a:r>
            <a:r>
              <a:rPr lang="en-GB" b="1" dirty="0"/>
              <a:t>starting state </a:t>
            </a:r>
            <a:r>
              <a:rPr lang="en-GB" dirty="0"/>
              <a:t>(which is state 0) </a:t>
            </a:r>
          </a:p>
          <a:p>
            <a:endParaRPr lang="en-GB" dirty="0"/>
          </a:p>
          <a:p>
            <a:r>
              <a:rPr lang="en-GB" dirty="0"/>
              <a:t>Five </a:t>
            </a:r>
            <a:r>
              <a:rPr lang="en-GB" b="1" dirty="0"/>
              <a:t>terminal states</a:t>
            </a:r>
          </a:p>
          <a:p>
            <a:pPr lvl="0"/>
            <a:endParaRPr lang="en-GB" dirty="0"/>
          </a:p>
          <a:p>
            <a:pPr lvl="0"/>
            <a:r>
              <a:rPr lang="en-GB" dirty="0"/>
              <a:t>There are four available actions in all states</a:t>
            </a:r>
          </a:p>
          <a:p>
            <a:pPr lvl="1"/>
            <a:r>
              <a:rPr lang="en-GB" dirty="0"/>
              <a:t>Up, Down, Right, or Left</a:t>
            </a:r>
          </a:p>
          <a:p>
            <a:pPr lvl="0"/>
            <a:endParaRPr lang="en-GB" dirty="0"/>
          </a:p>
          <a:p>
            <a:pPr lvl="0"/>
            <a:r>
              <a:rPr lang="en-GB" dirty="0"/>
              <a:t>The environment is </a:t>
            </a:r>
            <a:r>
              <a:rPr lang="en-GB" b="1" dirty="0"/>
              <a:t>stochastic</a:t>
            </a:r>
            <a:endParaRPr lang="en-GB" dirty="0"/>
          </a:p>
          <a:p>
            <a:pPr lvl="1"/>
            <a:r>
              <a:rPr lang="en-GB" dirty="0"/>
              <a:t>the probability of the next state 𝑠′ given the current state 𝑠 and action 𝑎 is less than 1</a:t>
            </a:r>
          </a:p>
          <a:p>
            <a:pPr lvl="1"/>
            <a:r>
              <a:rPr lang="en-GB" dirty="0"/>
              <a:t>there are more than one possible next state</a:t>
            </a:r>
          </a:p>
          <a:p>
            <a:endParaRPr lang="en-GB" dirty="0"/>
          </a:p>
          <a:p>
            <a:r>
              <a:rPr lang="en-GB" dirty="0"/>
              <a:t>The reward function is +1 for landing in state 15, 0 otherwise</a:t>
            </a:r>
            <a:br>
              <a:rPr lang="en-GB" b="1" dirty="0"/>
            </a:br>
            <a:endParaRPr lang="en-GB" dirty="0"/>
          </a:p>
          <a:p>
            <a:pPr lvl="1"/>
            <a:endParaRPr lang="en-GB" dirty="0"/>
          </a:p>
          <a:p>
            <a:pPr lvl="1"/>
            <a:endParaRPr lang="en-GB" dirty="0"/>
          </a:p>
        </p:txBody>
      </p:sp>
    </p:spTree>
    <p:extLst>
      <p:ext uri="{BB962C8B-B14F-4D97-AF65-F5344CB8AC3E}">
        <p14:creationId xmlns:p14="http://schemas.microsoft.com/office/powerpoint/2010/main" val="228880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(3)</a:t>
            </a:r>
            <a:endParaRPr sz="4000" dirty="0"/>
          </a:p>
        </p:txBody>
      </p:sp>
      <p:pic>
        <p:nvPicPr>
          <p:cNvPr id="3" name="Immagine 2" descr="Immagine che contiene diagramma, mappa, linea, Piano&#10;&#10;Descrizione generata automaticamente">
            <a:extLst>
              <a:ext uri="{FF2B5EF4-FFF2-40B4-BE49-F238E27FC236}">
                <a16:creationId xmlns:a16="http://schemas.microsoft.com/office/drawing/2014/main" id="{F6ECA377-1820-8DE8-5CFC-AE5B4483DE85}"/>
              </a:ext>
            </a:extLst>
          </p:cNvPr>
          <p:cNvPicPr>
            <a:picLocks noChangeAspect="1"/>
          </p:cNvPicPr>
          <p:nvPr/>
        </p:nvPicPr>
        <p:blipFill>
          <a:blip r:embed="rId3"/>
          <a:stretch>
            <a:fillRect/>
          </a:stretch>
        </p:blipFill>
        <p:spPr>
          <a:xfrm>
            <a:off x="581660" y="1043733"/>
            <a:ext cx="7980680" cy="5544252"/>
          </a:xfrm>
          <a:prstGeom prst="rect">
            <a:avLst/>
          </a:prstGeom>
        </p:spPr>
      </p:pic>
    </p:spTree>
    <p:extLst>
      <p:ext uri="{BB962C8B-B14F-4D97-AF65-F5344CB8AC3E}">
        <p14:creationId xmlns:p14="http://schemas.microsoft.com/office/powerpoint/2010/main" val="66350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Plan</a:t>
            </a:r>
            <a:endParaRPr sz="4000" dirty="0"/>
          </a:p>
        </p:txBody>
      </p:sp>
      <p:sp>
        <p:nvSpPr>
          <p:cNvPr id="84" name="Google Shape;84;p14"/>
          <p:cNvSpPr txBox="1">
            <a:spLocks noGrp="1"/>
          </p:cNvSpPr>
          <p:nvPr>
            <p:ph type="body" idx="1"/>
          </p:nvPr>
        </p:nvSpPr>
        <p:spPr>
          <a:xfrm>
            <a:off x="162750" y="1080457"/>
            <a:ext cx="8818500" cy="5224230"/>
          </a:xfrm>
          <a:prstGeom prst="rect">
            <a:avLst/>
          </a:prstGeom>
        </p:spPr>
        <p:txBody>
          <a:bodyPr spcFirstLastPara="1" wrap="square" lIns="91425" tIns="91425" rIns="91425" bIns="91425" anchor="t" anchorCtr="0">
            <a:noAutofit/>
          </a:bodyPr>
          <a:lstStyle/>
          <a:p>
            <a:pPr lvl="0"/>
            <a:r>
              <a:rPr lang="en-GB" dirty="0"/>
              <a:t>At first, it seems the agent’s goal is to find a </a:t>
            </a:r>
            <a:r>
              <a:rPr lang="en-GB" b="1" dirty="0"/>
              <a:t>sequence of actions</a:t>
            </a:r>
            <a:r>
              <a:rPr lang="en-GB" dirty="0"/>
              <a:t> that will maximize the return (sum of rewards)</a:t>
            </a:r>
          </a:p>
          <a:p>
            <a:pPr lvl="1"/>
            <a:r>
              <a:rPr lang="en-GB" dirty="0"/>
              <a:t>something called a </a:t>
            </a:r>
            <a:r>
              <a:rPr lang="en-GB" b="1" dirty="0"/>
              <a:t>plan</a:t>
            </a:r>
            <a:r>
              <a:rPr lang="en-GB" dirty="0"/>
              <a:t>, a sequence of actions from the initial state to the target state</a:t>
            </a:r>
          </a:p>
          <a:p>
            <a:r>
              <a:rPr lang="en-GB" dirty="0"/>
              <a:t>This isn’t enough! Plan don’t account for </a:t>
            </a:r>
            <a:r>
              <a:rPr lang="en-GB" b="1" dirty="0"/>
              <a:t>stochasticity</a:t>
            </a:r>
            <a:r>
              <a:rPr lang="en-GB" dirty="0"/>
              <a:t> in environments</a:t>
            </a:r>
          </a:p>
          <a:p>
            <a:pPr lvl="1"/>
            <a:r>
              <a:rPr lang="en-GB" dirty="0"/>
              <a:t>actions taken won’t always work the way we intend.</a:t>
            </a:r>
          </a:p>
          <a:p>
            <a:pPr lvl="1"/>
            <a:r>
              <a:rPr lang="en-GB" dirty="0"/>
              <a:t>what happen if our agent lands on a state not covered by the plan?</a:t>
            </a:r>
          </a:p>
          <a:p>
            <a:pPr lvl="0"/>
            <a:endParaRPr lang="en-GB" dirty="0"/>
          </a:p>
          <a:p>
            <a:pPr lvl="0"/>
            <a:endParaRPr lang="en-GB" dirty="0"/>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48666AFB-6F5B-F9AA-B6F2-6E3AF24FBFBB}"/>
              </a:ext>
            </a:extLst>
          </p:cNvPr>
          <p:cNvPicPr>
            <a:picLocks noChangeAspect="1"/>
          </p:cNvPicPr>
          <p:nvPr/>
        </p:nvPicPr>
        <p:blipFill>
          <a:blip r:embed="rId3"/>
          <a:stretch>
            <a:fillRect/>
          </a:stretch>
        </p:blipFill>
        <p:spPr>
          <a:xfrm>
            <a:off x="311699" y="3428999"/>
            <a:ext cx="8440605" cy="3176571"/>
          </a:xfrm>
          <a:prstGeom prst="rect">
            <a:avLst/>
          </a:prstGeom>
        </p:spPr>
      </p:pic>
    </p:spTree>
    <p:extLst>
      <p:ext uri="{BB962C8B-B14F-4D97-AF65-F5344CB8AC3E}">
        <p14:creationId xmlns:p14="http://schemas.microsoft.com/office/powerpoint/2010/main" val="1602265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need a </a:t>
            </a:r>
            <a:r>
              <a:rPr lang="en-GB" b="1" dirty="0"/>
              <a:t>policy</a:t>
            </a:r>
            <a:r>
              <a:rPr lang="en-GB" dirty="0"/>
              <a:t>:</a:t>
            </a:r>
            <a:r>
              <a:rPr lang="en-GB" b="1" dirty="0"/>
              <a:t> </a:t>
            </a:r>
            <a:r>
              <a:rPr lang="en-GB" dirty="0"/>
              <a:t>a </a:t>
            </a:r>
            <a:r>
              <a:rPr lang="en-GB" b="1" dirty="0"/>
              <a:t>universal plan</a:t>
            </a:r>
            <a:r>
              <a:rPr lang="en-GB" dirty="0"/>
              <a:t>, that </a:t>
            </a:r>
            <a:r>
              <a:rPr lang="en-GB" b="1" dirty="0"/>
              <a:t>covers all possible states</a:t>
            </a:r>
          </a:p>
          <a:p>
            <a:pPr lvl="1"/>
            <a:r>
              <a:rPr lang="en-GB" b="1" dirty="0"/>
              <a:t>deterministic</a:t>
            </a:r>
            <a:r>
              <a:rPr lang="en-GB" dirty="0"/>
              <a:t>: return a single actions for a given state</a:t>
            </a:r>
          </a:p>
          <a:p>
            <a:pPr lvl="1"/>
            <a:r>
              <a:rPr lang="en-GB" b="1" dirty="0"/>
              <a:t>stochastic</a:t>
            </a:r>
            <a:r>
              <a:rPr lang="en-GB" dirty="0"/>
              <a:t>: return action-probability distributions for a given state</a:t>
            </a:r>
          </a:p>
          <a:p>
            <a:pPr lvl="1"/>
            <a:endParaRPr lang="en-GB" dirty="0"/>
          </a:p>
          <a:p>
            <a:pPr lvl="1"/>
            <a:endParaRPr lang="en-GB" dirty="0"/>
          </a:p>
          <a:p>
            <a:pPr marL="590550" lvl="1" indent="0">
              <a:buNone/>
            </a:pPr>
            <a:endParaRPr lang="en-GB" dirty="0"/>
          </a:p>
          <a:p>
            <a:r>
              <a:rPr lang="en-GB" dirty="0"/>
              <a:t>How much reward should we expect from a policy? </a:t>
            </a:r>
          </a:p>
          <a:p>
            <a:pPr lvl="1"/>
            <a:r>
              <a:rPr lang="en-GB" dirty="0"/>
              <a:t>the returns?</a:t>
            </a:r>
          </a:p>
          <a:p>
            <a:pPr lvl="1"/>
            <a:r>
              <a:rPr lang="en-GB" dirty="0"/>
              <a:t>even though agent acts optimally, the environment might send it to a hole (in the frozen lake example)</a:t>
            </a:r>
          </a:p>
          <a:p>
            <a:pPr lvl="1"/>
            <a:r>
              <a:rPr lang="en-GB" dirty="0"/>
              <a:t>the agent is looking to </a:t>
            </a:r>
            <a:r>
              <a:rPr lang="en-GB" b="1" dirty="0"/>
              <a:t>maximize the expected return</a:t>
            </a:r>
          </a:p>
          <a:p>
            <a:pPr lvl="2"/>
            <a:r>
              <a:rPr lang="en-GB" dirty="0"/>
              <a:t>to consider the environment’s stochasticity</a:t>
            </a:r>
          </a:p>
          <a:p>
            <a:pPr lvl="1"/>
            <a:endParaRPr lang="en-GB" dirty="0"/>
          </a:p>
          <a:p>
            <a:r>
              <a:rPr lang="en-GB" dirty="0"/>
              <a:t>We need methods to find policies!</a:t>
            </a:r>
          </a:p>
          <a:p>
            <a:pPr lvl="1"/>
            <a:endParaRPr lang="en-GB" dirty="0"/>
          </a:p>
          <a:p>
            <a:pPr lvl="0"/>
            <a:endParaRPr lang="en-GB" dirty="0"/>
          </a:p>
          <a:p>
            <a:pPr lvl="0"/>
            <a:endParaRPr lang="en-GB" dirty="0"/>
          </a:p>
          <a:p>
            <a:pPr lvl="1"/>
            <a:endParaRPr lang="en-GB" dirty="0"/>
          </a:p>
        </p:txBody>
      </p:sp>
      <p:pic>
        <p:nvPicPr>
          <p:cNvPr id="3" name="Immagine 2" descr="Immagine che contiene Carattere, calligrafia, tipografia, bianco&#10;&#10;Descrizione generata automaticamente">
            <a:extLst>
              <a:ext uri="{FF2B5EF4-FFF2-40B4-BE49-F238E27FC236}">
                <a16:creationId xmlns:a16="http://schemas.microsoft.com/office/drawing/2014/main" id="{F35E2716-A069-08D1-7072-590C02EDCD2A}"/>
              </a:ext>
            </a:extLst>
          </p:cNvPr>
          <p:cNvPicPr>
            <a:picLocks noChangeAspect="1"/>
          </p:cNvPicPr>
          <p:nvPr/>
        </p:nvPicPr>
        <p:blipFill>
          <a:blip r:embed="rId3"/>
          <a:stretch>
            <a:fillRect/>
          </a:stretch>
        </p:blipFill>
        <p:spPr>
          <a:xfrm>
            <a:off x="1170940" y="2443480"/>
            <a:ext cx="3136900" cy="4872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Problem definition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Humans naturally look for happiness</a:t>
            </a:r>
          </a:p>
          <a:p>
            <a:pPr lvl="1"/>
            <a:r>
              <a:rPr lang="en-GB" dirty="0"/>
              <a:t>from picking out our meals…</a:t>
            </a:r>
          </a:p>
          <a:p>
            <a:pPr lvl="1"/>
            <a:r>
              <a:rPr lang="en-GB" dirty="0"/>
              <a:t>…to advancing our careers</a:t>
            </a:r>
          </a:p>
          <a:p>
            <a:r>
              <a:rPr lang="en-GB" dirty="0"/>
              <a:t>Every </a:t>
            </a:r>
            <a:r>
              <a:rPr lang="en-GB" b="1" dirty="0"/>
              <a:t>action</a:t>
            </a:r>
            <a:r>
              <a:rPr lang="en-GB" dirty="0"/>
              <a:t> we choose is derived from our willing to experience </a:t>
            </a:r>
            <a:r>
              <a:rPr lang="en-GB" b="1" dirty="0"/>
              <a:t>rewarding</a:t>
            </a:r>
            <a:r>
              <a:rPr lang="en-GB" dirty="0"/>
              <a:t> moments in life</a:t>
            </a:r>
          </a:p>
          <a:p>
            <a:pPr lvl="1"/>
            <a:r>
              <a:rPr lang="en-GB" b="1" dirty="0"/>
              <a:t>immediate gratification </a:t>
            </a:r>
            <a:r>
              <a:rPr lang="en-GB" dirty="0"/>
              <a:t>or </a:t>
            </a:r>
            <a:r>
              <a:rPr lang="en-GB" b="1" dirty="0"/>
              <a:t>long-term success</a:t>
            </a:r>
          </a:p>
          <a:p>
            <a:pPr lvl="1"/>
            <a:r>
              <a:rPr lang="en-GB" dirty="0"/>
              <a:t>they’re still our perception of how </a:t>
            </a:r>
            <a:r>
              <a:rPr lang="en-GB" b="1" dirty="0"/>
              <a:t>important</a:t>
            </a:r>
            <a:r>
              <a:rPr lang="en-GB" dirty="0"/>
              <a:t> and </a:t>
            </a:r>
            <a:r>
              <a:rPr lang="en-GB" b="1" dirty="0"/>
              <a:t>valuable</a:t>
            </a:r>
            <a:r>
              <a:rPr lang="en-GB" dirty="0"/>
              <a:t> they are</a:t>
            </a:r>
          </a:p>
          <a:p>
            <a:r>
              <a:rPr lang="en-GB" dirty="0"/>
              <a:t>The ability to achieve these precious moments seems to be correlated with </a:t>
            </a:r>
            <a:r>
              <a:rPr lang="en-GB" b="1" dirty="0"/>
              <a:t>intelligence</a:t>
            </a:r>
          </a:p>
          <a:p>
            <a:pPr lvl="1"/>
            <a:r>
              <a:rPr lang="en-GB" dirty="0"/>
              <a:t>the ability to acquire and apply knowledge and skills</a:t>
            </a:r>
          </a:p>
          <a:p>
            <a:endParaRPr lang="en-GB" dirty="0"/>
          </a:p>
          <a:p>
            <a:r>
              <a:rPr lang="en-GB" b="1" dirty="0"/>
              <a:t>Reinforcement learning </a:t>
            </a:r>
            <a:r>
              <a:rPr lang="en-GB" dirty="0"/>
              <a:t>(RL) is the task </a:t>
            </a:r>
            <a:r>
              <a:rPr lang="en-GB" b="1" dirty="0"/>
              <a:t>of learning through trial and error</a:t>
            </a:r>
          </a:p>
          <a:p>
            <a:pPr lvl="1"/>
            <a:r>
              <a:rPr lang="en-GB" dirty="0"/>
              <a:t>no human labels data</a:t>
            </a:r>
          </a:p>
          <a:p>
            <a:pPr lvl="1"/>
            <a:r>
              <a:rPr lang="en-GB" dirty="0"/>
              <a:t>no human collects or explicitly designs the collection of data</a:t>
            </a:r>
          </a:p>
          <a:p>
            <a:pPr lvl="1"/>
            <a:r>
              <a:rPr lang="en-GB" dirty="0"/>
              <a:t>the goal in RL is </a:t>
            </a:r>
            <a:r>
              <a:rPr lang="en-GB" b="1" dirty="0"/>
              <a:t>to act</a:t>
            </a:r>
          </a:p>
          <a:p>
            <a:pPr lvl="0"/>
            <a:endParaRPr lang="en-GB" dirty="0"/>
          </a:p>
          <a:p>
            <a:pPr lvl="0"/>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Agent and Environment</a:t>
            </a:r>
            <a:endParaRPr sz="4000" dirty="0"/>
          </a:p>
        </p:txBody>
      </p:sp>
      <p:sp>
        <p:nvSpPr>
          <p:cNvPr id="84" name="Google Shape;84;p14"/>
          <p:cNvSpPr txBox="1">
            <a:spLocks noGrp="1"/>
          </p:cNvSpPr>
          <p:nvPr>
            <p:ph type="body" idx="1"/>
          </p:nvPr>
        </p:nvSpPr>
        <p:spPr>
          <a:xfrm>
            <a:off x="162750" y="1008107"/>
            <a:ext cx="8669550" cy="5220165"/>
          </a:xfrm>
          <a:prstGeom prst="rect">
            <a:avLst/>
          </a:prstGeom>
        </p:spPr>
        <p:txBody>
          <a:bodyPr spcFirstLastPara="1" wrap="square" lIns="91425" tIns="91425" rIns="91425" bIns="91425" anchor="t" anchorCtr="0">
            <a:noAutofit/>
          </a:bodyPr>
          <a:lstStyle/>
          <a:p>
            <a:pPr lvl="0"/>
            <a:r>
              <a:rPr lang="en-GB" dirty="0"/>
              <a:t>The </a:t>
            </a:r>
            <a:r>
              <a:rPr lang="en-GB" b="1" dirty="0"/>
              <a:t>agent</a:t>
            </a:r>
            <a:r>
              <a:rPr lang="en-GB" dirty="0"/>
              <a:t> is not told which actions to take, it must discover which actions provide the most reward by trying them on its </a:t>
            </a:r>
            <a:r>
              <a:rPr lang="en-GB" b="1" dirty="0"/>
              <a:t>environment</a:t>
            </a:r>
          </a:p>
          <a:p>
            <a:pPr lvl="1"/>
            <a:r>
              <a:rPr lang="en-GB" dirty="0"/>
              <a:t>everything </a:t>
            </a:r>
            <a:r>
              <a:rPr lang="en-GB" b="1" dirty="0"/>
              <a:t>outside</a:t>
            </a:r>
            <a:r>
              <a:rPr lang="en-GB" dirty="0"/>
              <a:t> the agent</a:t>
            </a:r>
          </a:p>
          <a:p>
            <a:pPr lvl="1"/>
            <a:r>
              <a:rPr lang="en-GB" dirty="0"/>
              <a:t>everything the agent has </a:t>
            </a:r>
            <a:r>
              <a:rPr lang="en-GB" b="1" dirty="0"/>
              <a:t>no total control over</a:t>
            </a:r>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dirty="0"/>
          </a:p>
          <a:p>
            <a:pPr lvl="1"/>
            <a:endParaRPr lang="en-GB" dirty="0"/>
          </a:p>
          <a:p>
            <a:r>
              <a:rPr lang="en-GB" dirty="0"/>
              <a:t>The objects to be picked up, the tray where the objects lay, the wind, the robot arm and everything outside the decision maker are part of the environment. </a:t>
            </a:r>
          </a:p>
          <a:p>
            <a:pPr lvl="0"/>
            <a:endParaRPr lang="en-GB" dirty="0"/>
          </a:p>
          <a:p>
            <a:pPr lvl="1"/>
            <a:endParaRPr lang="en-GB" dirty="0"/>
          </a:p>
        </p:txBody>
      </p:sp>
      <p:pic>
        <p:nvPicPr>
          <p:cNvPr id="4" name="Immagine 3" descr="Immagine che contiene diagramma, testo, linea, Piano&#10;&#10;Descrizione generata automaticamente">
            <a:extLst>
              <a:ext uri="{FF2B5EF4-FFF2-40B4-BE49-F238E27FC236}">
                <a16:creationId xmlns:a16="http://schemas.microsoft.com/office/drawing/2014/main" id="{E3696685-C867-9261-0334-1577B78ED45B}"/>
              </a:ext>
            </a:extLst>
          </p:cNvPr>
          <p:cNvPicPr>
            <a:picLocks noChangeAspect="1"/>
          </p:cNvPicPr>
          <p:nvPr/>
        </p:nvPicPr>
        <p:blipFill>
          <a:blip r:embed="rId3"/>
          <a:stretch>
            <a:fillRect/>
          </a:stretch>
        </p:blipFill>
        <p:spPr>
          <a:xfrm>
            <a:off x="1310640" y="2487402"/>
            <a:ext cx="6180741" cy="3363720"/>
          </a:xfrm>
          <a:prstGeom prst="rect">
            <a:avLst/>
          </a:prstGeom>
        </p:spPr>
      </p:pic>
    </p:spTree>
    <p:extLst>
      <p:ext uri="{BB962C8B-B14F-4D97-AF65-F5344CB8AC3E}">
        <p14:creationId xmlns:p14="http://schemas.microsoft.com/office/powerpoint/2010/main" val="426092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 Space and Observations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The environment is represented by a </a:t>
            </a:r>
            <a:r>
              <a:rPr lang="en-GB" b="1" dirty="0"/>
              <a:t>set of variables </a:t>
            </a:r>
            <a:r>
              <a:rPr lang="en-GB" dirty="0"/>
              <a:t>related to the problem</a:t>
            </a:r>
          </a:p>
          <a:p>
            <a:pPr lvl="1"/>
            <a:r>
              <a:rPr lang="en-GB" dirty="0"/>
              <a:t>in the robotic arm example: location and velocities of the arm </a:t>
            </a:r>
          </a:p>
          <a:p>
            <a:r>
              <a:rPr lang="en-GB" dirty="0"/>
              <a:t>This set and </a:t>
            </a:r>
            <a:r>
              <a:rPr lang="en-GB" b="1" dirty="0"/>
              <a:t>all the possible values </a:t>
            </a:r>
            <a:r>
              <a:rPr lang="en-GB" dirty="0"/>
              <a:t>that variables can take are referred to as the </a:t>
            </a:r>
            <a:r>
              <a:rPr lang="en-GB" b="1" dirty="0"/>
              <a:t>state space</a:t>
            </a:r>
            <a:r>
              <a:rPr lang="en-GB" dirty="0"/>
              <a:t> </a:t>
            </a:r>
          </a:p>
          <a:p>
            <a:pPr lvl="1"/>
            <a:r>
              <a:rPr lang="en-GB" dirty="0"/>
              <a:t>a state is an instantiation of the state space: a set of values the variables take</a:t>
            </a:r>
          </a:p>
          <a:p>
            <a:r>
              <a:rPr lang="en-GB" dirty="0"/>
              <a:t>Often, agents don’t have access to the </a:t>
            </a:r>
            <a:r>
              <a:rPr lang="en-GB" b="1" dirty="0"/>
              <a:t>actual full state </a:t>
            </a:r>
            <a:r>
              <a:rPr lang="en-GB" dirty="0"/>
              <a:t>of the environment: the part of a state that the agent can observe is called an </a:t>
            </a:r>
            <a:r>
              <a:rPr lang="en-GB" b="1" dirty="0"/>
              <a:t>observation</a:t>
            </a:r>
          </a:p>
          <a:p>
            <a:pPr lvl="1"/>
            <a:r>
              <a:rPr lang="en-GB" dirty="0"/>
              <a:t>in the robotic arm example, the agent may only have access to camera images </a:t>
            </a:r>
          </a:p>
          <a:p>
            <a:pPr lvl="0"/>
            <a:endParaRPr lang="en-GB" dirty="0"/>
          </a:p>
          <a:p>
            <a:pPr lvl="0"/>
            <a:endParaRPr lang="en-GB" dirty="0"/>
          </a:p>
          <a:p>
            <a:pPr lvl="1"/>
            <a:endParaRPr lang="en-GB" dirty="0"/>
          </a:p>
        </p:txBody>
      </p:sp>
      <p:pic>
        <p:nvPicPr>
          <p:cNvPr id="3" name="Immagine 2" descr="Immagine che contiene testo, diagramma, presa, design&#10;&#10;Descrizione generata automaticamente">
            <a:extLst>
              <a:ext uri="{FF2B5EF4-FFF2-40B4-BE49-F238E27FC236}">
                <a16:creationId xmlns:a16="http://schemas.microsoft.com/office/drawing/2014/main" id="{B574B32B-D41F-12B5-09C4-A21023020B93}"/>
              </a:ext>
            </a:extLst>
          </p:cNvPr>
          <p:cNvPicPr>
            <a:picLocks noChangeAspect="1"/>
          </p:cNvPicPr>
          <p:nvPr/>
        </p:nvPicPr>
        <p:blipFill>
          <a:blip r:embed="rId3"/>
          <a:stretch>
            <a:fillRect/>
          </a:stretch>
        </p:blipFill>
        <p:spPr>
          <a:xfrm>
            <a:off x="2092961" y="3975892"/>
            <a:ext cx="4829706" cy="2689180"/>
          </a:xfrm>
          <a:prstGeom prst="rect">
            <a:avLst/>
          </a:prstGeom>
        </p:spPr>
      </p:pic>
    </p:spTree>
    <p:extLst>
      <p:ext uri="{BB962C8B-B14F-4D97-AF65-F5344CB8AC3E}">
        <p14:creationId xmlns:p14="http://schemas.microsoft.com/office/powerpoint/2010/main" val="22596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Actions and Rewards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At each state, the environment makes available a </a:t>
            </a:r>
            <a:r>
              <a:rPr lang="en-GB" b="1" dirty="0"/>
              <a:t>set of actions </a:t>
            </a:r>
            <a:r>
              <a:rPr lang="en-GB" dirty="0"/>
              <a:t>the agent can choose from</a:t>
            </a:r>
          </a:p>
          <a:p>
            <a:pPr lvl="1"/>
            <a:r>
              <a:rPr lang="en-GB" dirty="0"/>
              <a:t>the agent </a:t>
            </a:r>
            <a:r>
              <a:rPr lang="en-GB" b="1" dirty="0"/>
              <a:t>influences</a:t>
            </a:r>
            <a:r>
              <a:rPr lang="en-GB" dirty="0"/>
              <a:t> the environment through these actions</a:t>
            </a:r>
          </a:p>
          <a:p>
            <a:pPr lvl="1"/>
            <a:r>
              <a:rPr lang="en-GB" dirty="0"/>
              <a:t>the environment may change states as a response to the agent’s action</a:t>
            </a:r>
          </a:p>
          <a:p>
            <a:pPr lvl="1"/>
            <a:r>
              <a:rPr lang="en-GB" b="1" dirty="0"/>
              <a:t>transition function</a:t>
            </a:r>
          </a:p>
          <a:p>
            <a:endParaRPr lang="en-GB" dirty="0"/>
          </a:p>
          <a:p>
            <a:r>
              <a:rPr lang="en-GB" dirty="0"/>
              <a:t>The environment also provides a </a:t>
            </a:r>
            <a:r>
              <a:rPr lang="en-GB" b="1" dirty="0"/>
              <a:t>reward signal </a:t>
            </a:r>
            <a:r>
              <a:rPr lang="en-GB" dirty="0"/>
              <a:t>as a response </a:t>
            </a:r>
          </a:p>
          <a:p>
            <a:pPr lvl="1"/>
            <a:r>
              <a:rPr lang="en-GB" b="1" dirty="0"/>
              <a:t>reward function</a:t>
            </a:r>
          </a:p>
          <a:p>
            <a:endParaRPr lang="en-GB" dirty="0"/>
          </a:p>
          <a:p>
            <a:r>
              <a:rPr lang="en-GB" dirty="0"/>
              <a:t>The set of transition and reward functions is referred to as the model of the environment</a:t>
            </a:r>
          </a:p>
          <a:p>
            <a:endParaRPr lang="en-GB" dirty="0"/>
          </a:p>
          <a:p>
            <a:r>
              <a:rPr lang="en-GB" dirty="0"/>
              <a:t>In the interesting and challenging cases, actions may affect </a:t>
            </a:r>
            <a:r>
              <a:rPr lang="en-GB" b="1" dirty="0"/>
              <a:t>not only the immediate reward</a:t>
            </a:r>
            <a:r>
              <a:rPr lang="en-GB" dirty="0"/>
              <a:t> and the next situation, but also </a:t>
            </a:r>
            <a:r>
              <a:rPr lang="en-GB" b="1" dirty="0"/>
              <a:t>all subsequent rewards</a:t>
            </a:r>
            <a:endParaRPr lang="en-GB" dirty="0"/>
          </a:p>
          <a:p>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7565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learning cycle (1)</a:t>
            </a:r>
            <a:endParaRPr sz="4000" dirty="0"/>
          </a:p>
        </p:txBody>
      </p:sp>
      <p:pic>
        <p:nvPicPr>
          <p:cNvPr id="4" name="Immagine 3" descr="Immagine che contiene testo, diagramma, Carattere, cerchio&#10;&#10;Descrizione generata automaticamente">
            <a:extLst>
              <a:ext uri="{FF2B5EF4-FFF2-40B4-BE49-F238E27FC236}">
                <a16:creationId xmlns:a16="http://schemas.microsoft.com/office/drawing/2014/main" id="{3FEB5205-9AFA-2830-A7AC-E68C4DA814C0}"/>
              </a:ext>
            </a:extLst>
          </p:cNvPr>
          <p:cNvPicPr>
            <a:picLocks noChangeAspect="1"/>
          </p:cNvPicPr>
          <p:nvPr/>
        </p:nvPicPr>
        <p:blipFill>
          <a:blip r:embed="rId3"/>
          <a:srcRect t="6959"/>
          <a:stretch/>
        </p:blipFill>
        <p:spPr>
          <a:xfrm>
            <a:off x="0" y="1615440"/>
            <a:ext cx="9138545" cy="4246880"/>
          </a:xfrm>
          <a:prstGeom prst="rect">
            <a:avLst/>
          </a:prstGeom>
        </p:spPr>
      </p:pic>
    </p:spTree>
    <p:extLst>
      <p:ext uri="{BB962C8B-B14F-4D97-AF65-F5344CB8AC3E}">
        <p14:creationId xmlns:p14="http://schemas.microsoft.com/office/powerpoint/2010/main" val="39503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Steps and Episodes</a:t>
            </a:r>
            <a:endParaRPr sz="4000" dirty="0"/>
          </a:p>
        </p:txBody>
      </p:sp>
      <p:sp>
        <p:nvSpPr>
          <p:cNvPr id="84" name="Google Shape;84;p14"/>
          <p:cNvSpPr txBox="1">
            <a:spLocks noGrp="1"/>
          </p:cNvSpPr>
          <p:nvPr>
            <p:ph type="body" idx="1"/>
          </p:nvPr>
        </p:nvSpPr>
        <p:spPr>
          <a:xfrm>
            <a:off x="162750" y="1212537"/>
            <a:ext cx="8818500" cy="5342642"/>
          </a:xfrm>
          <a:prstGeom prst="rect">
            <a:avLst/>
          </a:prstGeom>
        </p:spPr>
        <p:txBody>
          <a:bodyPr spcFirstLastPara="1" wrap="square" lIns="91425" tIns="91425" rIns="91425" bIns="91425" anchor="t" anchorCtr="0">
            <a:noAutofit/>
          </a:bodyPr>
          <a:lstStyle/>
          <a:p>
            <a:pPr lvl="0"/>
            <a:r>
              <a:rPr lang="en-GB" dirty="0"/>
              <a:t>The agent has a </a:t>
            </a:r>
            <a:r>
              <a:rPr lang="en-GB" b="1" dirty="0"/>
              <a:t>three-step process</a:t>
            </a:r>
            <a:r>
              <a:rPr lang="en-GB" dirty="0"/>
              <a:t>: </a:t>
            </a:r>
          </a:p>
          <a:p>
            <a:pPr lvl="1"/>
            <a:r>
              <a:rPr lang="en-GB" dirty="0"/>
              <a:t>interaction with the environment, </a:t>
            </a:r>
          </a:p>
          <a:p>
            <a:pPr lvl="1"/>
            <a:r>
              <a:rPr lang="en-GB" dirty="0"/>
              <a:t>evaluation of the behaviour using the reward signal</a:t>
            </a:r>
          </a:p>
          <a:p>
            <a:pPr lvl="1"/>
            <a:r>
              <a:rPr lang="en-GB" dirty="0"/>
              <a:t>improvement of responses</a:t>
            </a:r>
          </a:p>
          <a:p>
            <a:pPr marL="590550" lvl="1" indent="0">
              <a:buNone/>
            </a:pPr>
            <a:endParaRPr lang="en-GB" sz="800" dirty="0"/>
          </a:p>
          <a:p>
            <a:pPr lvl="0"/>
            <a:r>
              <a:rPr lang="en-GB" dirty="0"/>
              <a:t>Each cycle is called a </a:t>
            </a:r>
            <a:r>
              <a:rPr lang="en-GB" b="1" dirty="0"/>
              <a:t>time step</a:t>
            </a:r>
            <a:r>
              <a:rPr lang="en-GB" dirty="0"/>
              <a:t> </a:t>
            </a:r>
          </a:p>
          <a:p>
            <a:pPr lvl="1"/>
            <a:r>
              <a:rPr lang="en-GB" dirty="0"/>
              <a:t>at each time step, the agent observes the environment, takes action, and receives a new observation and reward</a:t>
            </a:r>
          </a:p>
          <a:p>
            <a:pPr lvl="1"/>
            <a:r>
              <a:rPr lang="en-GB" dirty="0"/>
              <a:t>the set of </a:t>
            </a:r>
            <a:r>
              <a:rPr lang="en-GB" b="1" dirty="0"/>
              <a:t>[state, action, reward, new state]</a:t>
            </a:r>
            <a:r>
              <a:rPr lang="en-GB" dirty="0"/>
              <a:t> is called an </a:t>
            </a:r>
            <a:r>
              <a:rPr lang="en-GB" b="1" dirty="0"/>
              <a:t>experience</a:t>
            </a:r>
            <a:r>
              <a:rPr lang="en-GB" dirty="0"/>
              <a:t> </a:t>
            </a:r>
          </a:p>
          <a:p>
            <a:pPr lvl="1"/>
            <a:endParaRPr lang="en-GB" sz="700" dirty="0"/>
          </a:p>
          <a:p>
            <a:r>
              <a:rPr lang="en-GB" dirty="0"/>
              <a:t>The task may or may not have a </a:t>
            </a:r>
            <a:r>
              <a:rPr lang="en-GB" b="1" dirty="0"/>
              <a:t>natural ending</a:t>
            </a:r>
          </a:p>
          <a:p>
            <a:pPr lvl="1"/>
            <a:r>
              <a:rPr lang="en-GB" dirty="0"/>
              <a:t>tasks that have a natural ending (e.g. games) are called </a:t>
            </a:r>
            <a:r>
              <a:rPr lang="en-GB" b="1" dirty="0"/>
              <a:t>episodic tasks</a:t>
            </a:r>
            <a:r>
              <a:rPr lang="en-GB" dirty="0"/>
              <a:t> </a:t>
            </a:r>
          </a:p>
          <a:p>
            <a:pPr lvl="1"/>
            <a:r>
              <a:rPr lang="en-GB" dirty="0"/>
              <a:t>tasks that don’t have a natural ending </a:t>
            </a:r>
            <a:r>
              <a:rPr lang="en-GB" b="1" dirty="0"/>
              <a:t>continuing tasks</a:t>
            </a:r>
          </a:p>
          <a:p>
            <a:pPr lvl="1"/>
            <a:endParaRPr lang="en-GB" sz="700" b="1" dirty="0"/>
          </a:p>
          <a:p>
            <a:r>
              <a:rPr lang="en-GB" dirty="0"/>
              <a:t>The sequence of time steps from the beginning to the end of an episodic task is called an </a:t>
            </a:r>
            <a:r>
              <a:rPr lang="en-GB" b="1" dirty="0"/>
              <a:t>episode</a:t>
            </a:r>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07449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Experience</a:t>
            </a:r>
            <a:endParaRPr sz="4000" dirty="0"/>
          </a:p>
        </p:txBody>
      </p:sp>
      <p:pic>
        <p:nvPicPr>
          <p:cNvPr id="3" name="Immagine 2" descr="Immagine che contiene testo, calligrafia, diagramma, linea&#10;&#10;Descrizione generata automaticamente">
            <a:extLst>
              <a:ext uri="{FF2B5EF4-FFF2-40B4-BE49-F238E27FC236}">
                <a16:creationId xmlns:a16="http://schemas.microsoft.com/office/drawing/2014/main" id="{871700E5-ED34-51E5-A0E9-D1D5330A5C12}"/>
              </a:ext>
            </a:extLst>
          </p:cNvPr>
          <p:cNvPicPr>
            <a:picLocks noChangeAspect="1"/>
          </p:cNvPicPr>
          <p:nvPr/>
        </p:nvPicPr>
        <p:blipFill>
          <a:blip r:embed="rId3"/>
          <a:srcRect t="9029"/>
          <a:stretch/>
        </p:blipFill>
        <p:spPr>
          <a:xfrm>
            <a:off x="416852" y="1125013"/>
            <a:ext cx="8415448" cy="4970565"/>
          </a:xfrm>
          <a:prstGeom prst="rect">
            <a:avLst/>
          </a:prstGeom>
        </p:spPr>
      </p:pic>
    </p:spTree>
    <p:extLst>
      <p:ext uri="{BB962C8B-B14F-4D97-AF65-F5344CB8AC3E}">
        <p14:creationId xmlns:p14="http://schemas.microsoft.com/office/powerpoint/2010/main" val="366883668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7738</TotalTime>
  <Words>1965</Words>
  <Application>Microsoft Macintosh PowerPoint</Application>
  <PresentationFormat>Presentazione su schermo (4:3)</PresentationFormat>
  <Paragraphs>229</Paragraphs>
  <Slides>24</Slides>
  <Notes>24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Economica</vt:lpstr>
      <vt:lpstr>Arial</vt:lpstr>
      <vt:lpstr>Open Sans</vt:lpstr>
      <vt:lpstr>Luxe</vt:lpstr>
      <vt:lpstr>The Reinforcement Learning Problem</vt:lpstr>
      <vt:lpstr>Objectives</vt:lpstr>
      <vt:lpstr>Problem definition</vt:lpstr>
      <vt:lpstr>Agent and Environment</vt:lpstr>
      <vt:lpstr>State Space and Observations</vt:lpstr>
      <vt:lpstr>Actions and Rewards</vt:lpstr>
      <vt:lpstr>The learning cycle (1)</vt:lpstr>
      <vt:lpstr>Steps and Episodes</vt:lpstr>
      <vt:lpstr>Experience</vt:lpstr>
      <vt:lpstr>Delayed consequences</vt:lpstr>
      <vt:lpstr>Exploration vs Exploitation</vt:lpstr>
      <vt:lpstr>Learning from sampled feedback</vt:lpstr>
      <vt:lpstr>Markov Decision Process</vt:lpstr>
      <vt:lpstr>Markov Property</vt:lpstr>
      <vt:lpstr>The Transition function</vt:lpstr>
      <vt:lpstr>The Reward function</vt:lpstr>
      <vt:lpstr>The Return</vt:lpstr>
      <vt:lpstr>The Discount</vt:lpstr>
      <vt:lpstr>MDP framework</vt:lpstr>
      <vt:lpstr>Example: the frozen lake (1)</vt:lpstr>
      <vt:lpstr>Example: the frozen lake (2)</vt:lpstr>
      <vt:lpstr>Example: the frozen lake (3)</vt:lpstr>
      <vt:lpstr>Plan</vt:lpstr>
      <vt:lpstr>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25</cp:revision>
  <dcterms:modified xsi:type="dcterms:W3CDTF">2024-09-02T16:51:13Z</dcterms:modified>
  <cp:category/>
</cp:coreProperties>
</file>