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80" r:id="rId15"/>
    <p:sldId id="277" r:id="rId16"/>
    <p:sldId id="288" r:id="rId17"/>
    <p:sldId id="293" r:id="rId18"/>
    <p:sldId id="289" r:id="rId19"/>
    <p:sldId id="273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90" r:id="rId30"/>
    <p:sldId id="292" r:id="rId3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/>
    <p:restoredTop sz="91973"/>
  </p:normalViewPr>
  <p:slideViewPr>
    <p:cSldViewPr snapToGrid="0" snapToObjects="1">
      <p:cViewPr varScale="1">
        <p:scale>
          <a:sx n="131" d="100"/>
          <a:sy n="131" d="100"/>
        </p:scale>
        <p:origin x="2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573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359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𝑛</a:t>
            </a:r>
            <a:r>
              <a:rPr lang="en-GB" dirty="0"/>
              <a:t>(𝑎)=1/𝑛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B9CD22-6FF9-D225-5EB2-8DE268A8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31"/>
          <a:stretch/>
        </p:blipFill>
        <p:spPr>
          <a:xfrm>
            <a:off x="707159" y="1909621"/>
            <a:ext cx="6123132" cy="2038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3D9F46-C1B7-FCF8-0BA0-C772F1F3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" y="4264632"/>
            <a:ext cx="375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𝑛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steps should be </a:t>
            </a:r>
            <a:r>
              <a:rPr lang="en-GB" b="1" dirty="0"/>
              <a:t>large enough</a:t>
            </a:r>
            <a:r>
              <a:rPr lang="en-GB" dirty="0"/>
              <a:t> to overcome any initial conditions or random fluctuations</a:t>
            </a:r>
          </a:p>
          <a:p>
            <a:pPr lvl="1"/>
            <a:r>
              <a:rPr lang="en-GB" dirty="0"/>
              <a:t>steps should </a:t>
            </a:r>
            <a:r>
              <a:rPr lang="en-GB" b="1" dirty="0"/>
              <a:t>become small enough</a:t>
            </a:r>
            <a:r>
              <a:rPr lang="en-GB" dirty="0"/>
              <a:t>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</a:t>
            </a:r>
            <a:r>
              <a:rPr lang="en-GB" b="1" dirty="0"/>
              <a:t>continue to vary</a:t>
            </a:r>
            <a:r>
              <a:rPr lang="en-GB" dirty="0"/>
              <a:t> in response to the most recently received rewards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D63EA-BC54-10A8-C07E-222460BB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8" y="2297463"/>
            <a:ext cx="4178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7582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combine: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we explore randomly every so often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Epsilon-Greedy Algorithm in Reinforcement Learning - GeeksforGeeks">
            <a:extLst>
              <a:ext uri="{FF2B5EF4-FFF2-40B4-BE49-F238E27FC236}">
                <a16:creationId xmlns:a16="http://schemas.microsoft.com/office/drawing/2014/main" id="{B8BDFC4E-73ED-1392-5951-BC12BD3EA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118" r="15483" b="19968"/>
          <a:stretch/>
        </p:blipFill>
        <p:spPr bwMode="auto">
          <a:xfrm>
            <a:off x="859968" y="3701143"/>
            <a:ext cx="5773872" cy="11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E7324-77AD-3055-2BA9-B0EE50A0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705"/>
            <a:ext cx="8937366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dirty="0"/>
              <a:t>𝜖=0.1 explores more and usually found the optimal action earlier, but it never selected that action more than 91% of the time (it explores 10% of the time)</a:t>
            </a:r>
          </a:p>
          <a:p>
            <a:pPr lvl="1"/>
            <a:r>
              <a:rPr lang="en-GB" dirty="0"/>
              <a:t>𝜖=0.01 improves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F28A6F1A-7DDD-954C-920F-566F570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1319934"/>
            <a:ext cx="7772400" cy="49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(3)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6689FB-481C-EAA6-DFE6-2C6A256F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3" y="1140807"/>
            <a:ext cx="8768587" cy="53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really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effective on stationary problems, but it is not well suited to non-stationary problems </a:t>
            </a:r>
          </a:p>
          <a:p>
            <a:pPr lvl="1"/>
            <a:r>
              <a:rPr lang="en-GB" dirty="0"/>
              <a:t>its drive for exploration is inherently temporary</a:t>
            </a:r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99646"/>
            <a:ext cx="8520600" cy="38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r>
              <a:rPr lang="en-GB" sz="1800" dirty="0"/>
              <a:t>Conclusion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D0310EB5-CBEC-2DC8-B5C7-BE4B9A1F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2" y="1217515"/>
            <a:ext cx="8890936" cy="52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randomness</a:t>
            </a:r>
          </a:p>
          <a:p>
            <a:r>
              <a:rPr lang="en-GB" dirty="0"/>
              <a:t>A more strategic way of exploring</a:t>
            </a:r>
          </a:p>
          <a:p>
            <a:pPr lvl="1"/>
            <a:r>
              <a:rPr lang="en-GB" dirty="0"/>
              <a:t>we know that we’re sacrificing short-term for long-term satisfaction</a:t>
            </a:r>
          </a:p>
          <a:p>
            <a:pPr lvl="1"/>
            <a:r>
              <a:rPr lang="en-GB" dirty="0"/>
              <a:t>we know we want to acquire information </a:t>
            </a:r>
          </a:p>
          <a:p>
            <a:pPr lvl="1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estimates create a </a:t>
            </a:r>
            <a:r>
              <a:rPr lang="en-GB" b="1" dirty="0"/>
              <a:t>tendency to select actions with the highest estimates more often</a:t>
            </a:r>
            <a:r>
              <a:rPr lang="en-GB" dirty="0"/>
              <a:t>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Carattere, bianco, diagramma, design&#10;&#10;Descrizione generata automaticamente">
            <a:extLst>
              <a:ext uri="{FF2B5EF4-FFF2-40B4-BE49-F238E27FC236}">
                <a16:creationId xmlns:a16="http://schemas.microsoft.com/office/drawing/2014/main" id="{3F92F947-AC4E-6317-BDAD-D5C1526B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8" y="3195618"/>
            <a:ext cx="1894915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798E2BB-FE6C-BCE4-2B99-18E2A0D4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2" y="1173917"/>
            <a:ext cx="8525067" cy="51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endParaRPr lang="en-GB" dirty="0"/>
          </a:p>
          <a:p>
            <a:r>
              <a:rPr lang="en-GB" dirty="0"/>
              <a:t>A better strategy that follows the same principle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r>
              <a:rPr lang="en-GB" dirty="0"/>
              <a:t>The metric here is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</a:t>
            </a:r>
            <a:r>
              <a:rPr lang="en-GB" b="1" dirty="0"/>
              <a:t>eventually be selected</a:t>
            </a:r>
            <a:r>
              <a:rPr lang="en-GB" dirty="0"/>
              <a:t>, but actions with </a:t>
            </a:r>
            <a:r>
              <a:rPr lang="en-GB" b="1" dirty="0"/>
              <a:t>lower value estimates</a:t>
            </a:r>
            <a:r>
              <a:rPr lang="en-GB" dirty="0"/>
              <a:t>, or that </a:t>
            </a:r>
            <a:r>
              <a:rPr lang="en-GB" b="1" dirty="0"/>
              <a:t>have already been selected frequently</a:t>
            </a:r>
            <a:r>
              <a:rPr lang="en-GB" dirty="0"/>
              <a:t>, will be selected with decreasing frequency over time</a:t>
            </a:r>
          </a:p>
          <a:p>
            <a:endParaRPr lang="en-GB" sz="1100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</p:txBody>
      </p:sp>
      <p:pic>
        <p:nvPicPr>
          <p:cNvPr id="3" name="Immagine 2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A15637CC-4CEF-45E6-E77F-F034C5A1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1578859"/>
            <a:ext cx="4034605" cy="1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(3)</a:t>
            </a:r>
            <a:endParaRPr sz="4000" dirty="0"/>
          </a:p>
        </p:txBody>
      </p:sp>
      <p:pic>
        <p:nvPicPr>
          <p:cNvPr id="3" name="Immagine 2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B9827DBF-00DA-E7D7-5F11-46A8C1C5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2" y="1335790"/>
            <a:ext cx="8377374" cy="51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508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run simulations for all methods in order to compare their performances</a:t>
            </a:r>
          </a:p>
          <a:p>
            <a:r>
              <a:rPr lang="en-GB" dirty="0"/>
              <a:t>They all have a parameter!</a:t>
            </a:r>
          </a:p>
          <a:p>
            <a:pPr lvl="1"/>
            <a:r>
              <a:rPr lang="en-GB" dirty="0"/>
              <a:t>we have to consider their performance as </a:t>
            </a:r>
            <a:r>
              <a:rPr lang="en-GB" b="1" dirty="0"/>
              <a:t>a function of their parameter</a:t>
            </a:r>
          </a:p>
          <a:p>
            <a:r>
              <a:rPr lang="en-GB" b="1" dirty="0"/>
              <a:t>Parameter study</a:t>
            </a:r>
          </a:p>
          <a:p>
            <a:pPr lvl="1"/>
            <a:r>
              <a:rPr lang="en-GB" dirty="0"/>
              <a:t>summarize a complete learning curve by its average value over the 1000 steps </a:t>
            </a:r>
          </a:p>
          <a:p>
            <a:pPr lvl="1"/>
            <a:r>
              <a:rPr lang="en-GB" dirty="0"/>
              <a:t>shows the value as a function of the parameter, on a single scale on the x-axis</a:t>
            </a:r>
            <a:endParaRPr lang="en-GB" sz="1100" dirty="0"/>
          </a:p>
          <a:p>
            <a:endParaRPr lang="en-GB" b="1" dirty="0">
              <a:highlight>
                <a:srgbClr val="FFFF00"/>
              </a:highlight>
            </a:endParaRPr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endParaRPr lang="en-GB" b="1" dirty="0">
              <a:highlight>
                <a:srgbClr val="FFFF00"/>
              </a:highlight>
            </a:endParaRPr>
          </a:p>
          <a:p>
            <a:r>
              <a:rPr lang="en-GB" dirty="0"/>
              <a:t>UCB seems to perform best</a:t>
            </a:r>
          </a:p>
          <a:p>
            <a:pPr lvl="1"/>
            <a:r>
              <a:rPr lang="en-GB" dirty="0"/>
              <a:t>notice the </a:t>
            </a:r>
            <a:r>
              <a:rPr lang="en-GB" b="1" dirty="0"/>
              <a:t>inverted-U shapes</a:t>
            </a:r>
            <a:r>
              <a:rPr lang="en-GB" dirty="0"/>
              <a:t> of each algorithm’s performance</a:t>
            </a:r>
          </a:p>
          <a:p>
            <a:pPr lvl="1"/>
            <a:r>
              <a:rPr lang="en-GB" dirty="0"/>
              <a:t>all the algorithms perform best at an intermediate value of their parameter, neither too large nor too small</a:t>
            </a:r>
          </a:p>
          <a:p>
            <a:r>
              <a:rPr lang="en-GB" dirty="0"/>
              <a:t>In assessing a method, we should attend not just to how well it does at its best parameter setting, but also to </a:t>
            </a:r>
            <a:r>
              <a:rPr lang="en-GB" b="1" dirty="0"/>
              <a:t>how sensitive it is to its parameter</a:t>
            </a:r>
            <a:r>
              <a:rPr lang="en-GB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01435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C089544C-BA4C-C270-864C-942B999B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2" y="1154764"/>
            <a:ext cx="8572578" cy="52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our agent is really important to </a:t>
            </a:r>
            <a:r>
              <a:rPr lang="en-GB" b="1" dirty="0"/>
              <a:t>explore</a:t>
            </a:r>
            <a:r>
              <a:rPr lang="en-GB" dirty="0"/>
              <a:t> when interacting with </a:t>
            </a:r>
            <a:r>
              <a:rPr lang="en-GB" b="1" dirty="0"/>
              <a:t>uncertain environments</a:t>
            </a:r>
          </a:p>
          <a:p>
            <a:pPr lvl="1"/>
            <a:r>
              <a:rPr lang="en-GB" dirty="0"/>
              <a:t>problems in which the MDP isn’t available for planning</a:t>
            </a:r>
          </a:p>
          <a:p>
            <a:pPr lvl="1"/>
            <a:endParaRPr lang="en-GB" sz="900" dirty="0"/>
          </a:p>
          <a:p>
            <a:pPr lvl="0"/>
            <a:r>
              <a:rPr lang="en-GB" dirty="0"/>
              <a:t>Every decision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we want to try? </a:t>
            </a:r>
          </a:p>
          <a:p>
            <a:pPr lvl="1"/>
            <a:endParaRPr lang="en-GB" sz="900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1"/>
            <a:endParaRPr lang="en-GB" sz="1050" dirty="0"/>
          </a:p>
          <a:p>
            <a:r>
              <a:rPr lang="en-GB" dirty="0"/>
              <a:t>In order to examine this dilemma, we will consider simplified environments that aren’t sequential, but one-shot: the </a:t>
            </a:r>
            <a:r>
              <a:rPr lang="en-GB" b="1" dirty="0"/>
              <a:t>multi-armed bandits</a:t>
            </a:r>
            <a:r>
              <a:rPr lang="en-GB" dirty="0"/>
              <a:t> (</a:t>
            </a:r>
            <a:r>
              <a:rPr lang="en-GB" b="1" dirty="0"/>
              <a:t>MABs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epsilon-greedy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epsilon-greedy strategy </a:t>
            </a:r>
            <a:r>
              <a:rPr lang="en-GB" dirty="0"/>
              <a:t>(and its decaying versions) is still the </a:t>
            </a:r>
            <a:r>
              <a:rPr lang="en-GB" b="1" dirty="0"/>
              <a:t>most popular exploration strateg</a:t>
            </a:r>
            <a:r>
              <a:rPr lang="en-GB" dirty="0"/>
              <a:t>y in use today</a:t>
            </a:r>
          </a:p>
          <a:p>
            <a:pPr lvl="1"/>
            <a:r>
              <a:rPr lang="en-GB" dirty="0"/>
              <a:t>because it performs well</a:t>
            </a:r>
          </a:p>
          <a:p>
            <a:pPr lvl="1"/>
            <a:r>
              <a:rPr lang="en-GB" dirty="0"/>
              <a:t>because of its simplicity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3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</a:t>
            </a:r>
          </a:p>
          <a:p>
            <a:pPr lvl="1"/>
            <a:r>
              <a:rPr lang="en-GB" b="1" dirty="0"/>
              <a:t>single state</a:t>
            </a:r>
          </a:p>
          <a:p>
            <a:pPr lvl="1"/>
            <a:r>
              <a:rPr lang="en-GB" b="1" dirty="0"/>
              <a:t>greedy horizon</a:t>
            </a:r>
          </a:p>
          <a:p>
            <a:r>
              <a:rPr lang="en-GB" dirty="0"/>
              <a:t>We are faced repeatedly with a choice among 𝑘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r>
              <a:rPr lang="en-GB" dirty="0"/>
              <a:t>The Q-function is the expected reward given the sampled action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remove "cumulative”: there’s only a single time step</a:t>
            </a:r>
          </a:p>
          <a:p>
            <a:pPr lvl="1"/>
            <a:r>
              <a:rPr lang="en-GB" dirty="0"/>
              <a:t>we can remove "discounted”: there are no next states to account for </a:t>
            </a:r>
          </a:p>
          <a:p>
            <a:pPr lvl="1"/>
            <a:r>
              <a:rPr lang="en-GB" dirty="0"/>
              <a:t>expected stays there: there’s stochasticity in the environment</a:t>
            </a:r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630137" y="4077195"/>
            <a:ext cx="2221922" cy="2909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40036FA-73ED-DA68-B57E-5B918FFF8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23" y="936209"/>
            <a:ext cx="2815977" cy="18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CD3C60-29B6-1129-5613-1F1849E3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5" y="1154368"/>
            <a:ext cx="8482369" cy="5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</a:t>
            </a:r>
            <a:r>
              <a:rPr lang="en-GB" b="1" dirty="0"/>
              <a:t>to not know the action values </a:t>
            </a:r>
            <a:r>
              <a:rPr lang="en-GB" dirty="0"/>
              <a:t>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" y="2127167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action-value 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2C38B0-EDBF-C0A5-25FD-9A2FDA5D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3088505"/>
            <a:ext cx="2425778" cy="14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that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𝑛</a:t>
            </a:r>
            <a:r>
              <a:rPr lang="en-GB" dirty="0"/>
              <a:t> denote the estimate of its value after it has been selected 𝑛−1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100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𝑛</a:t>
            </a:r>
            <a:r>
              <a:rPr lang="en-GB" dirty="0"/>
              <a:t> and 𝑛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"Target−</a:t>
            </a:r>
            <a:r>
              <a:rPr lang="en-GB" dirty="0" err="1"/>
              <a:t>OldEstimate</a:t>
            </a:r>
            <a:r>
              <a:rPr lang="en-GB" dirty="0"/>
              <a:t>" is an error in the estimate</a:t>
            </a:r>
          </a:p>
          <a:p>
            <a:pPr lvl="1"/>
            <a:r>
              <a:rPr lang="en-GB" dirty="0"/>
              <a:t>it is reduced by taking a step toward the "Target"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F99557-D32B-F3E7-D185-B0CD8165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4106"/>
            <a:ext cx="7772400" cy="1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8FC879-6433-B585-5128-156B012F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3" y="3080327"/>
            <a:ext cx="2041237" cy="2845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1E6138-A04C-539C-57F8-365C5125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46" y="3098785"/>
            <a:ext cx="831933" cy="2552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B7A3E1-F6B3-F305-23F9-9DAAC8D0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" y="4049506"/>
            <a:ext cx="6164695" cy="2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14413</TotalTime>
  <Words>2257</Words>
  <Application>Microsoft Macintosh PowerPoint</Application>
  <PresentationFormat>Presentazione su schermo (4:3)</PresentationFormat>
  <Paragraphs>293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Open Sans</vt:lpstr>
      <vt:lpstr>Arial</vt:lpstr>
      <vt:lpstr>Economica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Epsilon greedy (3)</vt:lpstr>
      <vt:lpstr>Decaying epsilon-greedy (1)</vt:lpstr>
      <vt:lpstr>Decaying epsilon-greedy (2)</vt:lpstr>
      <vt:lpstr>Decaying epsilon-greedy (3)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Upper Confidence Bound method (3)</vt:lpstr>
      <vt:lpstr>Comparison (1)</vt:lpstr>
      <vt:lpstr>Comparison (2)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40</cp:revision>
  <dcterms:modified xsi:type="dcterms:W3CDTF">2023-12-13T15:59:30Z</dcterms:modified>
  <cp:category/>
</cp:coreProperties>
</file>