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4" r:id="rId3"/>
    <p:sldId id="265" r:id="rId4"/>
    <p:sldId id="294" r:id="rId5"/>
    <p:sldId id="266" r:id="rId6"/>
    <p:sldId id="295" r:id="rId7"/>
    <p:sldId id="303" r:id="rId8"/>
    <p:sldId id="296" r:id="rId9"/>
    <p:sldId id="304" r:id="rId10"/>
    <p:sldId id="297" r:id="rId11"/>
    <p:sldId id="298" r:id="rId12"/>
    <p:sldId id="299" r:id="rId13"/>
    <p:sldId id="300" r:id="rId14"/>
    <p:sldId id="301" r:id="rId15"/>
    <p:sldId id="302" r:id="rId16"/>
    <p:sldId id="307" r:id="rId17"/>
    <p:sldId id="305" r:id="rId18"/>
    <p:sldId id="308" r:id="rId19"/>
    <p:sldId id="310" r:id="rId20"/>
    <p:sldId id="311" r:id="rId21"/>
    <p:sldId id="312" r:id="rId22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24E75-CFB0-994A-998D-4867A3C3D5B8}" v="4" dt="2022-12-05T09:02:20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8"/>
    <p:restoredTop sz="91993"/>
  </p:normalViewPr>
  <p:slideViewPr>
    <p:cSldViewPr snapToGrid="0" snapToObjects="1">
      <p:cViewPr varScale="1">
        <p:scale>
          <a:sx n="144" d="100"/>
          <a:sy n="144" d="100"/>
        </p:scale>
        <p:origin x="2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0F224E75-CFB0-994A-998D-4867A3C3D5B8}"/>
    <pc:docChg chg="custSel modSld">
      <pc:chgData name="Riccardo Berta" userId="c8694f89-bba4-4576-b0a8-456619ca5a8c" providerId="ADAL" clId="{0F224E75-CFB0-994A-998D-4867A3C3D5B8}" dt="2022-12-05T09:02:20.005" v="93"/>
      <pc:docMkLst>
        <pc:docMk/>
      </pc:docMkLst>
      <pc:sldChg chg="addSp">
        <pc:chgData name="Riccardo Berta" userId="c8694f89-bba4-4576-b0a8-456619ca5a8c" providerId="ADAL" clId="{0F224E75-CFB0-994A-998D-4867A3C3D5B8}" dt="2022-12-05T09:02:20.005" v="93"/>
        <pc:sldMkLst>
          <pc:docMk/>
          <pc:sldMk cId="2610884299" sldId="269"/>
        </pc:sldMkLst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2610884299" sldId="269"/>
            <ac:inkMk id="2" creationId="{1C0F551B-44AB-C0A2-3E7C-B49F1642A5EE}"/>
          </ac:inkMkLst>
        </pc:inkChg>
      </pc:sldChg>
      <pc:sldChg chg="addSp">
        <pc:chgData name="Riccardo Berta" userId="c8694f89-bba4-4576-b0a8-456619ca5a8c" providerId="ADAL" clId="{0F224E75-CFB0-994A-998D-4867A3C3D5B8}" dt="2022-12-05T09:02:20.005" v="93"/>
        <pc:sldMkLst>
          <pc:docMk/>
          <pc:sldMk cId="2689217830" sldId="270"/>
        </pc:sldMkLst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2689217830" sldId="270"/>
            <ac:inkMk id="2" creationId="{11B24000-DDAB-2390-0487-A46D7E6DE709}"/>
          </ac:inkMkLst>
        </pc:inkChg>
      </pc:sldChg>
      <pc:sldChg chg="addSp delSp modSp mod">
        <pc:chgData name="Riccardo Berta" userId="c8694f89-bba4-4576-b0a8-456619ca5a8c" providerId="ADAL" clId="{0F224E75-CFB0-994A-998D-4867A3C3D5B8}" dt="2022-12-05T09:02:20.005" v="93"/>
        <pc:sldMkLst>
          <pc:docMk/>
          <pc:sldMk cId="3320434858" sldId="272"/>
        </pc:sldMkLst>
        <pc:picChg chg="add mod">
          <ac:chgData name="Riccardo Berta" userId="c8694f89-bba4-4576-b0a8-456619ca5a8c" providerId="ADAL" clId="{0F224E75-CFB0-994A-998D-4867A3C3D5B8}" dt="2022-12-05T06:53:24.309" v="67" actId="1035"/>
          <ac:picMkLst>
            <pc:docMk/>
            <pc:sldMk cId="3320434858" sldId="272"/>
            <ac:picMk id="2" creationId="{DEC6FBB5-B182-C15C-4F28-E0628D86053D}"/>
          </ac:picMkLst>
        </pc:picChg>
        <pc:picChg chg="del">
          <ac:chgData name="Riccardo Berta" userId="c8694f89-bba4-4576-b0a8-456619ca5a8c" providerId="ADAL" clId="{0F224E75-CFB0-994A-998D-4867A3C3D5B8}" dt="2022-12-05T06:53:45.070" v="70" actId="478"/>
          <ac:picMkLst>
            <pc:docMk/>
            <pc:sldMk cId="3320434858" sldId="272"/>
            <ac:picMk id="3" creationId="{7C05429C-8434-BE89-5670-26AF4215D7EE}"/>
          </ac:picMkLst>
        </pc:picChg>
        <pc:picChg chg="del">
          <ac:chgData name="Riccardo Berta" userId="c8694f89-bba4-4576-b0a8-456619ca5a8c" providerId="ADAL" clId="{0F224E75-CFB0-994A-998D-4867A3C3D5B8}" dt="2022-12-05T06:52:56.128" v="57" actId="478"/>
          <ac:picMkLst>
            <pc:docMk/>
            <pc:sldMk cId="3320434858" sldId="272"/>
            <ac:picMk id="5" creationId="{D9528D03-29A2-C473-6B57-135D188AFBD4}"/>
          </ac:picMkLst>
        </pc:picChg>
        <pc:picChg chg="add mod">
          <ac:chgData name="Riccardo Berta" userId="c8694f89-bba4-4576-b0a8-456619ca5a8c" providerId="ADAL" clId="{0F224E75-CFB0-994A-998D-4867A3C3D5B8}" dt="2022-12-05T06:54:05.992" v="92" actId="1038"/>
          <ac:picMkLst>
            <pc:docMk/>
            <pc:sldMk cId="3320434858" sldId="272"/>
            <ac:picMk id="6" creationId="{65AF9C4A-F188-66B6-407D-F7F6CC86AA32}"/>
          </ac:picMkLst>
        </pc:picChg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3320434858" sldId="272"/>
            <ac:inkMk id="3" creationId="{A21FA8B3-D5C9-BE6D-A093-05A69248EBB2}"/>
          </ac:inkMkLst>
        </pc:inkChg>
      </pc:sldChg>
      <pc:sldChg chg="addSp delSp modSp mod">
        <pc:chgData name="Riccardo Berta" userId="c8694f89-bba4-4576-b0a8-456619ca5a8c" providerId="ADAL" clId="{0F224E75-CFB0-994A-998D-4867A3C3D5B8}" dt="2022-12-05T06:52:59.303" v="58" actId="21"/>
        <pc:sldMkLst>
          <pc:docMk/>
          <pc:sldMk cId="1073505695" sldId="280"/>
        </pc:sldMkLst>
        <pc:spChg chg="mod">
          <ac:chgData name="Riccardo Berta" userId="c8694f89-bba4-4576-b0a8-456619ca5a8c" providerId="ADAL" clId="{0F224E75-CFB0-994A-998D-4867A3C3D5B8}" dt="2022-12-05T06:43:53.177" v="55" actId="20577"/>
          <ac:spMkLst>
            <pc:docMk/>
            <pc:sldMk cId="1073505695" sldId="28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0F224E75-CFB0-994A-998D-4867A3C3D5B8}" dt="2022-12-05T06:52:59.303" v="58" actId="21"/>
          <ac:picMkLst>
            <pc:docMk/>
            <pc:sldMk cId="1073505695" sldId="280"/>
            <ac:picMk id="3" creationId="{2C376B40-45B7-6F93-FAC1-3992CCC0BDA7}"/>
          </ac:picMkLst>
        </pc:picChg>
      </pc:sldChg>
      <pc:sldChg chg="modSp mod">
        <pc:chgData name="Riccardo Berta" userId="c8694f89-bba4-4576-b0a8-456619ca5a8c" providerId="ADAL" clId="{0F224E75-CFB0-994A-998D-4867A3C3D5B8}" dt="2022-11-30T07:11:21.827" v="3" actId="14"/>
        <pc:sldMkLst>
          <pc:docMk/>
          <pc:sldMk cId="4044708769" sldId="298"/>
        </pc:sldMkLst>
        <pc:spChg chg="mod">
          <ac:chgData name="Riccardo Berta" userId="c8694f89-bba4-4576-b0a8-456619ca5a8c" providerId="ADAL" clId="{0F224E75-CFB0-994A-998D-4867A3C3D5B8}" dt="2022-11-30T07:11:21.827" v="3" actId="14"/>
          <ac:spMkLst>
            <pc:docMk/>
            <pc:sldMk cId="4044708769" sldId="298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1-30T07:49:17.167" v="6" actId="20577"/>
        <pc:sldMkLst>
          <pc:docMk/>
          <pc:sldMk cId="3972952492" sldId="302"/>
        </pc:sldMkLst>
        <pc:spChg chg="mod">
          <ac:chgData name="Riccardo Berta" userId="c8694f89-bba4-4576-b0a8-456619ca5a8c" providerId="ADAL" clId="{0F224E75-CFB0-994A-998D-4867A3C3D5B8}" dt="2022-11-30T07:49:17.167" v="6" actId="20577"/>
          <ac:spMkLst>
            <pc:docMk/>
            <pc:sldMk cId="3972952492" sldId="302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2-05T06:35:31.722" v="37" actId="20577"/>
        <pc:sldMkLst>
          <pc:docMk/>
          <pc:sldMk cId="3441338737" sldId="313"/>
        </pc:sldMkLst>
        <pc:spChg chg="mod">
          <ac:chgData name="Riccardo Berta" userId="c8694f89-bba4-4576-b0a8-456619ca5a8c" providerId="ADAL" clId="{0F224E75-CFB0-994A-998D-4867A3C3D5B8}" dt="2022-12-05T06:35:31.722" v="37" actId="20577"/>
          <ac:spMkLst>
            <pc:docMk/>
            <pc:sldMk cId="3441338737" sldId="313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2-05T06:37:43.625" v="54" actId="15"/>
        <pc:sldMkLst>
          <pc:docMk/>
          <pc:sldMk cId="2414582803" sldId="314"/>
        </pc:sldMkLst>
        <pc:spChg chg="mod">
          <ac:chgData name="Riccardo Berta" userId="c8694f89-bba4-4576-b0a8-456619ca5a8c" providerId="ADAL" clId="{0F224E75-CFB0-994A-998D-4867A3C3D5B8}" dt="2022-12-05T06:37:43.625" v="54" actId="15"/>
          <ac:spMkLst>
            <pc:docMk/>
            <pc:sldMk cId="2414582803" sldId="314"/>
            <ac:spMk id="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764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947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346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527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242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52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7429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909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045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55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532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761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24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486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048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298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866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39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Policy</a:t>
            </a:r>
            <a:br>
              <a:rPr lang="en-GB" dirty="0"/>
            </a:br>
            <a:r>
              <a:rPr lang="en-GB" dirty="0"/>
              <a:t>Improvement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On-policy and Off-policy learning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 SARSA and MC agent learns the same policy used for generating experience</a:t>
            </a:r>
          </a:p>
          <a:p>
            <a:pPr lvl="1"/>
            <a:r>
              <a:rPr lang="en-GB" sz="1600" b="1" dirty="0"/>
              <a:t>on-policy learning</a:t>
            </a:r>
          </a:p>
          <a:p>
            <a:pPr lvl="1"/>
            <a:r>
              <a:rPr lang="en-GB" sz="1600" dirty="0"/>
              <a:t>it is excellent: we learn from our own mistakes </a:t>
            </a:r>
          </a:p>
          <a:p>
            <a:r>
              <a:rPr lang="en-GB" sz="1800" dirty="0"/>
              <a:t>But we learn from our own current mistakes only</a:t>
            </a:r>
          </a:p>
          <a:p>
            <a:pPr lvl="1"/>
            <a:r>
              <a:rPr lang="en-GB" sz="1600" dirty="0"/>
              <a:t>what if we want to learn from our own previous mistakes? </a:t>
            </a:r>
          </a:p>
          <a:p>
            <a:pPr lvl="1"/>
            <a:r>
              <a:rPr lang="en-GB" sz="1600" dirty="0"/>
              <a:t>what if we want to learn from the mistakes of others? </a:t>
            </a:r>
          </a:p>
          <a:p>
            <a:r>
              <a:rPr lang="en-GB" sz="1800" b="1" dirty="0"/>
              <a:t>Off-policy learning</a:t>
            </a:r>
            <a:r>
              <a:rPr lang="en-GB" sz="1800" dirty="0"/>
              <a:t> </a:t>
            </a:r>
          </a:p>
          <a:p>
            <a:pPr lvl="1"/>
            <a:r>
              <a:rPr lang="en-GB" sz="1600" dirty="0"/>
              <a:t>sort of "learning from others”</a:t>
            </a:r>
          </a:p>
          <a:p>
            <a:pPr lvl="1"/>
            <a:r>
              <a:rPr lang="en-GB" sz="1600" dirty="0"/>
              <a:t>agent learns a </a:t>
            </a:r>
            <a:r>
              <a:rPr lang="en-GB" sz="1600" b="1" dirty="0"/>
              <a:t>different</a:t>
            </a:r>
            <a:r>
              <a:rPr lang="en-GB" sz="1600" dirty="0"/>
              <a:t> policy from the one used to generate experiences</a:t>
            </a:r>
          </a:p>
          <a:p>
            <a:pPr lvl="1"/>
            <a:endParaRPr lang="en-GB" sz="100" dirty="0"/>
          </a:p>
          <a:p>
            <a:r>
              <a:rPr lang="en-GB" sz="1800" dirty="0"/>
              <a:t>There are two policies: </a:t>
            </a:r>
          </a:p>
          <a:p>
            <a:pPr lvl="1"/>
            <a:r>
              <a:rPr lang="en-GB" sz="1600" b="1" dirty="0"/>
              <a:t>behaviour policy </a:t>
            </a:r>
            <a:r>
              <a:rPr lang="en-GB" sz="1600" dirty="0"/>
              <a:t>used to generate experiences</a:t>
            </a:r>
          </a:p>
          <a:p>
            <a:pPr lvl="1"/>
            <a:r>
              <a:rPr lang="en-GB" sz="1600" b="1" dirty="0"/>
              <a:t>target policy</a:t>
            </a:r>
            <a:r>
              <a:rPr lang="en-GB" sz="1600" dirty="0"/>
              <a:t>,</a:t>
            </a:r>
            <a:r>
              <a:rPr lang="en-GB" sz="1600" b="1" dirty="0"/>
              <a:t> </a:t>
            </a:r>
            <a:r>
              <a:rPr lang="en-GB" sz="1600" dirty="0"/>
              <a:t>the policy we’re learning about</a:t>
            </a:r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89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Q-Learning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69743"/>
            <a:ext cx="8520600" cy="5548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Q-learning is similar to SARSA, but with a off-policy approach </a:t>
            </a:r>
            <a:endParaRPr lang="en-GB" sz="1000" dirty="0"/>
          </a:p>
          <a:p>
            <a:pPr lvl="1"/>
            <a:r>
              <a:rPr lang="en-GB" sz="1600" dirty="0"/>
              <a:t>use action with the maximum estimated value in the next state, despite the action taken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marL="120650" lvl="0" indent="0">
              <a:buNone/>
            </a:pPr>
            <a:endParaRPr lang="en-GB" sz="2000" dirty="0"/>
          </a:p>
          <a:p>
            <a:pPr lvl="0"/>
            <a:r>
              <a:rPr lang="en-GB" sz="1800" b="1" dirty="0">
                <a:highlight>
                  <a:srgbClr val="FFFF00"/>
                </a:highlight>
              </a:rPr>
              <a:t>See “</a:t>
            </a:r>
            <a:r>
              <a:rPr lang="en-GB" sz="1800" b="1" dirty="0" err="1">
                <a:highlight>
                  <a:srgbClr val="FFFF00"/>
                </a:highlight>
              </a:rPr>
              <a:t>notebook.ipynb</a:t>
            </a:r>
            <a:r>
              <a:rPr lang="en-GB" sz="1800" b="1" dirty="0">
                <a:highlight>
                  <a:srgbClr val="FFFF00"/>
                </a:highlight>
              </a:rPr>
              <a:t>”</a:t>
            </a:r>
          </a:p>
          <a:p>
            <a:pPr lvl="1"/>
            <a:r>
              <a:rPr lang="en-GB" sz="1600" dirty="0"/>
              <a:t>see how faster the estimates track the true values</a:t>
            </a:r>
          </a:p>
          <a:p>
            <a:pPr lvl="1"/>
            <a:r>
              <a:rPr lang="en-GB" sz="1600" dirty="0"/>
              <a:t>however the estimates are higher and jump around aggressively</a:t>
            </a:r>
          </a:p>
          <a:p>
            <a:r>
              <a:rPr lang="en-GB" sz="1800" dirty="0"/>
              <a:t>It </a:t>
            </a:r>
            <a:r>
              <a:rPr lang="en-GB" sz="1800" b="1" dirty="0"/>
              <a:t>overestimates</a:t>
            </a:r>
            <a:r>
              <a:rPr lang="en-GB" sz="1800" dirty="0"/>
              <a:t> the value function (</a:t>
            </a:r>
            <a:r>
              <a:rPr lang="en-GB" sz="1800" b="1" dirty="0"/>
              <a:t>maximization bias</a:t>
            </a:r>
            <a:r>
              <a:rPr lang="en-GB" sz="1800" dirty="0"/>
              <a:t>)</a:t>
            </a:r>
          </a:p>
          <a:p>
            <a:pPr lvl="1"/>
            <a:r>
              <a:rPr lang="en-GB" sz="1600" dirty="0"/>
              <a:t>it uses maximum over estimates as an estimate of the maximum</a:t>
            </a:r>
          </a:p>
          <a:p>
            <a:pPr lvl="1"/>
            <a:r>
              <a:rPr lang="en-GB" sz="1600" dirty="0"/>
              <a:t>example:</a:t>
            </a:r>
          </a:p>
          <a:p>
            <a:pPr lvl="2"/>
            <a:r>
              <a:rPr lang="en-GB" sz="1500" dirty="0"/>
              <a:t>actual values are all zeros, estimates have bias (0.11, 0.65, –0.44, –0.26)</a:t>
            </a:r>
          </a:p>
          <a:p>
            <a:pPr lvl="2"/>
            <a:r>
              <a:rPr lang="en-GB" sz="1500" dirty="0"/>
              <a:t>we know the maximum is zero, but the maximum over the estimates is 0.65</a:t>
            </a:r>
          </a:p>
          <a:p>
            <a:pPr lvl="0"/>
            <a:endParaRPr lang="en-GB" sz="1800" dirty="0"/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C86690A-D352-EBD0-6AA3-7E1EDEAA7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657" y="2529462"/>
            <a:ext cx="5418972" cy="103164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68A0376-CAFF-1AAE-7BB3-A9EB14E4D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745" y="2072264"/>
            <a:ext cx="6910314" cy="48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0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Q-Learning (2)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BA141A6-7934-20D1-BCA0-9B3E54EB2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43" y="1140399"/>
            <a:ext cx="8754046" cy="515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7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Double Q-Learning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One way of dealing with maximization bias is to </a:t>
            </a:r>
            <a:r>
              <a:rPr lang="en-GB" sz="1800" b="1" dirty="0"/>
              <a:t>maintain two Q-value functions</a:t>
            </a:r>
          </a:p>
          <a:p>
            <a:pPr lvl="1"/>
            <a:r>
              <a:rPr lang="en-GB" sz="1600" dirty="0"/>
              <a:t>𝑄</a:t>
            </a:r>
            <a:r>
              <a:rPr lang="en-GB" sz="1600" baseline="-25000" dirty="0"/>
              <a:t>𝐴</a:t>
            </a:r>
            <a:r>
              <a:rPr lang="en-GB" sz="1600" dirty="0"/>
              <a:t> and 𝑄</a:t>
            </a:r>
            <a:r>
              <a:rPr lang="en-GB" sz="1600" baseline="-25000" dirty="0"/>
              <a:t>𝐵</a:t>
            </a:r>
            <a:r>
              <a:rPr lang="en-GB" sz="1600" dirty="0"/>
              <a:t>, each one gets update from the other for the next state</a:t>
            </a:r>
          </a:p>
          <a:p>
            <a:pPr lvl="1"/>
            <a:r>
              <a:rPr lang="en-GB" sz="1600" dirty="0"/>
              <a:t>the update consists of finding the action 𝑎</a:t>
            </a:r>
            <a:r>
              <a:rPr lang="en-GB" sz="1600" baseline="30000" dirty="0"/>
              <a:t>∗</a:t>
            </a:r>
            <a:r>
              <a:rPr lang="en-GB" sz="1600" dirty="0"/>
              <a:t> that maximises 𝑄</a:t>
            </a:r>
            <a:r>
              <a:rPr lang="en-GB" sz="1600" baseline="-25000" dirty="0"/>
              <a:t>𝐴</a:t>
            </a:r>
            <a:r>
              <a:rPr lang="en-GB" sz="1600" dirty="0"/>
              <a:t> in the next state, then use 𝑎</a:t>
            </a:r>
            <a:r>
              <a:rPr lang="en-GB" sz="1600" baseline="30000" dirty="0"/>
              <a:t>∗</a:t>
            </a:r>
            <a:r>
              <a:rPr lang="en-GB" sz="1600" dirty="0"/>
              <a:t> to get the value of 𝑄</a:t>
            </a:r>
            <a:r>
              <a:rPr lang="en-GB" sz="1600" baseline="-25000" dirty="0"/>
              <a:t>𝐵</a:t>
            </a:r>
            <a:r>
              <a:rPr lang="en-GB" sz="1600" dirty="0"/>
              <a:t>(𝑠′,𝑎</a:t>
            </a:r>
            <a:r>
              <a:rPr lang="en-GB" sz="1600" baseline="30000" dirty="0"/>
              <a:t>∗</a:t>
            </a:r>
            <a:r>
              <a:rPr lang="en-GB" sz="1600" dirty="0"/>
              <a:t>)  in order to update  𝑄</a:t>
            </a:r>
            <a:r>
              <a:rPr lang="en-GB" sz="1600" baseline="-25000" dirty="0"/>
              <a:t>𝐴</a:t>
            </a:r>
            <a:r>
              <a:rPr lang="en-GB" sz="1600" dirty="0"/>
              <a:t>(𝑠,𝑎) </a:t>
            </a:r>
          </a:p>
          <a:p>
            <a:r>
              <a:rPr lang="en-GB" sz="1800" dirty="0"/>
              <a:t>We can think of this similar to cross-validation:</a:t>
            </a:r>
          </a:p>
          <a:p>
            <a:pPr lvl="1"/>
            <a:r>
              <a:rPr lang="en-GB" sz="1600" dirty="0"/>
              <a:t>one Q-function estimates will help us validate the other Q-function estimates</a:t>
            </a:r>
          </a:p>
          <a:p>
            <a:r>
              <a:rPr lang="en-GB" sz="1800" dirty="0"/>
              <a:t>We’re splitting the experience between two functions and this slows down training</a:t>
            </a:r>
            <a:endParaRPr lang="en-GB" sz="1600" dirty="0"/>
          </a:p>
          <a:p>
            <a:pPr lvl="0"/>
            <a:endParaRPr lang="en-GB" sz="1800" dirty="0"/>
          </a:p>
          <a:p>
            <a:pPr lvl="0"/>
            <a:r>
              <a:rPr lang="en-GB" sz="1600" b="1" dirty="0">
                <a:highlight>
                  <a:srgbClr val="FFFF00"/>
                </a:highlight>
              </a:rPr>
              <a:t>See “</a:t>
            </a:r>
            <a:r>
              <a:rPr lang="en-GB" sz="1600" b="1" dirty="0" err="1">
                <a:highlight>
                  <a:srgbClr val="FFFF00"/>
                </a:highlight>
              </a:rPr>
              <a:t>notebook.ipynb</a:t>
            </a:r>
            <a:r>
              <a:rPr lang="en-GB" sz="1600" b="1" dirty="0">
                <a:highlight>
                  <a:srgbClr val="FFFF00"/>
                </a:highlight>
              </a:rPr>
              <a:t>”</a:t>
            </a:r>
          </a:p>
          <a:p>
            <a:pPr lvl="1"/>
            <a:r>
              <a:rPr lang="en-GB" dirty="0"/>
              <a:t>it is slower than Q-learning to get the estimates to track the optimal state-value function</a:t>
            </a:r>
          </a:p>
          <a:p>
            <a:pPr lvl="1"/>
            <a:r>
              <a:rPr lang="en-GB" dirty="0"/>
              <a:t>but it does so in a much more stable manner</a:t>
            </a:r>
          </a:p>
          <a:p>
            <a:pPr lvl="1"/>
            <a:r>
              <a:rPr lang="en-GB" dirty="0"/>
              <a:t>there’s still a bit of over-estimation, but it’s controlled</a:t>
            </a:r>
          </a:p>
        </p:txBody>
      </p:sp>
    </p:spTree>
    <p:extLst>
      <p:ext uri="{BB962C8B-B14F-4D97-AF65-F5344CB8AC3E}">
        <p14:creationId xmlns:p14="http://schemas.microsoft.com/office/powerpoint/2010/main" val="274703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Double Q-Learning (2)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26F8836-3D8F-860F-7D8A-94661E7F4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1" y="1163428"/>
            <a:ext cx="8785499" cy="512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8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SARSA(𝜆) (1)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400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Instead of using a one-step bootstrapping target, it uses the 𝜆-return</a:t>
            </a:r>
          </a:p>
          <a:p>
            <a:pPr lvl="1"/>
            <a:r>
              <a:rPr lang="en-GB" sz="1600" dirty="0"/>
              <a:t>use an </a:t>
            </a:r>
            <a:r>
              <a:rPr lang="en-GB" sz="1600" b="1" dirty="0"/>
              <a:t>eligibility matrix</a:t>
            </a:r>
            <a:r>
              <a:rPr lang="en-GB" sz="1600" dirty="0"/>
              <a:t> for tracking visited state-action pairs</a:t>
            </a:r>
            <a:endParaRPr lang="en-GB" sz="1800" dirty="0"/>
          </a:p>
          <a:p>
            <a:pPr lvl="1"/>
            <a:r>
              <a:rPr lang="en-GB" sz="1600" dirty="0"/>
              <a:t>when agent tries a state-action pair</a:t>
            </a:r>
          </a:p>
          <a:p>
            <a:pPr lvl="2"/>
            <a:r>
              <a:rPr lang="en-GB" sz="1500" dirty="0"/>
              <a:t>the trace for this pair is incremented by one</a:t>
            </a:r>
          </a:p>
          <a:p>
            <a:pPr lvl="2"/>
            <a:endParaRPr lang="en-GB" sz="500" dirty="0"/>
          </a:p>
          <a:p>
            <a:r>
              <a:rPr lang="en-GB" sz="1800" dirty="0"/>
              <a:t>Multiple ways of tracing state-action pairs responsible for a reward</a:t>
            </a:r>
          </a:p>
          <a:p>
            <a:pPr lvl="1"/>
            <a:r>
              <a:rPr lang="en-GB" sz="1600" dirty="0"/>
              <a:t>in a loop the agent tries the same state-action pair several times</a:t>
            </a:r>
          </a:p>
          <a:p>
            <a:pPr lvl="2"/>
            <a:r>
              <a:rPr lang="en-GB" sz="1500" dirty="0"/>
              <a:t>should we make this pair "more" responsible for rewards obtained? </a:t>
            </a:r>
          </a:p>
          <a:p>
            <a:pPr lvl="2"/>
            <a:r>
              <a:rPr lang="en-GB" sz="1500" dirty="0"/>
              <a:t>or should we make it just responsible? </a:t>
            </a:r>
          </a:p>
          <a:p>
            <a:pPr lvl="1"/>
            <a:r>
              <a:rPr lang="en-GB" sz="1600" b="1" dirty="0"/>
              <a:t>accumulating trace</a:t>
            </a:r>
          </a:p>
          <a:p>
            <a:pPr lvl="2"/>
            <a:r>
              <a:rPr lang="en-GB" sz="1500" dirty="0"/>
              <a:t>allows trace values higher than one</a:t>
            </a:r>
          </a:p>
          <a:p>
            <a:pPr lvl="1"/>
            <a:r>
              <a:rPr lang="en-GB" sz="1600" b="1" dirty="0"/>
              <a:t>replacing trace </a:t>
            </a:r>
          </a:p>
          <a:p>
            <a:pPr lvl="2"/>
            <a:r>
              <a:rPr lang="en-GB" sz="1500" dirty="0"/>
              <a:t>clips eligibility traces to a maximum value of one </a:t>
            </a:r>
            <a:endParaRPr lang="en-GB" sz="1800" dirty="0"/>
          </a:p>
          <a:p>
            <a:endParaRPr lang="en-GB" sz="600" dirty="0"/>
          </a:p>
          <a:p>
            <a:r>
              <a:rPr lang="en-GB" sz="1800" dirty="0"/>
              <a:t>The following figure shows two strategy applied to the SWS environment</a:t>
            </a:r>
          </a:p>
          <a:p>
            <a:pPr lvl="0"/>
            <a:endParaRPr lang="en-GB" sz="1800" dirty="0"/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952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SARSA(𝜆) (2)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pPr lvl="0"/>
            <a:r>
              <a:rPr lang="en-GB" sz="1800" b="1" dirty="0">
                <a:highlight>
                  <a:srgbClr val="FFFF00"/>
                </a:highlight>
              </a:rPr>
              <a:t>See “</a:t>
            </a:r>
            <a:r>
              <a:rPr lang="en-GB" sz="1800" b="1" dirty="0" err="1">
                <a:highlight>
                  <a:srgbClr val="FFFF00"/>
                </a:highlight>
              </a:rPr>
              <a:t>notebook.ipynb</a:t>
            </a:r>
            <a:r>
              <a:rPr lang="en-GB" sz="1800" b="1" dirty="0">
                <a:highlight>
                  <a:srgbClr val="FFFF00"/>
                </a:highlight>
              </a:rPr>
              <a:t>”</a:t>
            </a:r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C1D6E73-5EAE-7303-D93F-A424DD95F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04" y="1368487"/>
            <a:ext cx="8747191" cy="431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45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SARSA(𝜆) (3)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4CB1E68-82E2-31CF-D7F0-41E9267E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4" y="1105640"/>
            <a:ext cx="9013059" cy="53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28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Q(𝜆)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Extension of Q-learning that uses the 𝜆-return for evaluation </a:t>
            </a:r>
          </a:p>
          <a:p>
            <a:pPr lvl="0"/>
            <a:endParaRPr lang="en-GB" sz="1800" dirty="0"/>
          </a:p>
          <a:p>
            <a:pPr lvl="0"/>
            <a:r>
              <a:rPr lang="en-GB" sz="1800" b="1" dirty="0">
                <a:highlight>
                  <a:srgbClr val="FFFF00"/>
                </a:highlight>
              </a:rPr>
              <a:t>See “</a:t>
            </a:r>
            <a:r>
              <a:rPr lang="en-GB" sz="1800" b="1" dirty="0" err="1">
                <a:highlight>
                  <a:srgbClr val="FFFF00"/>
                </a:highlight>
              </a:rPr>
              <a:t>notebook.ipynb</a:t>
            </a:r>
            <a:r>
              <a:rPr lang="en-GB" sz="1800" b="1" dirty="0">
                <a:highlight>
                  <a:srgbClr val="FFFF00"/>
                </a:highlight>
              </a:rPr>
              <a:t>”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813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Q(𝜆) (2)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FB31E1-1582-ACEC-5903-97502DA05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79" y="1302107"/>
            <a:ext cx="8799042" cy="50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5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857197"/>
            <a:ext cx="8520600" cy="3692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Generalized Policy Iteration (GPI)</a:t>
            </a:r>
          </a:p>
          <a:p>
            <a:pPr lvl="0"/>
            <a:r>
              <a:rPr lang="en-GB" dirty="0"/>
              <a:t>Slippery Walk environment</a:t>
            </a:r>
          </a:p>
          <a:p>
            <a:pPr lvl="0"/>
            <a:r>
              <a:rPr lang="en-GB" dirty="0"/>
              <a:t>Monte Carlo control</a:t>
            </a:r>
          </a:p>
          <a:p>
            <a:pPr lvl="0"/>
            <a:r>
              <a:rPr lang="en-GB" dirty="0"/>
              <a:t>SARSA</a:t>
            </a:r>
          </a:p>
          <a:p>
            <a:pPr lvl="0"/>
            <a:r>
              <a:rPr lang="en-GB" dirty="0"/>
              <a:t>On-policy and Off-policy learning</a:t>
            </a:r>
          </a:p>
          <a:p>
            <a:pPr lvl="0"/>
            <a:r>
              <a:rPr lang="en-GB" dirty="0"/>
              <a:t>Q-Learning</a:t>
            </a:r>
          </a:p>
          <a:p>
            <a:pPr lvl="0"/>
            <a:r>
              <a:rPr lang="en-GB" dirty="0"/>
              <a:t>Double Q-Learning</a:t>
            </a:r>
          </a:p>
          <a:p>
            <a:pPr lvl="0"/>
            <a:r>
              <a:rPr lang="en-GB" dirty="0"/>
              <a:t>SARSA(𝜆)</a:t>
            </a:r>
          </a:p>
          <a:p>
            <a:pPr lvl="0"/>
            <a:r>
              <a:rPr lang="en-GB" dirty="0"/>
              <a:t>Q(𝜆)</a:t>
            </a:r>
          </a:p>
          <a:p>
            <a:pPr lvl="0"/>
            <a:r>
              <a:rPr lang="en-GB" dirty="0"/>
              <a:t>Comparison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 the next plot, we’re looking at the state-value function estimation error </a:t>
            </a:r>
          </a:p>
          <a:p>
            <a:pPr lvl="1"/>
            <a:r>
              <a:rPr lang="en-GB" sz="1600" dirty="0"/>
              <a:t>we user the </a:t>
            </a:r>
            <a:r>
              <a:rPr lang="en-GB" sz="1600" b="1" dirty="0"/>
              <a:t>mean absolute error</a:t>
            </a:r>
            <a:r>
              <a:rPr lang="en-GB" sz="1600" dirty="0"/>
              <a:t> across all estimates from their respective optimal</a:t>
            </a:r>
          </a:p>
          <a:p>
            <a:pPr lvl="1"/>
            <a:r>
              <a:rPr lang="en-GB" sz="1600" dirty="0"/>
              <a:t>notice how quickly Q-learning drops near zero, but also how double Q-learning gets to the lowest error first</a:t>
            </a:r>
            <a:endParaRPr lang="en-GB" sz="1400" dirty="0"/>
          </a:p>
          <a:p>
            <a:pPr lvl="0"/>
            <a:endParaRPr lang="en-GB" sz="1800" dirty="0"/>
          </a:p>
          <a:p>
            <a:pPr lvl="0"/>
            <a:r>
              <a:rPr lang="en-GB" sz="1800" b="1" dirty="0">
                <a:highlight>
                  <a:srgbClr val="FFFF00"/>
                </a:highlight>
              </a:rPr>
              <a:t>See “</a:t>
            </a:r>
            <a:r>
              <a:rPr lang="en-GB" sz="1800" b="1" dirty="0" err="1">
                <a:highlight>
                  <a:srgbClr val="FFFF00"/>
                </a:highlight>
              </a:rPr>
              <a:t>notebook.ipynb</a:t>
            </a:r>
            <a:r>
              <a:rPr lang="en-GB" sz="1800" b="1" dirty="0">
                <a:highlight>
                  <a:srgbClr val="FFFF00"/>
                </a:highlight>
              </a:rPr>
              <a:t>”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761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 (2)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D9DA162-BE98-C7AA-24CF-93DB1C0A5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5" y="1019019"/>
            <a:ext cx="8699080" cy="56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3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Generalized Policy Iteration (GPI)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Instead of estimating the </a:t>
            </a:r>
            <a:r>
              <a:rPr lang="en-GB" b="1" dirty="0"/>
              <a:t>state-value function V</a:t>
            </a:r>
            <a:r>
              <a:rPr lang="en-GB" dirty="0"/>
              <a:t>  , we estimate the </a:t>
            </a:r>
            <a:r>
              <a:rPr lang="en-GB" b="1" dirty="0"/>
              <a:t>action-value functions Q</a:t>
            </a:r>
            <a:r>
              <a:rPr lang="en-GB" dirty="0"/>
              <a:t>  </a:t>
            </a:r>
          </a:p>
          <a:p>
            <a:pPr lvl="1"/>
            <a:r>
              <a:rPr lang="en-GB" dirty="0"/>
              <a:t>to see the value of actions without having to use the MDP</a:t>
            </a:r>
          </a:p>
          <a:p>
            <a:r>
              <a:rPr lang="en-GB" dirty="0"/>
              <a:t>After we obtain the estimation, we use it to </a:t>
            </a:r>
            <a:r>
              <a:rPr lang="en-GB" b="1" dirty="0"/>
              <a:t>improve the policy</a:t>
            </a:r>
          </a:p>
          <a:p>
            <a:pPr lvl="1"/>
            <a:r>
              <a:rPr lang="en-GB" dirty="0"/>
              <a:t>like what we did in the policy-iteration algorithm of dynamic programming</a:t>
            </a:r>
          </a:p>
          <a:p>
            <a:pPr lvl="1"/>
            <a:r>
              <a:rPr lang="en-GB" dirty="0"/>
              <a:t>evaluate, improve, then evaluate the improved policy, then improve on this improved policy, and so on…</a:t>
            </a:r>
          </a:p>
          <a:p>
            <a:pPr lvl="2"/>
            <a:endParaRPr lang="en-GB" dirty="0"/>
          </a:p>
          <a:p>
            <a:r>
              <a:rPr lang="en-GB" dirty="0"/>
              <a:t>The improvement is done by </a:t>
            </a:r>
            <a:r>
              <a:rPr lang="en-GB" b="1" dirty="0"/>
              <a:t>making the policy greedy</a:t>
            </a:r>
            <a:r>
              <a:rPr lang="en-GB" dirty="0"/>
              <a:t> with respect to the current value function</a:t>
            </a:r>
          </a:p>
          <a:p>
            <a:pPr lvl="1"/>
            <a:r>
              <a:rPr lang="en-GB" dirty="0"/>
              <a:t>we have the action-value function estimation</a:t>
            </a:r>
          </a:p>
          <a:p>
            <a:pPr lvl="1"/>
            <a:r>
              <a:rPr lang="en-GB" b="1" dirty="0"/>
              <a:t>no model is needed </a:t>
            </a:r>
            <a:r>
              <a:rPr lang="en-GB" dirty="0"/>
              <a:t>to construct the greedy policy</a:t>
            </a:r>
          </a:p>
          <a:p>
            <a:pPr lvl="1"/>
            <a:endParaRPr lang="en-GB" sz="2400" dirty="0"/>
          </a:p>
          <a:p>
            <a:r>
              <a:rPr lang="en-GB" dirty="0"/>
              <a:t>This pattern is called </a:t>
            </a:r>
            <a:r>
              <a:rPr lang="en-GB" b="1" dirty="0"/>
              <a:t>Generalized Policy Iteration (GPI)</a:t>
            </a:r>
          </a:p>
          <a:p>
            <a:pPr lvl="1"/>
            <a:r>
              <a:rPr lang="en-GB" dirty="0"/>
              <a:t>an architecture that any reinforcement learning algorithm fits under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B6E7E65-3641-FE24-42D6-729DC64E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96" y="3501174"/>
            <a:ext cx="5839010" cy="46259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EBAFC34-154E-3FA8-EB6E-9466B5A6EA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829"/>
          <a:stretch/>
        </p:blipFill>
        <p:spPr>
          <a:xfrm>
            <a:off x="1096896" y="5307240"/>
            <a:ext cx="1927323" cy="4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Slippery Walk environment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6227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use an environment called Slippery Walk</a:t>
            </a:r>
          </a:p>
          <a:p>
            <a:pPr lvl="1"/>
            <a:r>
              <a:rPr lang="en-GB" sz="1600" dirty="0"/>
              <a:t>a walk in a single-row grid-world environment</a:t>
            </a:r>
          </a:p>
          <a:p>
            <a:pPr lvl="1"/>
            <a:r>
              <a:rPr lang="en-GB" sz="1600" dirty="0"/>
              <a:t>seven non-terminal states</a:t>
            </a:r>
          </a:p>
          <a:p>
            <a:pPr lvl="1"/>
            <a:r>
              <a:rPr lang="en-GB" sz="1600" dirty="0"/>
              <a:t>it’s slippery: action effects are stochastic</a:t>
            </a:r>
          </a:p>
          <a:p>
            <a:r>
              <a:rPr lang="en-GB" sz="1600" dirty="0"/>
              <a:t>The environment is noisy, but the actions the agent selects </a:t>
            </a:r>
            <a:r>
              <a:rPr lang="en-GB" sz="1600" b="1" dirty="0"/>
              <a:t>make a difference </a:t>
            </a:r>
            <a:r>
              <a:rPr lang="en-GB" sz="1600" dirty="0"/>
              <a:t>in its performance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42A7C30-4A54-6AD9-42C1-359B8307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0" y="3462953"/>
            <a:ext cx="7417692" cy="293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5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control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29189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Policy improvement can be done by constructing each new policy 𝜋</a:t>
            </a:r>
            <a:r>
              <a:rPr lang="en-GB" sz="1800" baseline="-25000" dirty="0"/>
              <a:t>𝑘+1</a:t>
            </a:r>
            <a:r>
              <a:rPr lang="en-GB" sz="1800" dirty="0"/>
              <a:t>  as the greedy policy with respect to the new value function 𝑞</a:t>
            </a:r>
            <a:r>
              <a:rPr lang="en-GB" sz="1800" baseline="-25000" dirty="0"/>
              <a:t>𝜋𝑘</a:t>
            </a:r>
            <a:r>
              <a:rPr lang="en-GB" sz="1800" dirty="0"/>
              <a:t> </a:t>
            </a:r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The policy improvement theorem:</a:t>
            </a:r>
          </a:p>
          <a:p>
            <a:pPr lvl="0"/>
            <a:endParaRPr lang="en-GB" sz="1800" dirty="0"/>
          </a:p>
          <a:p>
            <a:pPr lvl="0"/>
            <a:endParaRPr lang="en-GB" sz="1050" dirty="0"/>
          </a:p>
          <a:p>
            <a:pPr lvl="1"/>
            <a:r>
              <a:rPr lang="en-GB" sz="1600" dirty="0"/>
              <a:t>assures that each 𝜋</a:t>
            </a:r>
            <a:r>
              <a:rPr lang="en-GB" sz="1600" baseline="-25000" dirty="0"/>
              <a:t>𝑘+1 </a:t>
            </a:r>
            <a:r>
              <a:rPr lang="en-GB" sz="1600" dirty="0"/>
              <a:t>is better than 𝜋</a:t>
            </a:r>
            <a:r>
              <a:rPr lang="en-GB" sz="1600" baseline="-25000" dirty="0"/>
              <a:t>𝑘</a:t>
            </a:r>
          </a:p>
          <a:p>
            <a:pPr lvl="1"/>
            <a:r>
              <a:rPr lang="en-GB" sz="1600" dirty="0"/>
              <a:t>converges to the optimal policy (and optimal value function)</a:t>
            </a:r>
          </a:p>
          <a:p>
            <a:pPr lvl="0"/>
            <a:r>
              <a:rPr lang="en-GB" sz="1800" dirty="0"/>
              <a:t>First, we need to estimate 𝑄(𝑠,𝑎) instead of 𝑉(𝑠) </a:t>
            </a:r>
          </a:p>
          <a:p>
            <a:pPr lvl="1"/>
            <a:r>
              <a:rPr lang="en-GB" sz="1600" dirty="0"/>
              <a:t>to know what the best action is to take from a state</a:t>
            </a:r>
          </a:p>
          <a:p>
            <a:pPr lvl="1"/>
            <a:r>
              <a:rPr lang="en-GB" sz="1600" dirty="0"/>
              <a:t>we cannot use the MDP </a:t>
            </a:r>
          </a:p>
          <a:p>
            <a:pPr lvl="1"/>
            <a:r>
              <a:rPr lang="en-GB" sz="1600" dirty="0"/>
              <a:t>we must estimate from samples, let’s use </a:t>
            </a:r>
            <a:r>
              <a:rPr lang="en-GB" sz="1600" b="1" dirty="0"/>
              <a:t>first-visit Monte Carlo prediction </a:t>
            </a:r>
            <a:endParaRPr lang="en-GB" sz="1600" dirty="0"/>
          </a:p>
          <a:p>
            <a:r>
              <a:rPr lang="en-GB" sz="1800" dirty="0"/>
              <a:t>Second, we need to explores</a:t>
            </a:r>
          </a:p>
          <a:p>
            <a:pPr lvl="1"/>
            <a:r>
              <a:rPr lang="en-GB" sz="1600" dirty="0"/>
              <a:t>we can use a </a:t>
            </a:r>
            <a:r>
              <a:rPr lang="en-GB" sz="1600" b="1" dirty="0"/>
              <a:t>decaying epsilon-greedy action-selection strategy</a:t>
            </a:r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8CC08B-056C-90C3-E23D-C8266783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27" y="2834382"/>
            <a:ext cx="7772400" cy="49348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465560E-15C6-71B2-DAE4-12B5F6315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55" y="1829735"/>
            <a:ext cx="27559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control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</a:t>
            </a:r>
            <a:r>
              <a:rPr lang="en-GB" sz="1800" b="1" dirty="0"/>
              <a:t>alternate</a:t>
            </a:r>
            <a:r>
              <a:rPr lang="en-GB" sz="1800" dirty="0"/>
              <a:t> a single MC evaluation step and a single decaying epsilon-greedy action-selection improvement step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b="1" dirty="0">
                <a:highlight>
                  <a:srgbClr val="FFFF00"/>
                </a:highlight>
              </a:rPr>
              <a:t>See “</a:t>
            </a:r>
            <a:r>
              <a:rPr lang="en-GB" sz="1800" b="1" dirty="0" err="1">
                <a:highlight>
                  <a:srgbClr val="FFFF00"/>
                </a:highlight>
              </a:rPr>
              <a:t>notebook.ipynb</a:t>
            </a:r>
            <a:r>
              <a:rPr lang="en-GB" sz="1800" b="1" dirty="0">
                <a:highlight>
                  <a:srgbClr val="FFFF00"/>
                </a:highlight>
              </a:rPr>
              <a:t>”</a:t>
            </a:r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C1B493-4715-3E10-EB60-04D4CC45D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75" y="2025982"/>
            <a:ext cx="7772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4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control (3)</a:t>
            </a:r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B8F7C6C-911C-6A5C-1B9D-735A7D8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" y="1169692"/>
            <a:ext cx="8780580" cy="513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1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47611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Monte Carlo is </a:t>
            </a:r>
            <a:r>
              <a:rPr lang="en-GB" sz="1800" b="1" dirty="0"/>
              <a:t>offline</a:t>
            </a:r>
            <a:r>
              <a:rPr lang="en-GB" sz="1800" dirty="0"/>
              <a:t> in an episode-to-episode sense</a:t>
            </a:r>
          </a:p>
          <a:p>
            <a:pPr lvl="1"/>
            <a:r>
              <a:rPr lang="en-GB" sz="1600" dirty="0"/>
              <a:t>we must wait until we reach a terminal state before we can make any improvements </a:t>
            </a:r>
          </a:p>
          <a:p>
            <a:pPr lvl="1"/>
            <a:r>
              <a:rPr lang="en-GB" sz="1600" dirty="0"/>
              <a:t>notice how the estimates have high variance</a:t>
            </a:r>
          </a:p>
          <a:p>
            <a:r>
              <a:rPr lang="en-GB" sz="1800" dirty="0"/>
              <a:t>It’s straightforward to use </a:t>
            </a:r>
            <a:r>
              <a:rPr lang="en-GB" sz="1800" b="1" dirty="0"/>
              <a:t>temporal-difference prediction </a:t>
            </a:r>
            <a:r>
              <a:rPr lang="en-GB" sz="1800" dirty="0"/>
              <a:t>for the evaluation phase </a:t>
            </a:r>
          </a:p>
          <a:p>
            <a:pPr lvl="1"/>
            <a:r>
              <a:rPr lang="en-GB" sz="1600" dirty="0"/>
              <a:t>we now have a different algorithm, the well-known SARSA agent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0"/>
            <a:r>
              <a:rPr lang="en-GB" sz="1800" b="1" dirty="0">
                <a:highlight>
                  <a:srgbClr val="FFFF00"/>
                </a:highlight>
              </a:rPr>
              <a:t>See “</a:t>
            </a:r>
            <a:r>
              <a:rPr lang="en-GB" sz="1800" b="1" dirty="0" err="1">
                <a:highlight>
                  <a:srgbClr val="FFFF00"/>
                </a:highlight>
              </a:rPr>
              <a:t>notebook.ipynb</a:t>
            </a:r>
            <a:r>
              <a:rPr lang="en-GB" sz="1800" b="1" dirty="0">
                <a:highlight>
                  <a:srgbClr val="FFFF00"/>
                </a:highlight>
              </a:rPr>
              <a:t>”</a:t>
            </a:r>
          </a:p>
          <a:p>
            <a:pPr lvl="1"/>
            <a:r>
              <a:rPr lang="en-GB" sz="1600" dirty="0"/>
              <a:t>see how SARSA has less variance than MC</a:t>
            </a:r>
          </a:p>
          <a:p>
            <a:pPr lvl="1"/>
            <a:r>
              <a:rPr lang="en-GB" sz="1600" dirty="0"/>
              <a:t>it takes pretty much the same amount of time to get to the optimal values</a:t>
            </a:r>
          </a:p>
          <a:p>
            <a:pPr marL="120650" indent="0">
              <a:buNone/>
            </a:pPr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4" name="Immagine 3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5EE6CF75-B550-82FA-5C95-5CF49B831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274" y="4103914"/>
            <a:ext cx="5562600" cy="10541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FCE0AB2-6A4A-99B7-B56A-0F4EF3A82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274" y="3573287"/>
            <a:ext cx="7204529" cy="42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7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 (2)</a:t>
            </a:r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6BF8FDD-2D09-0143-B380-C495EBDCF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156044"/>
            <a:ext cx="8570571" cy="501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6280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17786</TotalTime>
  <Words>1043</Words>
  <Application>Microsoft Macintosh PowerPoint</Application>
  <PresentationFormat>Presentazione su schermo (4:3)</PresentationFormat>
  <Paragraphs>172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Open Sans</vt:lpstr>
      <vt:lpstr>Economica</vt:lpstr>
      <vt:lpstr>Luxe</vt:lpstr>
      <vt:lpstr>Policy Improvement</vt:lpstr>
      <vt:lpstr>Objectives</vt:lpstr>
      <vt:lpstr>Generalized Policy Iteration (GPI)</vt:lpstr>
      <vt:lpstr>Slippery Walk environment</vt:lpstr>
      <vt:lpstr>Monte Carlo control (1)</vt:lpstr>
      <vt:lpstr>Monte Carlo control (2)</vt:lpstr>
      <vt:lpstr>Monte Carlo control (3)</vt:lpstr>
      <vt:lpstr>SARSA (1)</vt:lpstr>
      <vt:lpstr>SARSA (2)</vt:lpstr>
      <vt:lpstr>On-policy and Off-policy learning</vt:lpstr>
      <vt:lpstr>Q-Learning (1)</vt:lpstr>
      <vt:lpstr>Q-Learning (2)</vt:lpstr>
      <vt:lpstr>Double Q-Learning (1)</vt:lpstr>
      <vt:lpstr>Double Q-Learning (2)</vt:lpstr>
      <vt:lpstr>SARSA(𝜆) (1) </vt:lpstr>
      <vt:lpstr>SARSA(𝜆) (2) </vt:lpstr>
      <vt:lpstr>SARSA(𝜆) (3)</vt:lpstr>
      <vt:lpstr>Q(𝜆) (1)</vt:lpstr>
      <vt:lpstr>Q(𝜆) (2)</vt:lpstr>
      <vt:lpstr>Comparison (1)</vt:lpstr>
      <vt:lpstr>Comparison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48</cp:revision>
  <dcterms:modified xsi:type="dcterms:W3CDTF">2023-12-13T16:01:58Z</dcterms:modified>
  <cp:category/>
</cp:coreProperties>
</file>